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Default Extension="pdf" ContentType="application/pdf"/>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42"/>
  </p:notesMasterIdLst>
  <p:handoutMasterIdLst>
    <p:handoutMasterId r:id="rId43"/>
  </p:handoutMasterIdLst>
  <p:sldIdLst>
    <p:sldId id="261" r:id="rId2"/>
    <p:sldId id="256" r:id="rId3"/>
    <p:sldId id="275" r:id="rId4"/>
    <p:sldId id="276" r:id="rId5"/>
    <p:sldId id="277" r:id="rId6"/>
    <p:sldId id="257" r:id="rId7"/>
    <p:sldId id="266" r:id="rId8"/>
    <p:sldId id="296" r:id="rId9"/>
    <p:sldId id="278" r:id="rId10"/>
    <p:sldId id="279" r:id="rId11"/>
    <p:sldId id="280" r:id="rId12"/>
    <p:sldId id="273" r:id="rId13"/>
    <p:sldId id="287" r:id="rId14"/>
    <p:sldId id="294" r:id="rId15"/>
    <p:sldId id="272" r:id="rId16"/>
    <p:sldId id="281" r:id="rId17"/>
    <p:sldId id="293" r:id="rId18"/>
    <p:sldId id="288" r:id="rId19"/>
    <p:sldId id="295" r:id="rId20"/>
    <p:sldId id="290" r:id="rId21"/>
    <p:sldId id="282" r:id="rId22"/>
    <p:sldId id="283" r:id="rId23"/>
    <p:sldId id="258" r:id="rId24"/>
    <p:sldId id="291" r:id="rId25"/>
    <p:sldId id="259" r:id="rId26"/>
    <p:sldId id="268" r:id="rId27"/>
    <p:sldId id="269" r:id="rId28"/>
    <p:sldId id="274" r:id="rId29"/>
    <p:sldId id="289" r:id="rId30"/>
    <p:sldId id="260" r:id="rId31"/>
    <p:sldId id="262" r:id="rId32"/>
    <p:sldId id="263" r:id="rId33"/>
    <p:sldId id="292" r:id="rId34"/>
    <p:sldId id="270" r:id="rId35"/>
    <p:sldId id="265" r:id="rId36"/>
    <p:sldId id="271" r:id="rId37"/>
    <p:sldId id="264" r:id="rId38"/>
    <p:sldId id="284" r:id="rId39"/>
    <p:sldId id="285" r:id="rId40"/>
    <p:sldId id="286" r:id="rId41"/>
  </p:sldIdLst>
  <p:sldSz cx="9144000" cy="6858000" type="screen4x3"/>
  <p:notesSz cx="6858000" cy="9144000"/>
  <p:defaultText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92" autoAdjust="0"/>
  </p:normalViewPr>
  <p:slideViewPr>
    <p:cSldViewPr snapToGrid="0" snapToObjects="1">
      <p:cViewPr varScale="1">
        <p:scale>
          <a:sx n="156" d="100"/>
          <a:sy n="156" d="100"/>
        </p:scale>
        <p:origin x="-1088" y="-112"/>
      </p:cViewPr>
      <p:guideLst>
        <p:guide orient="horz" pos="2160"/>
        <p:guide pos="2880"/>
      </p:guideLst>
    </p:cSldViewPr>
  </p:slideViewPr>
  <p:outlineViewPr>
    <p:cViewPr>
      <p:scale>
        <a:sx n="33" d="100"/>
        <a:sy n="33" d="100"/>
      </p:scale>
      <p:origin x="0" y="1441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DC2191-2993-A54A-9D51-D9C707F59E45}" type="datetime1">
              <a:rPr lang="nn-NO"/>
              <a:pPr/>
              <a:t>27-08-11</a:t>
            </a:fld>
            <a:endParaRPr lang="nn-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377427-3A05-1A4B-BF52-6F24A2CE52FC}" type="slidenum">
              <a:rPr/>
              <a:pPr/>
              <a:t>‹#›</a:t>
            </a:fld>
            <a:endParaRPr lang="nn-NO"/>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5C7200-EFDF-4749-B80F-D0095885BBD3}" type="datetime1">
              <a:rPr lang="nn-NO"/>
              <a:pPr/>
              <a:t>27-08-11</a:t>
            </a:fld>
            <a:endParaRPr lang="nn-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76B29B-B778-074A-825B-C052885110B1}" type="slidenum">
              <a:rPr/>
              <a:pPr/>
              <a:t>‹#›</a:t>
            </a:fld>
            <a:endParaRPr lang="nn-NO"/>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a:p>
        </p:txBody>
      </p:sp>
      <p:sp>
        <p:nvSpPr>
          <p:cNvPr id="4" name="Plassholder for lysbildenummer 3"/>
          <p:cNvSpPr>
            <a:spLocks noGrp="1"/>
          </p:cNvSpPr>
          <p:nvPr>
            <p:ph type="sldNum" sz="quarter" idx="10"/>
          </p:nvPr>
        </p:nvSpPr>
        <p:spPr/>
        <p:txBody>
          <a:bodyPr/>
          <a:lstStyle/>
          <a:p>
            <a:fld id="{E676B29B-B778-074A-825B-C052885110B1}" type="slidenum">
              <a:rPr lang="nb-NO"/>
              <a:pPr/>
              <a:t>3</a:t>
            </a:fld>
            <a:endParaRPr lang="nb-NO"/>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a:p>
        </p:txBody>
      </p:sp>
      <p:sp>
        <p:nvSpPr>
          <p:cNvPr id="4" name="Plassholder for lysbildenummer 3"/>
          <p:cNvSpPr>
            <a:spLocks noGrp="1"/>
          </p:cNvSpPr>
          <p:nvPr>
            <p:ph type="sldNum" sz="quarter" idx="10"/>
          </p:nvPr>
        </p:nvSpPr>
        <p:spPr/>
        <p:txBody>
          <a:bodyPr/>
          <a:lstStyle/>
          <a:p>
            <a:fld id="{E676B29B-B778-074A-825B-C052885110B1}" type="slidenum">
              <a:rPr/>
              <a:pPr/>
              <a:t>34</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endParaRPr lang="nn-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n-NO"/>
          </a:p>
        </p:txBody>
      </p:sp>
      <p:sp>
        <p:nvSpPr>
          <p:cNvPr id="4" name="Plassholder for dato 3"/>
          <p:cNvSpPr>
            <a:spLocks noGrp="1"/>
          </p:cNvSpPr>
          <p:nvPr>
            <p:ph type="dt" sz="half" idx="10"/>
          </p:nvPr>
        </p:nvSpPr>
        <p:spPr/>
        <p:txBody>
          <a:bodyPr/>
          <a:lstStyle/>
          <a:p>
            <a:fld id="{259242EB-9751-4743-B9C9-7EF41E0DF4E4}" type="datetime1">
              <a:rPr lang="nn-NO"/>
              <a:pPr/>
              <a:t>27-08-11</a:t>
            </a:fld>
            <a:endParaRPr lang="nn-NO"/>
          </a:p>
        </p:txBody>
      </p:sp>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10"/>
          </p:nvPr>
        </p:nvSpPr>
        <p:spPr/>
        <p:txBody>
          <a:bodyPr/>
          <a:lstStyle/>
          <a:p>
            <a:fld id="{8991B243-6AE5-3C48-B7E3-EFA1FC9155FC}" type="datetime1">
              <a:rPr lang="nn-NO"/>
              <a:pPr/>
              <a:t>27-08-11</a:t>
            </a:fld>
            <a:endParaRPr lang="nn-NO"/>
          </a:p>
        </p:txBody>
      </p:sp>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endParaRPr lang="nn-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10"/>
          </p:nvPr>
        </p:nvSpPr>
        <p:spPr/>
        <p:txBody>
          <a:bodyPr/>
          <a:lstStyle/>
          <a:p>
            <a:fld id="{1E5DC009-B928-704D-93E4-546F5BCFA456}" type="datetime1">
              <a:rPr lang="nn-NO"/>
              <a:pPr/>
              <a:t>27-08-11</a:t>
            </a:fld>
            <a:endParaRPr lang="nn-NO"/>
          </a:p>
        </p:txBody>
      </p:sp>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10"/>
          </p:nvPr>
        </p:nvSpPr>
        <p:spPr/>
        <p:txBody>
          <a:bodyPr/>
          <a:lstStyle/>
          <a:p>
            <a:fld id="{C1892C6B-0D72-004C-BA6F-23AF4D1B4D7E}" type="datetime1">
              <a:rPr lang="nn-NO"/>
              <a:pPr/>
              <a:t>27-08-11</a:t>
            </a:fld>
            <a:endParaRPr lang="nn-NO"/>
          </a:p>
        </p:txBody>
      </p:sp>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endParaRPr lang="nn-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087009E9-65E7-534D-B0A7-AB6492CF7115}" type="datetime1">
              <a:rPr lang="nn-NO"/>
              <a:pPr/>
              <a:t>27-08-11</a:t>
            </a:fld>
            <a:endParaRPr lang="nn-NO"/>
          </a:p>
        </p:txBody>
      </p:sp>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p:cNvSpPr>
            <a:spLocks noGrp="1"/>
          </p:cNvSpPr>
          <p:nvPr>
            <p:ph type="dt" sz="half" idx="10"/>
          </p:nvPr>
        </p:nvSpPr>
        <p:spPr/>
        <p:txBody>
          <a:bodyPr/>
          <a:lstStyle/>
          <a:p>
            <a:fld id="{CE07D901-C87D-4F40-A962-1E5AF515D004}" type="datetime1">
              <a:rPr lang="nn-NO"/>
              <a:pPr/>
              <a:t>27-08-11</a:t>
            </a:fld>
            <a:endParaRPr lang="nn-NO"/>
          </a:p>
        </p:txBody>
      </p:sp>
      <p:sp>
        <p:nvSpPr>
          <p:cNvPr id="6" name="Plassholder for bunntekst 5"/>
          <p:cNvSpPr>
            <a:spLocks noGrp="1"/>
          </p:cNvSpPr>
          <p:nvPr>
            <p:ph type="ftr" sz="quarter" idx="11"/>
          </p:nvPr>
        </p:nvSpPr>
        <p:spPr/>
        <p:txBody>
          <a:bodyPr/>
          <a:lstStyle/>
          <a:p>
            <a:r>
              <a:rPr lang="nb-NO"/>
              <a:t>Copyright Rune Fardal</a:t>
            </a:r>
            <a:endParaRPr lang="nn-NO"/>
          </a:p>
        </p:txBody>
      </p:sp>
      <p:sp>
        <p:nvSpPr>
          <p:cNvPr id="7" name="Plassholder for lysbildenummer 6"/>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endParaRPr lang="nn-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Plassholder for dato 6"/>
          <p:cNvSpPr>
            <a:spLocks noGrp="1"/>
          </p:cNvSpPr>
          <p:nvPr>
            <p:ph type="dt" sz="half" idx="10"/>
          </p:nvPr>
        </p:nvSpPr>
        <p:spPr/>
        <p:txBody>
          <a:bodyPr/>
          <a:lstStyle/>
          <a:p>
            <a:fld id="{B58E6833-8801-FA4C-9225-B3A4B397111B}" type="datetime1">
              <a:rPr lang="nn-NO"/>
              <a:pPr/>
              <a:t>27-08-11</a:t>
            </a:fld>
            <a:endParaRPr lang="nn-NO"/>
          </a:p>
        </p:txBody>
      </p:sp>
      <p:sp>
        <p:nvSpPr>
          <p:cNvPr id="8" name="Plassholder for bunntekst 7"/>
          <p:cNvSpPr>
            <a:spLocks noGrp="1"/>
          </p:cNvSpPr>
          <p:nvPr>
            <p:ph type="ftr" sz="quarter" idx="11"/>
          </p:nvPr>
        </p:nvSpPr>
        <p:spPr/>
        <p:txBody>
          <a:bodyPr/>
          <a:lstStyle/>
          <a:p>
            <a:r>
              <a:rPr lang="nb-NO"/>
              <a:t>Copyright Rune Fardal</a:t>
            </a:r>
            <a:endParaRPr lang="nn-NO"/>
          </a:p>
        </p:txBody>
      </p:sp>
      <p:sp>
        <p:nvSpPr>
          <p:cNvPr id="9" name="Plassholder for lysbildenummer 8"/>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n-NO"/>
          </a:p>
        </p:txBody>
      </p:sp>
      <p:sp>
        <p:nvSpPr>
          <p:cNvPr id="3" name="Plassholder for dato 2"/>
          <p:cNvSpPr>
            <a:spLocks noGrp="1"/>
          </p:cNvSpPr>
          <p:nvPr>
            <p:ph type="dt" sz="half" idx="10"/>
          </p:nvPr>
        </p:nvSpPr>
        <p:spPr/>
        <p:txBody>
          <a:bodyPr/>
          <a:lstStyle/>
          <a:p>
            <a:fld id="{4C91026E-7B84-8B44-94B3-DD259355E3E2}" type="datetime1">
              <a:rPr lang="nn-NO"/>
              <a:pPr/>
              <a:t>27-08-11</a:t>
            </a:fld>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762E9A28-AFFE-FA41-A035-B1D4E01EF03A}" type="datetime1">
              <a:rPr lang="nn-NO"/>
              <a:pPr/>
              <a:t>27-08-11</a:t>
            </a:fld>
            <a:endParaRPr lang="nn-NO"/>
          </a:p>
        </p:txBody>
      </p:sp>
      <p:sp>
        <p:nvSpPr>
          <p:cNvPr id="3" name="Plassholder for bunntekst 2"/>
          <p:cNvSpPr>
            <a:spLocks noGrp="1"/>
          </p:cNvSpPr>
          <p:nvPr>
            <p:ph type="ftr" sz="quarter" idx="11"/>
          </p:nvPr>
        </p:nvSpPr>
        <p:spPr/>
        <p:txBody>
          <a:bodyPr/>
          <a:lstStyle/>
          <a:p>
            <a:r>
              <a:rPr lang="nb-NO"/>
              <a:t>Copyright Rune Fardal</a:t>
            </a:r>
            <a:endParaRPr lang="nn-NO"/>
          </a:p>
        </p:txBody>
      </p:sp>
      <p:sp>
        <p:nvSpPr>
          <p:cNvPr id="4" name="Plassholder for lysbildenummer 3"/>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endParaRPr lang="nn-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5CF6EA5-2959-FF46-9761-DB1DDE3E9540}" type="datetime1">
              <a:rPr lang="nn-NO"/>
              <a:pPr/>
              <a:t>27-08-11</a:t>
            </a:fld>
            <a:endParaRPr lang="nn-NO"/>
          </a:p>
        </p:txBody>
      </p:sp>
      <p:sp>
        <p:nvSpPr>
          <p:cNvPr id="6" name="Plassholder for bunntekst 5"/>
          <p:cNvSpPr>
            <a:spLocks noGrp="1"/>
          </p:cNvSpPr>
          <p:nvPr>
            <p:ph type="ftr" sz="quarter" idx="11"/>
          </p:nvPr>
        </p:nvSpPr>
        <p:spPr/>
        <p:txBody>
          <a:bodyPr/>
          <a:lstStyle/>
          <a:p>
            <a:r>
              <a:rPr lang="nb-NO"/>
              <a:t>Copyright Rune Fardal</a:t>
            </a:r>
            <a:endParaRPr lang="nn-NO"/>
          </a:p>
        </p:txBody>
      </p:sp>
      <p:sp>
        <p:nvSpPr>
          <p:cNvPr id="7" name="Plassholder for lysbildenummer 6"/>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endParaRPr lang="nn-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3C39EDA7-764A-2942-BC55-3A7D52EB424E}" type="datetime1">
              <a:rPr lang="nn-NO"/>
              <a:pPr/>
              <a:t>27-08-11</a:t>
            </a:fld>
            <a:endParaRPr lang="nn-NO"/>
          </a:p>
        </p:txBody>
      </p:sp>
      <p:sp>
        <p:nvSpPr>
          <p:cNvPr id="6" name="Plassholder for bunntekst 5"/>
          <p:cNvSpPr>
            <a:spLocks noGrp="1"/>
          </p:cNvSpPr>
          <p:nvPr>
            <p:ph type="ftr" sz="quarter" idx="11"/>
          </p:nvPr>
        </p:nvSpPr>
        <p:spPr/>
        <p:txBody>
          <a:bodyPr/>
          <a:lstStyle/>
          <a:p>
            <a:r>
              <a:rPr lang="nb-NO"/>
              <a:t>Copyright Rune Fardal</a:t>
            </a:r>
            <a:endParaRPr lang="nn-NO"/>
          </a:p>
        </p:txBody>
      </p:sp>
      <p:sp>
        <p:nvSpPr>
          <p:cNvPr id="7" name="Plassholder for lysbildenummer 6"/>
          <p:cNvSpPr>
            <a:spLocks noGrp="1"/>
          </p:cNvSpPr>
          <p:nvPr>
            <p:ph type="sldNum" sz="quarter" idx="12"/>
          </p:nvPr>
        </p:nvSpPr>
        <p:spPr/>
        <p:txBody>
          <a:bodyPr/>
          <a:lstStyle/>
          <a:p>
            <a:fld id="{E250B298-C9E0-384D-A6CA-73C883515C98}" type="slidenum">
              <a:rPr/>
              <a:pPr/>
              <a:t>‹#›</a:t>
            </a:fld>
            <a:endParaRPr lang="nn-N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22B47-A42F-6548-A74E-9A8FD01CD530}" type="datetime1">
              <a:rPr lang="nn-NO"/>
              <a:pPr/>
              <a:t>27-08-11</a:t>
            </a:fld>
            <a:endParaRPr lang="nn-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b-NO"/>
              <a:t>Copyright Rune Fardal</a:t>
            </a:r>
            <a:endParaRPr lang="nn-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0B298-C9E0-384D-A6CA-73C883515C98}" type="slidenum">
              <a:rPr/>
              <a:pPr/>
              <a:t>‹#›</a:t>
            </a:fld>
            <a:endParaRPr lang="nn-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n-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akkyndig.com" TargetMode="External"/><Relationship Id="rId3"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df"/><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6"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df"/><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d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2953641"/>
            <a:ext cx="8229600" cy="3172522"/>
          </a:xfrm>
        </p:spPr>
        <p:txBody>
          <a:bodyPr>
            <a:normAutofit fontScale="32500" lnSpcReduction="20000"/>
          </a:bodyPr>
          <a:lstStyle/>
          <a:p>
            <a:endParaRPr lang="nb-NO"/>
          </a:p>
          <a:p>
            <a:pPr algn="ctr">
              <a:buNone/>
            </a:pPr>
            <a:r>
              <a:rPr lang="nb-NO" sz="4308" b="1"/>
              <a:t>Rune Fardal, psykologi student</a:t>
            </a:r>
          </a:p>
          <a:p>
            <a:pPr algn="ctr">
              <a:buNone/>
            </a:pPr>
            <a:endParaRPr lang="nb-NO" sz="4308"/>
          </a:p>
          <a:p>
            <a:pPr algn="ctr">
              <a:buNone/>
            </a:pPr>
            <a:r>
              <a:rPr lang="nb-NO" sz="4308"/>
              <a:t>Personlighetsforstyrrelser med hovedvekt på narsissistisk problematikk i relasjon til barn</a:t>
            </a:r>
          </a:p>
          <a:p>
            <a:pPr algn="ctr">
              <a:buNone/>
            </a:pPr>
            <a:endParaRPr lang="nb-NO" sz="4308"/>
          </a:p>
          <a:p>
            <a:pPr algn="ctr">
              <a:buNone/>
            </a:pPr>
            <a:r>
              <a:rPr lang="nb-NO" sz="4308" u="sng">
                <a:hlinkClick r:id="rId2"/>
              </a:rPr>
              <a:t>http://www.sakkyndig.com</a:t>
            </a:r>
            <a:r>
              <a:rPr lang="nb-NO" sz="4308"/>
              <a:t>     mail: rune@fardal.no</a:t>
            </a:r>
          </a:p>
          <a:p>
            <a:pPr algn="ctr">
              <a:buNone/>
            </a:pPr>
            <a:r>
              <a:rPr lang="nb-NO" b="1"/>
              <a:t> </a:t>
            </a:r>
            <a:endParaRPr lang="nb-NO"/>
          </a:p>
          <a:p>
            <a:pPr algn="ctr">
              <a:buNone/>
            </a:pPr>
            <a:r>
              <a:rPr lang="nb-NO"/>
              <a:t> </a:t>
            </a:r>
          </a:p>
          <a:p>
            <a:pPr algn="ctr">
              <a:buNone/>
            </a:pPr>
            <a:r>
              <a:rPr lang="nb-NO"/>
              <a:t> </a:t>
            </a:r>
          </a:p>
          <a:p>
            <a:pPr algn="ctr">
              <a:buNone/>
            </a:pPr>
            <a:r>
              <a:rPr lang="nb-NO" sz="10000" b="1" i="1"/>
              <a:t>Sosiale relasjoner ved barnefordelingsaker</a:t>
            </a:r>
            <a:endParaRPr lang="nb-NO" sz="10000"/>
          </a:p>
          <a:p>
            <a:pPr algn="ctr">
              <a:buNone/>
            </a:pPr>
            <a:r>
              <a:rPr lang="nb-NO" b="1"/>
              <a:t> </a:t>
            </a:r>
            <a:endParaRPr lang="nb-NO"/>
          </a:p>
          <a:p>
            <a:pPr algn="ctr">
              <a:buNone/>
            </a:pPr>
            <a:r>
              <a:rPr lang="nb-NO" b="1"/>
              <a:t>Selv om eksemplene her viser  en narsissistisk mor, er dynamikken tilsvarende for menn </a:t>
            </a:r>
          </a:p>
          <a:p>
            <a:pPr algn="ctr">
              <a:buNone/>
            </a:pPr>
            <a:endParaRPr lang="nb-NO"/>
          </a:p>
          <a:p>
            <a:pPr algn="ctr">
              <a:buNone/>
            </a:pPr>
            <a:r>
              <a:rPr lang="nb-NO" sz="3692"/>
              <a:t>11 Mars, 2011, Oppdatert 26.8.2011</a:t>
            </a:r>
          </a:p>
          <a:p>
            <a:pPr algn="ctr">
              <a:buNone/>
            </a:pPr>
            <a:r>
              <a:rPr lang="nb-NO"/>
              <a:t> </a:t>
            </a:r>
          </a:p>
          <a:p>
            <a:pPr>
              <a:buNone/>
            </a:pPr>
            <a:endParaRPr lang="nn-NO"/>
          </a:p>
        </p:txBody>
      </p:sp>
      <p:pic>
        <p:nvPicPr>
          <p:cNvPr id="4" name="Bilde 3" descr="250GB:Users:runefardal:Desktop:rufadr.gif"/>
          <p:cNvPicPr/>
          <p:nvPr/>
        </p:nvPicPr>
        <p:blipFill>
          <a:blip r:embed="rId3"/>
          <a:srcRect/>
          <a:stretch>
            <a:fillRect/>
          </a:stretch>
        </p:blipFill>
        <p:spPr bwMode="auto">
          <a:xfrm>
            <a:off x="3789172" y="733303"/>
            <a:ext cx="1655823" cy="1781881"/>
          </a:xfrm>
          <a:prstGeom prst="rect">
            <a:avLst/>
          </a:prstGeom>
          <a:noFill/>
          <a:ln w="9525">
            <a:noFill/>
            <a:miter lim="800000"/>
            <a:headEnd/>
            <a:tailEnd/>
          </a:ln>
        </p:spPr>
      </p:pic>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lang="nb-NO"/>
              <a:pPr/>
              <a:t>1</a:t>
            </a:fld>
            <a:endParaRPr lang="nb-NO"/>
          </a:p>
        </p:txBody>
      </p:sp>
    </p:spTree>
  </p:cSld>
  <p:clrMapOvr>
    <a:masterClrMapping/>
  </p:clrMapOvr>
  <p:transition advTm="496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Hva med en </a:t>
            </a:r>
            <a:br>
              <a:rPr lang="nn-NO"/>
            </a:br>
            <a:r>
              <a:rPr lang="nn-NO" i="1"/>
              <a:t>Bottom-Up </a:t>
            </a:r>
            <a:r>
              <a:rPr lang="nn-NO"/>
              <a:t>vurdering?</a:t>
            </a:r>
          </a:p>
        </p:txBody>
      </p:sp>
      <p:sp>
        <p:nvSpPr>
          <p:cNvPr id="14" name="Pil mot venstre og høyre 13"/>
          <p:cNvSpPr/>
          <p:nvPr/>
        </p:nvSpPr>
        <p:spPr>
          <a:xfrm rot="16200000">
            <a:off x="3982005" y="3548370"/>
            <a:ext cx="1072351" cy="589309"/>
          </a:xfrm>
          <a:prstGeom prst="leftRightArrow">
            <a:avLst/>
          </a:prstGeom>
          <a:ln/>
        </p:spPr>
        <p:style>
          <a:lnRef idx="1">
            <a:schemeClr val="accent1"/>
          </a:lnRef>
          <a:fillRef idx="3">
            <a:schemeClr val="accent1"/>
          </a:fillRef>
          <a:effectRef idx="2">
            <a:schemeClr val="accent1"/>
          </a:effectRef>
          <a:fontRef idx="minor">
            <a:schemeClr val="lt1"/>
          </a:fontRef>
        </p:style>
      </p:sp>
      <p:pic>
        <p:nvPicPr>
          <p:cNvPr id="15" name="Bilde 14" descr="AA044539.png"/>
          <p:cNvPicPr>
            <a:picLocks noChangeAspect="1"/>
          </p:cNvPicPr>
          <p:nvPr/>
        </p:nvPicPr>
        <p:blipFill>
          <a:blip r:embed="rId2"/>
          <a:stretch>
            <a:fillRect/>
          </a:stretch>
        </p:blipFill>
        <p:spPr>
          <a:xfrm>
            <a:off x="4382338" y="4279821"/>
            <a:ext cx="1257588" cy="2109572"/>
          </a:xfrm>
          <a:prstGeom prst="rect">
            <a:avLst/>
          </a:prstGeom>
        </p:spPr>
      </p:pic>
      <p:pic>
        <p:nvPicPr>
          <p:cNvPr id="17" name="Bilde 16" descr="AA049887.png"/>
          <p:cNvPicPr>
            <a:picLocks noChangeAspect="1"/>
          </p:cNvPicPr>
          <p:nvPr/>
        </p:nvPicPr>
        <p:blipFill>
          <a:blip r:embed="rId3"/>
          <a:stretch>
            <a:fillRect/>
          </a:stretch>
        </p:blipFill>
        <p:spPr>
          <a:xfrm>
            <a:off x="3583454" y="4379200"/>
            <a:ext cx="640072" cy="2010193"/>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501217" y="1664873"/>
            <a:ext cx="2138709" cy="1641976"/>
          </a:xfrm>
          <a:prstGeom prst="rect">
            <a:avLst/>
          </a:prstGeom>
        </p:spPr>
      </p:pic>
      <p:sp>
        <p:nvSpPr>
          <p:cNvPr id="11" name="TekstSylinder 10"/>
          <p:cNvSpPr txBox="1"/>
          <p:nvPr/>
        </p:nvSpPr>
        <p:spPr>
          <a:xfrm>
            <a:off x="5974203" y="3086783"/>
            <a:ext cx="2360667" cy="923330"/>
          </a:xfrm>
          <a:prstGeom prst="rect">
            <a:avLst/>
          </a:prstGeom>
          <a:noFill/>
        </p:spPr>
        <p:txBody>
          <a:bodyPr wrap="none" rtlCol="0">
            <a:spAutoFit/>
          </a:bodyPr>
          <a:lstStyle/>
          <a:p>
            <a:r>
              <a:rPr lang="nn-NO"/>
              <a:t>Hvor er det </a:t>
            </a:r>
            <a:r>
              <a:rPr lang="nn-NO" u="sng"/>
              <a:t>barnet</a:t>
            </a:r>
            <a:r>
              <a:rPr lang="nn-NO"/>
              <a:t> får  </a:t>
            </a:r>
          </a:p>
          <a:p>
            <a:r>
              <a:rPr lang="nn-NO"/>
              <a:t>de beste relasjoner</a:t>
            </a:r>
          </a:p>
          <a:p>
            <a:r>
              <a:rPr lang="nn-NO"/>
              <a:t>til </a:t>
            </a:r>
            <a:r>
              <a:rPr lang="nn-NO" u="sng"/>
              <a:t>begge</a:t>
            </a:r>
            <a:r>
              <a:rPr lang="nn-NO"/>
              <a:t> sine foreldre?</a:t>
            </a:r>
          </a:p>
        </p:txBody>
      </p:sp>
      <p:sp>
        <p:nvSpPr>
          <p:cNvPr id="8" name="TekstSylinder 7"/>
          <p:cNvSpPr txBox="1"/>
          <p:nvPr/>
        </p:nvSpPr>
        <p:spPr>
          <a:xfrm>
            <a:off x="3801165" y="3438792"/>
            <a:ext cx="422361" cy="707886"/>
          </a:xfrm>
          <a:prstGeom prst="rect">
            <a:avLst/>
          </a:prstGeom>
          <a:noFill/>
        </p:spPr>
        <p:txBody>
          <a:bodyPr wrap="none" rtlCol="0">
            <a:spAutoFit/>
          </a:bodyPr>
          <a:lstStyle/>
          <a:p>
            <a:r>
              <a:rPr lang="nn-NO" sz="4000"/>
              <a:t>?</a:t>
            </a:r>
          </a:p>
        </p:txBody>
      </p:sp>
    </p:spTree>
  </p:cSld>
  <p:clrMapOvr>
    <a:masterClrMapping/>
  </p:clrMapOvr>
  <p:transition advTm="723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u="sng"/>
              <a:t>Normale</a:t>
            </a:r>
            <a:r>
              <a:rPr lang="nn-NO"/>
              <a:t> foreldre setter </a:t>
            </a:r>
            <a:br>
              <a:rPr lang="nn-NO"/>
            </a:br>
            <a:r>
              <a:rPr lang="nn-NO"/>
              <a:t>barnet i fokus</a:t>
            </a:r>
          </a:p>
        </p:txBody>
      </p:sp>
      <p:pic>
        <p:nvPicPr>
          <p:cNvPr id="15" name="Bilde 14" descr="AA044539.png"/>
          <p:cNvPicPr>
            <a:picLocks noChangeAspect="1"/>
          </p:cNvPicPr>
          <p:nvPr/>
        </p:nvPicPr>
        <p:blipFill>
          <a:blip r:embed="rId2"/>
          <a:stretch>
            <a:fillRect/>
          </a:stretch>
        </p:blipFill>
        <p:spPr>
          <a:xfrm>
            <a:off x="6614596" y="1952460"/>
            <a:ext cx="1261408" cy="2115980"/>
          </a:xfrm>
          <a:prstGeom prst="rect">
            <a:avLst/>
          </a:prstGeom>
        </p:spPr>
      </p:pic>
      <p:pic>
        <p:nvPicPr>
          <p:cNvPr id="17" name="Bilde 16" descr="AA049887.png"/>
          <p:cNvPicPr>
            <a:picLocks noChangeAspect="1"/>
          </p:cNvPicPr>
          <p:nvPr/>
        </p:nvPicPr>
        <p:blipFill>
          <a:blip r:embed="rId3"/>
          <a:stretch>
            <a:fillRect/>
          </a:stretch>
        </p:blipFill>
        <p:spPr>
          <a:xfrm>
            <a:off x="1484853" y="2020394"/>
            <a:ext cx="676602" cy="2124918"/>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505029" y="2411218"/>
            <a:ext cx="1968500" cy="1511300"/>
          </a:xfrm>
          <a:prstGeom prst="rect">
            <a:avLst/>
          </a:prstGeom>
        </p:spPr>
      </p:pic>
      <p:sp>
        <p:nvSpPr>
          <p:cNvPr id="20" name="Pil mot venstre og høyre 19"/>
          <p:cNvSpPr/>
          <p:nvPr/>
        </p:nvSpPr>
        <p:spPr>
          <a:xfrm>
            <a:off x="2143025" y="2916918"/>
            <a:ext cx="1362004" cy="643057"/>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21" name="TekstSylinder 20"/>
          <p:cNvSpPr txBox="1"/>
          <p:nvPr/>
        </p:nvSpPr>
        <p:spPr>
          <a:xfrm>
            <a:off x="733994" y="4568563"/>
            <a:ext cx="7711062" cy="1569660"/>
          </a:xfrm>
          <a:prstGeom prst="rect">
            <a:avLst/>
          </a:prstGeom>
          <a:noFill/>
        </p:spPr>
        <p:txBody>
          <a:bodyPr wrap="square" rtlCol="0">
            <a:spAutoFit/>
          </a:bodyPr>
          <a:lstStyle/>
          <a:p>
            <a:r>
              <a:rPr lang="nn-NO" sz="2400"/>
              <a:t>Selv om ekteskapet ikke gikk så forstår de at </a:t>
            </a:r>
            <a:r>
              <a:rPr lang="nn-NO" sz="2400" u="sng"/>
              <a:t>foreldreskapet</a:t>
            </a:r>
            <a:r>
              <a:rPr lang="nn-NO" sz="2400"/>
              <a:t> fortsetter. Dysfunksjonelle foreldres egosentriske holdning stenger for en slik forståelse. For dem er dekking av egne psykologiske behov viktigere. </a:t>
            </a:r>
          </a:p>
        </p:txBody>
      </p:sp>
      <p:sp>
        <p:nvSpPr>
          <p:cNvPr id="11" name="Pil mot venstre og høyre 10"/>
          <p:cNvSpPr/>
          <p:nvPr/>
        </p:nvSpPr>
        <p:spPr>
          <a:xfrm>
            <a:off x="5620204" y="2916918"/>
            <a:ext cx="1362004" cy="643057"/>
          </a:xfrm>
          <a:prstGeom prst="left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ransition advTm="1113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54600"/>
            <a:ext cx="8229600" cy="6127153"/>
          </a:xfrm>
        </p:spPr>
        <p:txBody>
          <a:bodyPr>
            <a:normAutofit fontScale="85000" lnSpcReduction="10000"/>
          </a:bodyPr>
          <a:lstStyle/>
          <a:p>
            <a:pPr>
              <a:buNone/>
            </a:pPr>
            <a:r>
              <a:rPr lang="nn-NO"/>
              <a:t>2 normale, rasjonelle voksne  vil klare å skille relasjonen til barnet fra relasjonen til den andre voksne. De bruker ikke barnet for å lege  egne narsissistisk sår. De er ikke egosentriske, de har evne til </a:t>
            </a:r>
            <a:r>
              <a:rPr lang="nn-NO" u="sng"/>
              <a:t>menatlisering</a:t>
            </a:r>
            <a:r>
              <a:rPr lang="nn-NO"/>
              <a:t>.</a:t>
            </a:r>
          </a:p>
          <a:p>
            <a:pPr>
              <a:buNone/>
            </a:pPr>
            <a:r>
              <a:rPr lang="nn-NO"/>
              <a:t>Mennesker med  alvorlige </a:t>
            </a:r>
            <a:r>
              <a:rPr lang="nn-NO" b="1"/>
              <a:t>narsissistiske forstyrrelser</a:t>
            </a:r>
            <a:r>
              <a:rPr lang="nn-NO"/>
              <a:t> klarer ikke det! For dem  blir de vksnes relasjonsbrudd en spore til å sabotere den andres relasjon til barnet. Dette er det liten forståelse for blant sakkyndige og  domstolene.</a:t>
            </a:r>
          </a:p>
          <a:p>
            <a:pPr algn="ctr">
              <a:buNone/>
            </a:pPr>
            <a:r>
              <a:rPr lang="nn-NO"/>
              <a:t>”</a:t>
            </a:r>
            <a:r>
              <a:rPr lang="nn-NO" i="1"/>
              <a:t>Its my way or the high way</a:t>
            </a:r>
            <a:r>
              <a:rPr lang="nn-NO"/>
              <a:t>”….. </a:t>
            </a:r>
          </a:p>
          <a:p>
            <a:pPr>
              <a:buNone/>
            </a:pPr>
            <a:r>
              <a:rPr lang="nn-NO"/>
              <a:t>De trenger barnet som </a:t>
            </a:r>
            <a:r>
              <a:rPr lang="nn-NO" u="sng">
                <a:solidFill>
                  <a:srgbClr val="FF0000"/>
                </a:solidFill>
              </a:rPr>
              <a:t>narsissistisk supply</a:t>
            </a:r>
            <a:r>
              <a:rPr lang="nn-NO"/>
              <a:t>! Får de ikke det kan de ta med seg barnet i døden, for å hindre at den andre skal få  ta del i barnet. De kan stikke av med barnet til utlandet eller de kan sabotere samvær og ferier på ulik måte. Ulik adferd, samme prinsipp!</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12</a:t>
            </a:fld>
            <a:endParaRPr lang="nb-NO"/>
          </a:p>
        </p:txBody>
      </p:sp>
    </p:spTree>
  </p:cSld>
  <p:clrMapOvr>
    <a:masterClrMapping/>
  </p:clrMapOvr>
  <p:transition advTm="2603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54600"/>
            <a:ext cx="8229600" cy="6127153"/>
          </a:xfrm>
        </p:spPr>
        <p:txBody>
          <a:bodyPr>
            <a:normAutofit/>
          </a:bodyPr>
          <a:lstStyle/>
          <a:p>
            <a:pPr>
              <a:buNone/>
            </a:pPr>
            <a:r>
              <a:rPr lang="nn-NO"/>
              <a:t>Slike identifiserer seg gjennom barnet og ser på et barn som en del av seg selv! Deres relasjon til barnet definerer dem for omgivelsene. </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13</a:t>
            </a:fld>
            <a:endParaRPr lang="nb-NO"/>
          </a:p>
        </p:txBody>
      </p:sp>
      <p:pic>
        <p:nvPicPr>
          <p:cNvPr id="6" name="Bilde 5" descr="AA049887.png"/>
          <p:cNvPicPr>
            <a:picLocks noChangeAspect="1"/>
          </p:cNvPicPr>
          <p:nvPr/>
        </p:nvPicPr>
        <p:blipFill>
          <a:blip r:embed="rId2"/>
          <a:stretch>
            <a:fillRect/>
          </a:stretch>
        </p:blipFill>
        <p:spPr>
          <a:xfrm>
            <a:off x="2075561" y="2910025"/>
            <a:ext cx="993775" cy="3121025"/>
          </a:xfrm>
          <a:prstGeom prst="rect">
            <a:avLst/>
          </a:prstGeom>
        </p:spPr>
      </p:pic>
      <p:pic>
        <p:nvPicPr>
          <p:cNvPr id="7" name="Bilde 6" descr="MD000613.png"/>
          <p:cNvPicPr>
            <a:picLocks noChangeAspect="1"/>
          </p:cNvPicPr>
          <p:nvPr/>
        </p:nvPicPr>
        <p:blipFill>
          <a:blip r:embed="rId3"/>
          <a:stretch>
            <a:fillRect/>
          </a:stretch>
        </p:blipFill>
        <p:spPr>
          <a:xfrm>
            <a:off x="6553200" y="2796047"/>
            <a:ext cx="1298575" cy="3121025"/>
          </a:xfrm>
          <a:prstGeom prst="rect">
            <a:avLst/>
          </a:prstGeom>
        </p:spPr>
      </p:pic>
      <p:pic>
        <p:nvPicPr>
          <p:cNvPr id="9" name="Bilde 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280993" y="3378626"/>
            <a:ext cx="1968500" cy="1511300"/>
          </a:xfrm>
          <a:prstGeom prst="rect">
            <a:avLst/>
          </a:prstGeom>
        </p:spPr>
      </p:pic>
      <p:sp>
        <p:nvSpPr>
          <p:cNvPr id="10" name="Bildeforklaring formet som en sky 9"/>
          <p:cNvSpPr/>
          <p:nvPr/>
        </p:nvSpPr>
        <p:spPr>
          <a:xfrm flipH="1">
            <a:off x="305765" y="1930476"/>
            <a:ext cx="2115248" cy="1448150"/>
          </a:xfrm>
          <a:prstGeom prst="cloudCallout">
            <a:avLst/>
          </a:prstGeom>
          <a:gradFill flip="none" rotWithShape="1">
            <a:gsLst>
              <a:gs pos="0">
                <a:schemeClr val="accent1">
                  <a:tint val="100000"/>
                  <a:shade val="100000"/>
                  <a:satMod val="130000"/>
                  <a:alpha val="24000"/>
                </a:schemeClr>
              </a:gs>
              <a:gs pos="100000">
                <a:schemeClr val="accent1">
                  <a:tint val="50000"/>
                  <a:shade val="100000"/>
                  <a:satMod val="350000"/>
                  <a:alpha val="24000"/>
                </a:schemeClr>
              </a:gs>
            </a:gsLst>
            <a:lin ang="16200000" scaled="0"/>
            <a:tileRect/>
          </a:gradFill>
          <a:ln/>
        </p:spPr>
        <p:style>
          <a:lnRef idx="1">
            <a:schemeClr val="accent1"/>
          </a:lnRef>
          <a:fillRef idx="3">
            <a:schemeClr val="accent1"/>
          </a:fillRef>
          <a:effectRef idx="2">
            <a:schemeClr val="accent1"/>
          </a:effectRef>
          <a:fontRef idx="minor">
            <a:schemeClr val="lt1"/>
          </a:fontRef>
        </p:style>
      </p:sp>
      <p:sp>
        <p:nvSpPr>
          <p:cNvPr id="11" name="Bildeforklaring formet som en ellipse 10"/>
          <p:cNvSpPr/>
          <p:nvPr/>
        </p:nvSpPr>
        <p:spPr>
          <a:xfrm flipH="1">
            <a:off x="4013347" y="2176666"/>
            <a:ext cx="3081757" cy="1201960"/>
          </a:xfrm>
          <a:prstGeom prst="wedgeEllipseCallout">
            <a:avLst/>
          </a:prstGeom>
          <a:ln/>
        </p:spPr>
        <p:style>
          <a:lnRef idx="1">
            <a:schemeClr val="accent1"/>
          </a:lnRef>
          <a:fillRef idx="3">
            <a:schemeClr val="accent1"/>
          </a:fillRef>
          <a:effectRef idx="2">
            <a:schemeClr val="accent1"/>
          </a:effectRef>
          <a:fontRef idx="minor">
            <a:schemeClr val="lt1"/>
          </a:fontRef>
        </p:style>
      </p:sp>
      <p:sp>
        <p:nvSpPr>
          <p:cNvPr id="12" name="TekstSylinder 11"/>
          <p:cNvSpPr txBox="1"/>
          <p:nvPr/>
        </p:nvSpPr>
        <p:spPr>
          <a:xfrm>
            <a:off x="4411080" y="2365938"/>
            <a:ext cx="2142120" cy="646331"/>
          </a:xfrm>
          <a:prstGeom prst="rect">
            <a:avLst/>
          </a:prstGeom>
          <a:noFill/>
        </p:spPr>
        <p:txBody>
          <a:bodyPr wrap="none" rtlCol="0">
            <a:spAutoFit/>
          </a:bodyPr>
          <a:lstStyle/>
          <a:p>
            <a:r>
              <a:rPr lang="nn-NO"/>
              <a:t>Hadde bare alle barn </a:t>
            </a:r>
          </a:p>
          <a:p>
            <a:r>
              <a:rPr lang="nn-NO"/>
              <a:t>hatt så fine klær!</a:t>
            </a:r>
          </a:p>
        </p:txBody>
      </p:sp>
      <p:sp>
        <p:nvSpPr>
          <p:cNvPr id="13" name="TekstSylinder 12"/>
          <p:cNvSpPr txBox="1"/>
          <p:nvPr/>
        </p:nvSpPr>
        <p:spPr>
          <a:xfrm>
            <a:off x="761584" y="1930476"/>
            <a:ext cx="1659429" cy="1200329"/>
          </a:xfrm>
          <a:prstGeom prst="rect">
            <a:avLst/>
          </a:prstGeom>
          <a:noFill/>
        </p:spPr>
        <p:txBody>
          <a:bodyPr wrap="none" rtlCol="0">
            <a:spAutoFit/>
          </a:bodyPr>
          <a:lstStyle/>
          <a:p>
            <a:r>
              <a:rPr lang="nn-NO"/>
              <a:t>Og jeg er </a:t>
            </a:r>
          </a:p>
          <a:p>
            <a:r>
              <a:rPr lang="nn-NO"/>
              <a:t>hennes mor!</a:t>
            </a:r>
          </a:p>
          <a:p>
            <a:r>
              <a:rPr lang="nn-NO"/>
              <a:t>Er ikke jeg en</a:t>
            </a:r>
          </a:p>
          <a:p>
            <a:r>
              <a:rPr lang="nn-NO"/>
              <a:t>fantastisk mor?</a:t>
            </a:r>
          </a:p>
        </p:txBody>
      </p:sp>
      <p:sp>
        <p:nvSpPr>
          <p:cNvPr id="14" name="TekstSylinder 13"/>
          <p:cNvSpPr txBox="1"/>
          <p:nvPr/>
        </p:nvSpPr>
        <p:spPr>
          <a:xfrm>
            <a:off x="3451947" y="5107720"/>
            <a:ext cx="3041330" cy="1200329"/>
          </a:xfrm>
          <a:prstGeom prst="rect">
            <a:avLst/>
          </a:prstGeom>
          <a:noFill/>
        </p:spPr>
        <p:txBody>
          <a:bodyPr wrap="none" rtlCol="0">
            <a:spAutoFit/>
          </a:bodyPr>
          <a:lstStyle/>
          <a:p>
            <a:r>
              <a:rPr lang="nn-NO"/>
              <a:t>Barnet får ikke beholde den</a:t>
            </a:r>
          </a:p>
          <a:p>
            <a:r>
              <a:rPr lang="nn-NO"/>
              <a:t>positive bemerkning, </a:t>
            </a:r>
          </a:p>
          <a:p>
            <a:r>
              <a:rPr lang="nn-NO"/>
              <a:t>den ”stjeles” av den voksne</a:t>
            </a:r>
          </a:p>
          <a:p>
            <a:r>
              <a:rPr lang="nn-NO"/>
              <a:t>gjennom usunne overføringer.</a:t>
            </a:r>
          </a:p>
        </p:txBody>
      </p:sp>
    </p:spTree>
  </p:cSld>
  <p:clrMapOvr>
    <a:masterClrMapping/>
  </p:clrMapOvr>
  <p:transition advTm="26133"/>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354600"/>
            <a:ext cx="8229600" cy="6127153"/>
          </a:xfrm>
        </p:spPr>
        <p:txBody>
          <a:bodyPr>
            <a:normAutofit lnSpcReduction="10000"/>
          </a:bodyPr>
          <a:lstStyle/>
          <a:p>
            <a:pPr>
              <a:buNone/>
            </a:pPr>
            <a:r>
              <a:rPr lang="nn-NO"/>
              <a:t>Et barn hos far er en trussel mot en slik mors syke selvbilde og identitet. </a:t>
            </a:r>
          </a:p>
          <a:p>
            <a:pPr>
              <a:buNone/>
            </a:pPr>
            <a:r>
              <a:rPr lang="nn-NO"/>
              <a:t>Hatet mot den andre gjør at det de oppfatter som en del av seg selv (barnet), som de er avhengige av som narsissistisk supply,  ikke  kan  ha noen relasjon til den demoniserte andre! En mor som demoniserer far, vil få et forklaringsproblem om hun frivillig lar barnet få både ferie og samvær med sin far! </a:t>
            </a:r>
          </a:p>
          <a:p>
            <a:pPr>
              <a:buNone/>
            </a:pPr>
            <a:r>
              <a:rPr lang="nn-NO"/>
              <a:t>”</a:t>
            </a:r>
            <a:r>
              <a:rPr lang="nn-NO" i="1"/>
              <a:t>Tenk hva omgivelsene vil tro om jeg frivillig sender barnet til faren jeg beskriver som psykopat….!</a:t>
            </a:r>
            <a:r>
              <a:rPr lang="nn-NO"/>
              <a:t>” </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14</a:t>
            </a:fld>
            <a:endParaRPr lang="nb-NO"/>
          </a:p>
        </p:txBody>
      </p:sp>
    </p:spTree>
  </p:cSld>
  <p:clrMapOvr>
    <a:masterClrMapping/>
  </p:clrMapOvr>
  <p:transition advTm="26133"/>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503075" y="338107"/>
            <a:ext cx="8486291" cy="849390"/>
          </a:xfrm>
        </p:spPr>
        <p:txBody>
          <a:bodyPr>
            <a:normAutofit fontScale="90000"/>
          </a:bodyPr>
          <a:lstStyle/>
          <a:p>
            <a:r>
              <a:rPr lang="nn-NO"/>
              <a:t>Foreldre med forstyrrede personligheter vil ødelegge barnets relasjoner</a:t>
            </a:r>
          </a:p>
        </p:txBody>
      </p:sp>
      <p:pic>
        <p:nvPicPr>
          <p:cNvPr id="15" name="Bilde 14" descr="AA044539.png"/>
          <p:cNvPicPr>
            <a:picLocks noChangeAspect="1"/>
          </p:cNvPicPr>
          <p:nvPr/>
        </p:nvPicPr>
        <p:blipFill>
          <a:blip r:embed="rId2"/>
          <a:stretch>
            <a:fillRect/>
          </a:stretch>
        </p:blipFill>
        <p:spPr>
          <a:xfrm>
            <a:off x="6375431" y="2457459"/>
            <a:ext cx="901369" cy="1512024"/>
          </a:xfrm>
          <a:prstGeom prst="rect">
            <a:avLst/>
          </a:prstGeom>
        </p:spPr>
      </p:pic>
      <p:pic>
        <p:nvPicPr>
          <p:cNvPr id="17" name="Bilde 16" descr="AA049887.png"/>
          <p:cNvPicPr>
            <a:picLocks noChangeAspect="1"/>
          </p:cNvPicPr>
          <p:nvPr/>
        </p:nvPicPr>
        <p:blipFill>
          <a:blip r:embed="rId3"/>
          <a:stretch>
            <a:fillRect/>
          </a:stretch>
        </p:blipFill>
        <p:spPr>
          <a:xfrm>
            <a:off x="891450" y="1545475"/>
            <a:ext cx="1125390" cy="3534372"/>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117413" y="2630635"/>
            <a:ext cx="1550459" cy="1583329"/>
          </a:xfrm>
          <a:prstGeom prst="rect">
            <a:avLst/>
          </a:prstGeom>
        </p:spPr>
      </p:pic>
      <p:pic>
        <p:nvPicPr>
          <p:cNvPr id="9" name="Bilde 8"/>
          <p:cNvPicPr>
            <a:picLocks noChangeAspect="1"/>
          </p:cNvPicPr>
          <p:nvPr/>
        </p:nvPicPr>
        <p:blipFill>
          <a:blip r:embed="rId6"/>
          <a:stretch>
            <a:fillRect/>
          </a:stretch>
        </p:blipFill>
        <p:spPr>
          <a:xfrm>
            <a:off x="4906295" y="1751784"/>
            <a:ext cx="964051" cy="3806361"/>
          </a:xfrm>
          <a:prstGeom prst="rect">
            <a:avLst/>
          </a:prstGeom>
        </p:spPr>
      </p:pic>
      <p:sp>
        <p:nvSpPr>
          <p:cNvPr id="10" name="TekstSylinder 9"/>
          <p:cNvSpPr txBox="1"/>
          <p:nvPr/>
        </p:nvSpPr>
        <p:spPr>
          <a:xfrm>
            <a:off x="1911689" y="5403011"/>
            <a:ext cx="3134980" cy="923330"/>
          </a:xfrm>
          <a:prstGeom prst="rect">
            <a:avLst/>
          </a:prstGeom>
          <a:noFill/>
        </p:spPr>
        <p:txBody>
          <a:bodyPr wrap="none" rtlCol="0">
            <a:spAutoFit/>
          </a:bodyPr>
          <a:lstStyle/>
          <a:p>
            <a:r>
              <a:rPr lang="nn-NO"/>
              <a:t>”</a:t>
            </a:r>
            <a:r>
              <a:rPr lang="nn-NO" i="1"/>
              <a:t>The object of my affection</a:t>
            </a:r>
          </a:p>
          <a:p>
            <a:r>
              <a:rPr lang="nn-NO" i="1"/>
              <a:t> is in my reflection</a:t>
            </a:r>
            <a:r>
              <a:rPr lang="nn-NO"/>
              <a:t>”, og objektet</a:t>
            </a:r>
          </a:p>
          <a:p>
            <a:r>
              <a:rPr lang="nn-NO"/>
              <a:t>er barnet de lever gjennom.</a:t>
            </a:r>
          </a:p>
        </p:txBody>
      </p:sp>
      <p:pic>
        <p:nvPicPr>
          <p:cNvPr id="13" name="Bilde 12"/>
          <p:cNvPicPr>
            <a:picLocks noChangeAspect="1"/>
          </p:cNvPicPr>
          <p:nvPr/>
        </p:nvPicPr>
        <p:blipFill>
          <a:blip r:embed="rId7"/>
          <a:stretch>
            <a:fillRect/>
          </a:stretch>
        </p:blipFill>
        <p:spPr>
          <a:xfrm rot="20825584">
            <a:off x="796829" y="5329169"/>
            <a:ext cx="762111" cy="1178732"/>
          </a:xfrm>
          <a:prstGeom prst="rect">
            <a:avLst/>
          </a:prstGeom>
        </p:spPr>
      </p:pic>
      <p:sp>
        <p:nvSpPr>
          <p:cNvPr id="14" name="Pil venstre 13"/>
          <p:cNvSpPr/>
          <p:nvPr/>
        </p:nvSpPr>
        <p:spPr>
          <a:xfrm>
            <a:off x="2016840" y="3108932"/>
            <a:ext cx="927384" cy="676214"/>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Tree>
  </p:cSld>
  <p:clrMapOvr>
    <a:masterClrMapping/>
  </p:clrMapOvr>
  <p:transition advTm="10266"/>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fontScale="85000" lnSpcReduction="20000"/>
          </a:bodyPr>
          <a:lstStyle/>
          <a:p>
            <a:pPr>
              <a:buNone/>
            </a:pPr>
            <a:r>
              <a:rPr lang="nn-NO"/>
              <a:t>De blander barnet med bildet av av seg selv som liten, og tror de beskytter barnet mot dets andre ”demoniserte” forelder. </a:t>
            </a:r>
          </a:p>
          <a:p>
            <a:pPr>
              <a:buNone/>
            </a:pPr>
            <a:r>
              <a:rPr lang="nn-NO"/>
              <a:t>De blander minnnet av sine </a:t>
            </a:r>
            <a:r>
              <a:rPr lang="nn-NO" u="sng"/>
              <a:t>egne</a:t>
            </a:r>
            <a:r>
              <a:rPr lang="nn-NO"/>
              <a:t> sviktende foreldre, med bildet av barnets andre forelder. Forelderen de selv har demonisert! En demonisering som ofte er en projeksjon av deres egne foreldre over på barnets forelder.</a:t>
            </a:r>
          </a:p>
          <a:p>
            <a:pPr>
              <a:buNone/>
            </a:pPr>
            <a:r>
              <a:rPr lang="nn-NO"/>
              <a:t>Hatet  til hva de selv ble utsatt for som små, blandes med hatet til den andre forelder som gikk.</a:t>
            </a:r>
          </a:p>
          <a:p>
            <a:pPr>
              <a:buNone/>
            </a:pPr>
            <a:r>
              <a:rPr lang="nn-NO"/>
              <a:t>De klarer ikke skille barnets far, fra sine egne sviktende omsorgsforeldre. </a:t>
            </a:r>
          </a:p>
          <a:p>
            <a:pPr>
              <a:buNone/>
            </a:pPr>
            <a:r>
              <a:rPr lang="nn-NO"/>
              <a:t>Frykten for tapet av den narsissistiske perfeksjon i deres egen Selv-representasjon  er for stor. De mangler følelsen av en </a:t>
            </a:r>
            <a:r>
              <a:rPr lang="nn-NO" i="1"/>
              <a:t>grunnleggende trygghet </a:t>
            </a:r>
            <a:r>
              <a:rPr lang="nn-NO"/>
              <a:t>i utviklingen av  et stabilt Selv.</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16</a:t>
            </a:fld>
            <a:endParaRPr lang="nb-NO"/>
          </a:p>
        </p:txBody>
      </p:sp>
    </p:spTree>
  </p:cSld>
  <p:clrMapOvr>
    <a:masterClrMapping/>
  </p:clrMapOvr>
  <p:transition advTm="2645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503075" y="583473"/>
            <a:ext cx="8486291" cy="849390"/>
          </a:xfrm>
        </p:spPr>
        <p:txBody>
          <a:bodyPr>
            <a:normAutofit fontScale="90000"/>
          </a:bodyPr>
          <a:lstStyle/>
          <a:p>
            <a:r>
              <a:rPr lang="nn-NO"/>
              <a:t>Projeksjonen av deres egen alkoholiserte far, fører til  en demonisering av </a:t>
            </a:r>
            <a:r>
              <a:rPr lang="nn-NO" u="sng"/>
              <a:t>barnets far!</a:t>
            </a:r>
            <a:endParaRPr lang="nn-NO"/>
          </a:p>
        </p:txBody>
      </p:sp>
      <p:pic>
        <p:nvPicPr>
          <p:cNvPr id="15" name="Bilde 14" descr="AA044539.png"/>
          <p:cNvPicPr>
            <a:picLocks noChangeAspect="1"/>
          </p:cNvPicPr>
          <p:nvPr/>
        </p:nvPicPr>
        <p:blipFill>
          <a:blip r:embed="rId2"/>
          <a:stretch>
            <a:fillRect/>
          </a:stretch>
        </p:blipFill>
        <p:spPr>
          <a:xfrm>
            <a:off x="6455546" y="2254706"/>
            <a:ext cx="1382621" cy="2319312"/>
          </a:xfrm>
          <a:prstGeom prst="rect">
            <a:avLst/>
          </a:prstGeom>
        </p:spPr>
      </p:pic>
      <p:pic>
        <p:nvPicPr>
          <p:cNvPr id="17" name="Bilde 16" descr="AA049887.png"/>
          <p:cNvPicPr>
            <a:picLocks noChangeAspect="1"/>
          </p:cNvPicPr>
          <p:nvPr/>
        </p:nvPicPr>
        <p:blipFill>
          <a:blip r:embed="rId3"/>
          <a:stretch>
            <a:fillRect/>
          </a:stretch>
        </p:blipFill>
        <p:spPr>
          <a:xfrm>
            <a:off x="2100291" y="3081765"/>
            <a:ext cx="844584" cy="2652480"/>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887048" y="4241600"/>
            <a:ext cx="1315125" cy="1343006"/>
          </a:xfrm>
          <a:prstGeom prst="rect">
            <a:avLst/>
          </a:prstGeom>
        </p:spPr>
      </p:pic>
      <p:sp>
        <p:nvSpPr>
          <p:cNvPr id="11" name="Bildeforklaring formet som en sky 10"/>
          <p:cNvSpPr/>
          <p:nvPr/>
        </p:nvSpPr>
        <p:spPr>
          <a:xfrm flipH="1">
            <a:off x="781503" y="1803586"/>
            <a:ext cx="1676976" cy="1278179"/>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12" name="Lyn 11"/>
          <p:cNvSpPr/>
          <p:nvPr/>
        </p:nvSpPr>
        <p:spPr>
          <a:xfrm rot="20036659">
            <a:off x="2985046" y="2785666"/>
            <a:ext cx="4173574" cy="1801703"/>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16" name="TekstSylinder 15"/>
          <p:cNvSpPr txBox="1"/>
          <p:nvPr/>
        </p:nvSpPr>
        <p:spPr>
          <a:xfrm>
            <a:off x="4013347" y="3191377"/>
            <a:ext cx="2442199" cy="646331"/>
          </a:xfrm>
          <a:prstGeom prst="rect">
            <a:avLst/>
          </a:prstGeom>
          <a:noFill/>
        </p:spPr>
        <p:txBody>
          <a:bodyPr wrap="square" rtlCol="0">
            <a:spAutoFit/>
          </a:bodyPr>
          <a:lstStyle/>
          <a:p>
            <a:r>
              <a:rPr lang="nn-NO" sz="3600"/>
              <a:t>DEMON!</a:t>
            </a:r>
          </a:p>
        </p:txBody>
      </p:sp>
      <p:pic>
        <p:nvPicPr>
          <p:cNvPr id="18" name="Bilde 17" descr="Unknown.jpeg"/>
          <p:cNvPicPr>
            <a:picLocks noChangeAspect="1"/>
          </p:cNvPicPr>
          <p:nvPr/>
        </p:nvPicPr>
        <p:blipFill>
          <a:blip r:embed="rId6"/>
          <a:stretch>
            <a:fillRect/>
          </a:stretch>
        </p:blipFill>
        <p:spPr>
          <a:xfrm>
            <a:off x="1074283" y="1989016"/>
            <a:ext cx="1039202" cy="689036"/>
          </a:xfrm>
          <a:prstGeom prst="rect">
            <a:avLst/>
          </a:prstGeom>
        </p:spPr>
      </p:pic>
      <p:sp>
        <p:nvSpPr>
          <p:cNvPr id="20" name="TekstSylinder 19"/>
          <p:cNvSpPr txBox="1"/>
          <p:nvPr/>
        </p:nvSpPr>
        <p:spPr>
          <a:xfrm>
            <a:off x="3065593" y="4574018"/>
            <a:ext cx="5201213" cy="2031325"/>
          </a:xfrm>
          <a:prstGeom prst="rect">
            <a:avLst/>
          </a:prstGeom>
          <a:noFill/>
        </p:spPr>
        <p:txBody>
          <a:bodyPr wrap="none" rtlCol="0">
            <a:spAutoFit/>
          </a:bodyPr>
          <a:lstStyle/>
          <a:p>
            <a:pPr>
              <a:buNone/>
            </a:pPr>
            <a:r>
              <a:rPr lang="nn-NO"/>
              <a:t>De tror virkelig de beskytter barnet mot en demon, </a:t>
            </a:r>
          </a:p>
          <a:p>
            <a:pPr>
              <a:buNone/>
            </a:pPr>
            <a:r>
              <a:rPr lang="nn-NO"/>
              <a:t>mens den største trussel mot barnet er dem selv!</a:t>
            </a:r>
          </a:p>
          <a:p>
            <a:pPr>
              <a:buNone/>
            </a:pPr>
            <a:r>
              <a:rPr lang="nn-NO"/>
              <a:t>Derfor fremstår de som ”bekymret” for barnets </a:t>
            </a:r>
          </a:p>
          <a:p>
            <a:pPr>
              <a:buNone/>
            </a:pPr>
            <a:r>
              <a:rPr lang="nn-NO"/>
              <a:t>kontakt med den normale forelder, men bekymringen </a:t>
            </a:r>
          </a:p>
          <a:p>
            <a:pPr>
              <a:buNone/>
            </a:pPr>
            <a:r>
              <a:rPr lang="nn-NO"/>
              <a:t>handler ofte ikke om den andre forelder, men om </a:t>
            </a:r>
          </a:p>
          <a:p>
            <a:pPr>
              <a:buNone/>
            </a:pPr>
            <a:r>
              <a:rPr lang="nn-NO"/>
              <a:t>relasjonen til deres egen!  </a:t>
            </a:r>
          </a:p>
          <a:p>
            <a:endParaRPr lang="nn-NO"/>
          </a:p>
        </p:txBody>
      </p:sp>
    </p:spTree>
  </p:cSld>
  <p:clrMapOvr>
    <a:masterClrMapping/>
  </p:clrMapOvr>
  <p:transition advTm="10266"/>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fontScale="85000" lnSpcReduction="10000"/>
          </a:bodyPr>
          <a:lstStyle/>
          <a:p>
            <a:pPr>
              <a:buNone/>
            </a:pPr>
            <a:r>
              <a:rPr lang="nn-NO"/>
              <a:t>De ser på barnets relasjon til den andre forelder som en trussel mot sitt eget behov for barnet som narsissistisk supply! Et supply som skal bøte på skammen og tvilen utviklet fra deres empatiløse, kritiske, fiendtlige,  avvisende og ydmykende foreldre!</a:t>
            </a:r>
          </a:p>
          <a:p>
            <a:pPr>
              <a:buNone/>
            </a:pPr>
            <a:r>
              <a:rPr lang="nn-NO"/>
              <a:t>Erikson (1950:252) ”</a:t>
            </a:r>
            <a:r>
              <a:rPr lang="nn-NO" b="1" i="1"/>
              <a:t>He who is ashamed… would like to destroy the eyes of the world</a:t>
            </a:r>
            <a:r>
              <a:rPr lang="nn-NO"/>
              <a:t>”</a:t>
            </a:r>
          </a:p>
          <a:p>
            <a:pPr>
              <a:buNone/>
            </a:pPr>
            <a:r>
              <a:rPr lang="nb-NO"/>
              <a:t>Barnet ender opp med å klandre seg selv for ikke å få forelderens oppmerksomhet! Det utvikler skam. Slike barn utvikler ikke troen på seg selv, selvfølelse, fordi  den voksne gjennom kritikk ikke viser  tiltro til barnet. Der barnet mestrer stjeler den voksne mestringen ”</a:t>
            </a:r>
            <a:r>
              <a:rPr lang="nb-NO" i="1"/>
              <a:t>Du klarte det fordi jeg hjalp deg</a:t>
            </a:r>
            <a:r>
              <a:rPr lang="nb-NO"/>
              <a:t>”!</a:t>
            </a:r>
          </a:p>
          <a:p>
            <a:pPr>
              <a:buNone/>
            </a:pPr>
            <a:endParaRPr lang="nn-NO"/>
          </a:p>
          <a:p>
            <a:pPr>
              <a:buFontTx/>
              <a:buChar char="-"/>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18</a:t>
            </a:fld>
            <a:endParaRPr lang="nb-NO"/>
          </a:p>
        </p:txBody>
      </p:sp>
    </p:spTree>
  </p:cSld>
  <p:clrMapOvr>
    <a:masterClrMapping/>
  </p:clrMapOvr>
  <p:transition advTm="2185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fontScale="77500" lnSpcReduction="20000"/>
          </a:bodyPr>
          <a:lstStyle/>
          <a:p>
            <a:pPr>
              <a:buNone/>
            </a:pPr>
            <a:r>
              <a:rPr lang="nb-NO"/>
              <a:t>Cozolino (2006:206) skriver i boken : ”The neuroscience of human relationship”: ”… </a:t>
            </a:r>
            <a:r>
              <a:rPr lang="nb-NO" b="1" i="1"/>
              <a:t>hun hadde formet sine barn til å bli avhengige slik at hun alltid ville føle seg ønsket - og dermed elsket</a:t>
            </a:r>
            <a:r>
              <a:rPr lang="nb-NO" i="1"/>
              <a:t>.</a:t>
            </a:r>
            <a:r>
              <a:rPr lang="nb-NO"/>
              <a:t>” </a:t>
            </a:r>
          </a:p>
          <a:p>
            <a:pPr>
              <a:buNone/>
            </a:pPr>
            <a:r>
              <a:rPr lang="nb-NO"/>
              <a:t>Eller slik psykiater Finn Skårderud skriver i sin bok ”Uro” fra (2002:187) : ”</a:t>
            </a:r>
            <a:r>
              <a:rPr lang="nb-NO" b="1" i="1"/>
              <a:t>Den narsissistiske benektelsen av avhengigheten av de andre kan bli ødeleggende for de andre. Han samlet på ofre. Hans omsorg for ofrene gav ham – i alle fall for en stund – en følelse av å være et svært betydningsfullt menneske</a:t>
            </a:r>
            <a:r>
              <a:rPr lang="nb-NO" i="1"/>
              <a:t>.</a:t>
            </a:r>
            <a:r>
              <a:rPr lang="nb-NO"/>
              <a:t>” </a:t>
            </a:r>
          </a:p>
          <a:p>
            <a:pPr>
              <a:buNone/>
            </a:pPr>
            <a:r>
              <a:rPr lang="nb-NO"/>
              <a:t>Den ambivalens slike barn utvikler i tapet av narsissistisk påfyll oppfattes som en indre defekt i dem selv isteden for en mangel i den voksnes omsorg. Deres selvfølelse blir mer sårbar for ydmykende skam i deres streben for perfeksjon. De klandrer seg selv av frykt for å miste  tilnytning til den voksne. Betinget kjærlighet fra den voksne preger deres selv-usikkerhet.</a:t>
            </a:r>
          </a:p>
          <a:p>
            <a:pPr>
              <a:buNone/>
            </a:pPr>
            <a:endParaRPr lang="nb-NO"/>
          </a:p>
          <a:p>
            <a:pPr>
              <a:buNone/>
            </a:pPr>
            <a:endParaRPr lang="nn-NO"/>
          </a:p>
          <a:p>
            <a:pPr>
              <a:buFontTx/>
              <a:buChar char="-"/>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19</a:t>
            </a:fld>
            <a:endParaRPr lang="nb-NO"/>
          </a:p>
        </p:txBody>
      </p:sp>
    </p:spTree>
  </p:cSld>
  <p:clrMapOvr>
    <a:masterClrMapping/>
  </p:clrMapOvr>
  <p:transition advTm="2185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Hvilken sosiale relasjon </a:t>
            </a:r>
            <a:br>
              <a:rPr lang="nn-NO"/>
            </a:br>
            <a:r>
              <a:rPr lang="nn-NO"/>
              <a:t>vektlegger domstolene??</a:t>
            </a:r>
          </a:p>
        </p:txBody>
      </p:sp>
      <p:sp>
        <p:nvSpPr>
          <p:cNvPr id="10" name="Pil mot venstre og høyre 9"/>
          <p:cNvSpPr/>
          <p:nvPr/>
        </p:nvSpPr>
        <p:spPr>
          <a:xfrm>
            <a:off x="3505029" y="2348069"/>
            <a:ext cx="2383418" cy="323799"/>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14" name="Pil mot venstre og høyre 13"/>
          <p:cNvSpPr/>
          <p:nvPr/>
        </p:nvSpPr>
        <p:spPr>
          <a:xfrm rot="19107817">
            <a:off x="5637526" y="4366615"/>
            <a:ext cx="1362004" cy="258467"/>
          </a:xfrm>
          <a:prstGeom prst="leftRightArrow">
            <a:avLst/>
          </a:prstGeom>
          <a:ln/>
        </p:spPr>
        <p:style>
          <a:lnRef idx="1">
            <a:schemeClr val="accent1"/>
          </a:lnRef>
          <a:fillRef idx="3">
            <a:schemeClr val="accent1"/>
          </a:fillRef>
          <a:effectRef idx="2">
            <a:schemeClr val="accent1"/>
          </a:effectRef>
          <a:fontRef idx="minor">
            <a:schemeClr val="lt1"/>
          </a:fontRef>
        </p:style>
      </p:sp>
      <p:pic>
        <p:nvPicPr>
          <p:cNvPr id="15" name="Bilde 14" descr="AA044539.png"/>
          <p:cNvPicPr>
            <a:picLocks noChangeAspect="1"/>
          </p:cNvPicPr>
          <p:nvPr/>
        </p:nvPicPr>
        <p:blipFill>
          <a:blip r:embed="rId2"/>
          <a:stretch>
            <a:fillRect/>
          </a:stretch>
        </p:blipFill>
        <p:spPr>
          <a:xfrm>
            <a:off x="6433160" y="1648106"/>
            <a:ext cx="1442844" cy="2420334"/>
          </a:xfrm>
          <a:prstGeom prst="rect">
            <a:avLst/>
          </a:prstGeom>
        </p:spPr>
      </p:pic>
      <p:pic>
        <p:nvPicPr>
          <p:cNvPr id="17" name="Bilde 16" descr="AA049887.png"/>
          <p:cNvPicPr>
            <a:picLocks noChangeAspect="1"/>
          </p:cNvPicPr>
          <p:nvPr/>
        </p:nvPicPr>
        <p:blipFill>
          <a:blip r:embed="rId3"/>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73974" y="4756119"/>
            <a:ext cx="1968500" cy="1511300"/>
          </a:xfrm>
          <a:prstGeom prst="rect">
            <a:avLst/>
          </a:prstGeom>
        </p:spPr>
      </p:pic>
      <p:sp>
        <p:nvSpPr>
          <p:cNvPr id="20" name="Pil mot venstre og høyre 19"/>
          <p:cNvSpPr/>
          <p:nvPr/>
        </p:nvSpPr>
        <p:spPr>
          <a:xfrm rot="2593428">
            <a:off x="2599310" y="4331849"/>
            <a:ext cx="1362004" cy="284518"/>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9" name="TekstSylinder 8"/>
          <p:cNvSpPr txBox="1"/>
          <p:nvPr/>
        </p:nvSpPr>
        <p:spPr>
          <a:xfrm>
            <a:off x="4296752" y="1978737"/>
            <a:ext cx="905905" cy="369332"/>
          </a:xfrm>
          <a:prstGeom prst="rect">
            <a:avLst/>
          </a:prstGeom>
          <a:noFill/>
        </p:spPr>
        <p:txBody>
          <a:bodyPr wrap="none" rtlCol="0">
            <a:spAutoFit/>
          </a:bodyPr>
          <a:lstStyle/>
          <a:p>
            <a:r>
              <a:rPr lang="nn-NO"/>
              <a:t>Denne?</a:t>
            </a:r>
          </a:p>
        </p:txBody>
      </p:sp>
      <p:sp>
        <p:nvSpPr>
          <p:cNvPr id="11" name="TekstSylinder 10"/>
          <p:cNvSpPr txBox="1"/>
          <p:nvPr/>
        </p:nvSpPr>
        <p:spPr>
          <a:xfrm>
            <a:off x="2354382" y="4571453"/>
            <a:ext cx="905905" cy="369332"/>
          </a:xfrm>
          <a:prstGeom prst="rect">
            <a:avLst/>
          </a:prstGeom>
          <a:noFill/>
        </p:spPr>
        <p:txBody>
          <a:bodyPr wrap="none" rtlCol="0">
            <a:spAutoFit/>
          </a:bodyPr>
          <a:lstStyle/>
          <a:p>
            <a:r>
              <a:rPr lang="nn-NO"/>
              <a:t>Denne?</a:t>
            </a:r>
          </a:p>
        </p:txBody>
      </p:sp>
      <p:sp>
        <p:nvSpPr>
          <p:cNvPr id="12" name="TekstSylinder 11"/>
          <p:cNvSpPr txBox="1"/>
          <p:nvPr/>
        </p:nvSpPr>
        <p:spPr>
          <a:xfrm>
            <a:off x="6433160" y="4571453"/>
            <a:ext cx="905905" cy="369332"/>
          </a:xfrm>
          <a:prstGeom prst="rect">
            <a:avLst/>
          </a:prstGeom>
          <a:noFill/>
        </p:spPr>
        <p:txBody>
          <a:bodyPr wrap="none" rtlCol="0">
            <a:spAutoFit/>
          </a:bodyPr>
          <a:lstStyle/>
          <a:p>
            <a:r>
              <a:rPr lang="nn-NO"/>
              <a:t>Denne?</a:t>
            </a:r>
          </a:p>
        </p:txBody>
      </p:sp>
      <p:sp>
        <p:nvSpPr>
          <p:cNvPr id="13" name="TekstSylinder 12"/>
          <p:cNvSpPr txBox="1"/>
          <p:nvPr/>
        </p:nvSpPr>
        <p:spPr>
          <a:xfrm rot="17724988">
            <a:off x="2511925" y="3018221"/>
            <a:ext cx="1227469" cy="369332"/>
          </a:xfrm>
          <a:prstGeom prst="rect">
            <a:avLst/>
          </a:prstGeom>
          <a:noFill/>
        </p:spPr>
        <p:txBody>
          <a:bodyPr wrap="none" rtlCol="0">
            <a:spAutoFit/>
          </a:bodyPr>
          <a:lstStyle/>
          <a:p>
            <a:r>
              <a:rPr lang="nn-NO"/>
              <a:t>Eller disse?</a:t>
            </a:r>
          </a:p>
        </p:txBody>
      </p:sp>
      <p:cxnSp>
        <p:nvCxnSpPr>
          <p:cNvPr id="18" name="Rett pil 17"/>
          <p:cNvCxnSpPr/>
          <p:nvPr/>
        </p:nvCxnSpPr>
        <p:spPr>
          <a:xfrm rot="5400000">
            <a:off x="2778267" y="3126465"/>
            <a:ext cx="1067263" cy="48793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3" name="Rett pil 22"/>
          <p:cNvCxnSpPr/>
          <p:nvPr/>
        </p:nvCxnSpPr>
        <p:spPr>
          <a:xfrm rot="16200000" flipH="1">
            <a:off x="5582446" y="3096828"/>
            <a:ext cx="1110743" cy="59068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4" name="TekstSylinder 23"/>
          <p:cNvSpPr txBox="1"/>
          <p:nvPr/>
        </p:nvSpPr>
        <p:spPr>
          <a:xfrm rot="3675771">
            <a:off x="5819426" y="3119929"/>
            <a:ext cx="1227469" cy="369332"/>
          </a:xfrm>
          <a:prstGeom prst="rect">
            <a:avLst/>
          </a:prstGeom>
          <a:noFill/>
        </p:spPr>
        <p:txBody>
          <a:bodyPr wrap="none" rtlCol="0">
            <a:spAutoFit/>
          </a:bodyPr>
          <a:lstStyle/>
          <a:p>
            <a:r>
              <a:rPr lang="nn-NO"/>
              <a:t>Eller disse?</a:t>
            </a:r>
          </a:p>
        </p:txBody>
      </p:sp>
      <p:sp>
        <p:nvSpPr>
          <p:cNvPr id="26" name="TekstSylinder 25"/>
          <p:cNvSpPr txBox="1"/>
          <p:nvPr/>
        </p:nvSpPr>
        <p:spPr>
          <a:xfrm>
            <a:off x="4296752" y="3534729"/>
            <a:ext cx="1089173" cy="369332"/>
          </a:xfrm>
          <a:prstGeom prst="rect">
            <a:avLst/>
          </a:prstGeom>
          <a:noFill/>
        </p:spPr>
        <p:txBody>
          <a:bodyPr wrap="none" rtlCol="0">
            <a:spAutoFit/>
          </a:bodyPr>
          <a:lstStyle/>
          <a:p>
            <a:r>
              <a:rPr lang="nn-NO"/>
              <a:t>Eller alle?</a:t>
            </a:r>
          </a:p>
        </p:txBody>
      </p:sp>
    </p:spTree>
  </p:cSld>
  <p:clrMapOvr>
    <a:masterClrMapping/>
  </p:clrMapOvr>
  <p:transition advTm="61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fontScale="92500" lnSpcReduction="10000"/>
          </a:bodyPr>
          <a:lstStyle/>
          <a:p>
            <a:pPr>
              <a:buNone/>
            </a:pPr>
            <a:r>
              <a:rPr lang="nn-NO"/>
              <a:t>Narsissistiske foreldre trenger barnet som narsissistisk supply, for å føle seg ønsket og dermed elsket.</a:t>
            </a:r>
          </a:p>
          <a:p>
            <a:pPr>
              <a:buNone/>
            </a:pPr>
            <a:r>
              <a:rPr lang="nn-NO"/>
              <a:t>Frykten for tapet av barnet er en gjenopplevelse av barndommesn tapsfrykt, krenkelse og ydmykelse. </a:t>
            </a:r>
          </a:p>
          <a:p>
            <a:pPr>
              <a:buNone/>
            </a:pPr>
            <a:r>
              <a:rPr lang="nn-NO"/>
              <a:t>Samtidig som de ødelegger barnets relasjon til den andre forelder, blir barnets relasjon til dem selv, en dysfunksjonell relasjon.De ser ikke at de gjør mot eget barn  det de selv ble utsatt for.</a:t>
            </a:r>
          </a:p>
          <a:p>
            <a:pPr>
              <a:buNone/>
            </a:pPr>
            <a:r>
              <a:rPr lang="nn-NO"/>
              <a:t>Denne ekstrem egosentrisk holdning kombinert med en oppkonstruert demonisering av den andre forelder, gir denne adferd.</a:t>
            </a:r>
          </a:p>
          <a:p>
            <a:pPr>
              <a:buFontTx/>
              <a:buChar char="-"/>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20</a:t>
            </a:fld>
            <a:endParaRPr lang="nb-NO"/>
          </a:p>
        </p:txBody>
      </p:sp>
    </p:spTree>
  </p:cSld>
  <p:clrMapOvr>
    <a:masterClrMapping/>
  </p:clrMapOvr>
  <p:transition advTm="22633"/>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503075" y="338107"/>
            <a:ext cx="8486291" cy="849390"/>
          </a:xfrm>
        </p:spPr>
        <p:txBody>
          <a:bodyPr>
            <a:normAutofit fontScale="90000"/>
          </a:bodyPr>
          <a:lstStyle/>
          <a:p>
            <a:r>
              <a:rPr lang="nn-NO"/>
              <a:t>Det blir en relasjon der barnet er til for den voksne!</a:t>
            </a:r>
          </a:p>
        </p:txBody>
      </p:sp>
      <p:pic>
        <p:nvPicPr>
          <p:cNvPr id="15" name="Bilde 14" descr="AA044539.png"/>
          <p:cNvPicPr>
            <a:picLocks noChangeAspect="1"/>
          </p:cNvPicPr>
          <p:nvPr/>
        </p:nvPicPr>
        <p:blipFill>
          <a:blip r:embed="rId2"/>
          <a:stretch>
            <a:fillRect/>
          </a:stretch>
        </p:blipFill>
        <p:spPr>
          <a:xfrm>
            <a:off x="7488793" y="3093959"/>
            <a:ext cx="444179" cy="745099"/>
          </a:xfrm>
          <a:prstGeom prst="rect">
            <a:avLst/>
          </a:prstGeom>
        </p:spPr>
      </p:pic>
      <p:pic>
        <p:nvPicPr>
          <p:cNvPr id="17" name="Bilde 16" descr="AA049887.png"/>
          <p:cNvPicPr>
            <a:picLocks noChangeAspect="1"/>
          </p:cNvPicPr>
          <p:nvPr/>
        </p:nvPicPr>
        <p:blipFill>
          <a:blip r:embed="rId3"/>
          <a:stretch>
            <a:fillRect/>
          </a:stretch>
        </p:blipFill>
        <p:spPr>
          <a:xfrm>
            <a:off x="379418" y="730912"/>
            <a:ext cx="1896787" cy="5957003"/>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629566" y="2816683"/>
            <a:ext cx="1507192" cy="1157135"/>
          </a:xfrm>
          <a:prstGeom prst="rect">
            <a:avLst/>
          </a:prstGeom>
        </p:spPr>
      </p:pic>
      <p:pic>
        <p:nvPicPr>
          <p:cNvPr id="9" name="Bilde 8"/>
          <p:cNvPicPr>
            <a:picLocks noChangeAspect="1"/>
          </p:cNvPicPr>
          <p:nvPr/>
        </p:nvPicPr>
        <p:blipFill>
          <a:blip r:embed="rId6"/>
          <a:stretch>
            <a:fillRect/>
          </a:stretch>
        </p:blipFill>
        <p:spPr>
          <a:xfrm>
            <a:off x="6318159" y="1861966"/>
            <a:ext cx="964051" cy="4067271"/>
          </a:xfrm>
          <a:prstGeom prst="rect">
            <a:avLst/>
          </a:prstGeom>
        </p:spPr>
      </p:pic>
      <p:sp>
        <p:nvSpPr>
          <p:cNvPr id="8" name="Pil opp 7"/>
          <p:cNvSpPr/>
          <p:nvPr/>
        </p:nvSpPr>
        <p:spPr>
          <a:xfrm rot="16200000">
            <a:off x="2753483" y="2978845"/>
            <a:ext cx="399568" cy="97532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10" name="TekstSylinder 9"/>
          <p:cNvSpPr txBox="1"/>
          <p:nvPr/>
        </p:nvSpPr>
        <p:spPr>
          <a:xfrm>
            <a:off x="2276205" y="4192753"/>
            <a:ext cx="5049730" cy="2308324"/>
          </a:xfrm>
          <a:prstGeom prst="rect">
            <a:avLst/>
          </a:prstGeom>
          <a:noFill/>
        </p:spPr>
        <p:txBody>
          <a:bodyPr wrap="none" rtlCol="0">
            <a:spAutoFit/>
          </a:bodyPr>
          <a:lstStyle/>
          <a:p>
            <a:r>
              <a:rPr lang="nn-NO"/>
              <a:t>Slike barn må speile den voksne, </a:t>
            </a:r>
          </a:p>
          <a:p>
            <a:r>
              <a:rPr lang="nn-NO"/>
              <a:t>istedenfor at den voksne speiler barnet!</a:t>
            </a:r>
          </a:p>
          <a:p>
            <a:r>
              <a:rPr lang="nn-NO"/>
              <a:t>En umulig oppgave for et barn, </a:t>
            </a:r>
          </a:p>
          <a:p>
            <a:r>
              <a:rPr lang="nn-NO"/>
              <a:t>som selvfølgelig  går til grunne.</a:t>
            </a:r>
          </a:p>
          <a:p>
            <a:r>
              <a:rPr lang="nn-NO"/>
              <a:t>Paradoksalt nok blir den utestengte </a:t>
            </a:r>
          </a:p>
          <a:p>
            <a:r>
              <a:rPr lang="nn-NO"/>
              <a:t>forelder gejnnom projeksjon </a:t>
            </a:r>
          </a:p>
          <a:p>
            <a:r>
              <a:rPr lang="nn-NO"/>
              <a:t>ansvarliggjort  for barnets problemer, </a:t>
            </a:r>
          </a:p>
          <a:p>
            <a:r>
              <a:rPr lang="nn-NO"/>
              <a:t>selv on denne kan ha mistet all kontakt med barnet!</a:t>
            </a:r>
          </a:p>
        </p:txBody>
      </p:sp>
    </p:spTree>
  </p:cSld>
  <p:clrMapOvr>
    <a:masterClrMapping/>
  </p:clrMapOvr>
  <p:transition advTm="8066"/>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fontScale="85000" lnSpcReduction="20000"/>
          </a:bodyPr>
          <a:lstStyle/>
          <a:p>
            <a:pPr>
              <a:buNone/>
            </a:pPr>
            <a:r>
              <a:rPr lang="nn-NO"/>
              <a:t>Slike barn  utvikler en identitet der de lærer at de er til for  den voksne og ikke at den voksne er til for barnet. (Betinget kjærlighet) De får problemer med å fatte beslutninger. De blir selv-usikre.</a:t>
            </a:r>
          </a:p>
          <a:p>
            <a:pPr>
              <a:buNone/>
            </a:pPr>
            <a:r>
              <a:rPr lang="nn-NO"/>
              <a:t>De får positiv oppmerksomhet når den voksne blir bekreftet av barnet! </a:t>
            </a:r>
            <a:r>
              <a:rPr lang="nn-NO" i="1"/>
              <a:t>”Gjør som jeg sier ellers tar jeg livet mitt!”</a:t>
            </a:r>
            <a:r>
              <a:rPr lang="nn-NO"/>
              <a:t> Den ultimate trussel mot  barnets tilknytning og tapsfrykt. Slike barn blir engstelige barn med en utrygg tilknytningstil.</a:t>
            </a:r>
            <a:endParaRPr lang="nn-NO" i="1"/>
          </a:p>
          <a:p>
            <a:pPr>
              <a:buNone/>
            </a:pPr>
            <a:r>
              <a:rPr lang="nn-NO"/>
              <a:t>Dette kalles </a:t>
            </a:r>
            <a:r>
              <a:rPr lang="nn-NO" b="1"/>
              <a:t>betinget kjærlighet</a:t>
            </a:r>
            <a:r>
              <a:rPr lang="nn-NO"/>
              <a:t>. Slikt skaper angst, frykt,  usikkerhet og tvil i barnet. Barnet lærer at det har verdi ut i fra hvor godt det  tilfredstiller den voksne.</a:t>
            </a:r>
          </a:p>
          <a:p>
            <a:pPr>
              <a:buNone/>
            </a:pPr>
            <a:r>
              <a:rPr lang="nn-NO"/>
              <a:t>Slike </a:t>
            </a:r>
            <a:r>
              <a:rPr lang="nn-NO" u="sng"/>
              <a:t>krenkede barn </a:t>
            </a:r>
            <a:r>
              <a:rPr lang="nn-NO"/>
              <a:t>blir syke voksne! De gjentar den samme ydmykelse ,mot  egne barn som de lærte av sine foreldre……slik går narsissistiske lidelser i sosial arv.</a:t>
            </a:r>
          </a:p>
          <a:p>
            <a:pPr>
              <a:buNone/>
            </a:pPr>
            <a:endParaRPr lang="nn-NO"/>
          </a:p>
          <a:p>
            <a:pPr>
              <a:buFontTx/>
              <a:buChar char="-"/>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22</a:t>
            </a:fld>
            <a:endParaRPr lang="nb-NO"/>
          </a:p>
        </p:txBody>
      </p:sp>
    </p:spTree>
  </p:cSld>
  <p:clrMapOvr>
    <a:masterClrMapping/>
  </p:clrMapOvr>
  <p:transition advTm="3025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Syke objektrelasjoner er skadelige for barn!</a:t>
            </a:r>
          </a:p>
        </p:txBody>
      </p:sp>
      <p:pic>
        <p:nvPicPr>
          <p:cNvPr id="15" name="Bilde 14" descr="AA044539.png"/>
          <p:cNvPicPr>
            <a:picLocks noChangeAspect="1"/>
          </p:cNvPicPr>
          <p:nvPr/>
        </p:nvPicPr>
        <p:blipFill>
          <a:blip r:embed="rId2"/>
          <a:stretch>
            <a:fillRect/>
          </a:stretch>
        </p:blipFill>
        <p:spPr>
          <a:xfrm>
            <a:off x="6944482" y="2558698"/>
            <a:ext cx="717097" cy="1202912"/>
          </a:xfrm>
          <a:prstGeom prst="rect">
            <a:avLst/>
          </a:prstGeom>
        </p:spPr>
      </p:pic>
      <p:pic>
        <p:nvPicPr>
          <p:cNvPr id="17" name="Bilde 16" descr="AA049887.png"/>
          <p:cNvPicPr>
            <a:picLocks noChangeAspect="1"/>
          </p:cNvPicPr>
          <p:nvPr/>
        </p:nvPicPr>
        <p:blipFill>
          <a:blip r:embed="rId3"/>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73974" y="4756119"/>
            <a:ext cx="1968500" cy="1511300"/>
          </a:xfrm>
          <a:prstGeom prst="rect">
            <a:avLst/>
          </a:prstGeom>
        </p:spPr>
      </p:pic>
      <p:sp>
        <p:nvSpPr>
          <p:cNvPr id="9" name="Pil venstre 8"/>
          <p:cNvSpPr/>
          <p:nvPr/>
        </p:nvSpPr>
        <p:spPr>
          <a:xfrm rot="2381227">
            <a:off x="2584967" y="4267580"/>
            <a:ext cx="1266242" cy="723835"/>
          </a:xfrm>
          <a:prstGeom prst="leftArrow">
            <a:avLst>
              <a:gd name="adj1" fmla="val 50000"/>
              <a:gd name="adj2" fmla="val 51002"/>
            </a:avLst>
          </a:prstGeom>
          <a:ln/>
        </p:spPr>
        <p:style>
          <a:lnRef idx="1">
            <a:schemeClr val="accent1"/>
          </a:lnRef>
          <a:fillRef idx="3">
            <a:schemeClr val="accent1"/>
          </a:fillRef>
          <a:effectRef idx="2">
            <a:schemeClr val="accent1"/>
          </a:effectRef>
          <a:fontRef idx="minor">
            <a:schemeClr val="lt1"/>
          </a:fontRef>
        </p:style>
      </p:sp>
      <p:sp>
        <p:nvSpPr>
          <p:cNvPr id="13" name="TekstSylinder 12"/>
          <p:cNvSpPr txBox="1"/>
          <p:nvPr/>
        </p:nvSpPr>
        <p:spPr>
          <a:xfrm>
            <a:off x="3232875" y="2160584"/>
            <a:ext cx="2749471" cy="1354217"/>
          </a:xfrm>
          <a:prstGeom prst="rect">
            <a:avLst/>
          </a:prstGeom>
          <a:noFill/>
        </p:spPr>
        <p:txBody>
          <a:bodyPr wrap="none" rtlCol="0">
            <a:spAutoFit/>
          </a:bodyPr>
          <a:lstStyle/>
          <a:p>
            <a:r>
              <a:rPr lang="nn-NO"/>
              <a:t>Som når barnet blir mors</a:t>
            </a:r>
          </a:p>
          <a:p>
            <a:r>
              <a:rPr lang="nn-NO"/>
              <a:t>narsissistiske supply og far </a:t>
            </a:r>
          </a:p>
          <a:p>
            <a:r>
              <a:rPr lang="nn-NO"/>
              <a:t>demoniseres og utestenges</a:t>
            </a:r>
          </a:p>
          <a:p>
            <a:r>
              <a:rPr lang="nn-NO"/>
              <a:t>fra kontakt med barnet.</a:t>
            </a:r>
          </a:p>
          <a:p>
            <a:r>
              <a:rPr lang="nn-NO" sz="1000"/>
              <a:t>(og omvendt)</a:t>
            </a:r>
          </a:p>
        </p:txBody>
      </p:sp>
    </p:spTree>
  </p:cSld>
  <p:clrMapOvr>
    <a:masterClrMapping/>
  </p:clrMapOvr>
  <p:transition advTm="685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Syke objektrelasjoner er skadelige for barn!</a:t>
            </a:r>
          </a:p>
        </p:txBody>
      </p:sp>
      <p:pic>
        <p:nvPicPr>
          <p:cNvPr id="15" name="Bilde 14" descr="AA044539.png"/>
          <p:cNvPicPr>
            <a:picLocks noChangeAspect="1"/>
          </p:cNvPicPr>
          <p:nvPr/>
        </p:nvPicPr>
        <p:blipFill>
          <a:blip r:embed="rId2"/>
          <a:stretch>
            <a:fillRect/>
          </a:stretch>
        </p:blipFill>
        <p:spPr>
          <a:xfrm>
            <a:off x="7158907" y="3013450"/>
            <a:ext cx="717097" cy="1202912"/>
          </a:xfrm>
          <a:prstGeom prst="rect">
            <a:avLst/>
          </a:prstGeom>
        </p:spPr>
      </p:pic>
      <p:pic>
        <p:nvPicPr>
          <p:cNvPr id="17" name="Bilde 16" descr="AA049887.png"/>
          <p:cNvPicPr>
            <a:picLocks noChangeAspect="1"/>
          </p:cNvPicPr>
          <p:nvPr/>
        </p:nvPicPr>
        <p:blipFill>
          <a:blip r:embed="rId3"/>
          <a:stretch>
            <a:fillRect/>
          </a:stretch>
        </p:blipFill>
        <p:spPr>
          <a:xfrm>
            <a:off x="1307041" y="2728399"/>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2724781" y="3360270"/>
            <a:ext cx="1968500" cy="1511300"/>
          </a:xfrm>
          <a:prstGeom prst="rect">
            <a:avLst/>
          </a:prstGeom>
        </p:spPr>
      </p:pic>
      <p:sp>
        <p:nvSpPr>
          <p:cNvPr id="8" name="Bildeforklaring formet som en ellipse 7"/>
          <p:cNvSpPr/>
          <p:nvPr/>
        </p:nvSpPr>
        <p:spPr>
          <a:xfrm>
            <a:off x="1452782" y="1550343"/>
            <a:ext cx="3132620" cy="134418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a:solidFill>
                  <a:schemeClr val="tx1"/>
                </a:solidFill>
              </a:rPr>
              <a:t>Husk at hvis du blir med far på ferie kan du risikere komme hjem i en kiste!</a:t>
            </a:r>
          </a:p>
        </p:txBody>
      </p:sp>
      <p:sp>
        <p:nvSpPr>
          <p:cNvPr id="10" name="TekstSylinder 9"/>
          <p:cNvSpPr txBox="1"/>
          <p:nvPr/>
        </p:nvSpPr>
        <p:spPr>
          <a:xfrm>
            <a:off x="1974292" y="5360228"/>
            <a:ext cx="5799484" cy="646331"/>
          </a:xfrm>
          <a:prstGeom prst="rect">
            <a:avLst/>
          </a:prstGeom>
          <a:noFill/>
        </p:spPr>
        <p:txBody>
          <a:bodyPr wrap="none" rtlCol="0">
            <a:spAutoFit/>
          </a:bodyPr>
          <a:lstStyle/>
          <a:p>
            <a:r>
              <a:rPr lang="nn-NO"/>
              <a:t>Slik manipuleres barn til å frykte sin far, den person i deres </a:t>
            </a:r>
          </a:p>
          <a:p>
            <a:r>
              <a:rPr lang="nn-NO"/>
              <a:t>liv som kynne fått dem ut av den psykiatri de er på veg inn i!</a:t>
            </a:r>
          </a:p>
        </p:txBody>
      </p:sp>
      <p:sp>
        <p:nvSpPr>
          <p:cNvPr id="11" name="Lyn 10"/>
          <p:cNvSpPr/>
          <p:nvPr/>
        </p:nvSpPr>
        <p:spPr>
          <a:xfrm>
            <a:off x="6465746" y="2127598"/>
            <a:ext cx="1195833" cy="1634012"/>
          </a:xfrm>
          <a:prstGeom prst="lightningBol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n-NO"/>
          </a:p>
        </p:txBody>
      </p:sp>
      <p:sp>
        <p:nvSpPr>
          <p:cNvPr id="12" name="TekstSylinder 11"/>
          <p:cNvSpPr txBox="1"/>
          <p:nvPr/>
        </p:nvSpPr>
        <p:spPr>
          <a:xfrm>
            <a:off x="6126784" y="2143623"/>
            <a:ext cx="1534795" cy="584776"/>
          </a:xfrm>
          <a:prstGeom prst="rect">
            <a:avLst/>
          </a:prstGeom>
          <a:noFill/>
        </p:spPr>
        <p:txBody>
          <a:bodyPr wrap="none" rtlCol="0">
            <a:spAutoFit/>
          </a:bodyPr>
          <a:lstStyle/>
          <a:p>
            <a:r>
              <a:rPr lang="nn-NO" sz="3200"/>
              <a:t>Demon!</a:t>
            </a:r>
          </a:p>
        </p:txBody>
      </p:sp>
    </p:spTree>
  </p:cSld>
  <p:clrMapOvr>
    <a:masterClrMapping/>
  </p:clrMapOvr>
  <p:transition advTm="1336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a:bodyPr>
          <a:lstStyle/>
          <a:p>
            <a:r>
              <a:rPr lang="nn-NO"/>
              <a:t>Noen ganger går det galt!</a:t>
            </a:r>
          </a:p>
        </p:txBody>
      </p:sp>
      <p:pic>
        <p:nvPicPr>
          <p:cNvPr id="15" name="Bilde 14" descr="AA044539.png"/>
          <p:cNvPicPr>
            <a:picLocks noChangeAspect="1"/>
          </p:cNvPicPr>
          <p:nvPr/>
        </p:nvPicPr>
        <p:blipFill>
          <a:blip r:embed="rId2"/>
          <a:stretch>
            <a:fillRect/>
          </a:stretch>
        </p:blipFill>
        <p:spPr>
          <a:xfrm>
            <a:off x="7043448" y="2199521"/>
            <a:ext cx="717097" cy="1202912"/>
          </a:xfrm>
          <a:prstGeom prst="rect">
            <a:avLst/>
          </a:prstGeom>
        </p:spPr>
      </p:pic>
      <p:pic>
        <p:nvPicPr>
          <p:cNvPr id="17" name="Bilde 16" descr="AA049887.png"/>
          <p:cNvPicPr>
            <a:picLocks noChangeAspect="1"/>
          </p:cNvPicPr>
          <p:nvPr/>
        </p:nvPicPr>
        <p:blipFill>
          <a:blip r:embed="rId3"/>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73974" y="4756119"/>
            <a:ext cx="1968500" cy="1511300"/>
          </a:xfrm>
          <a:prstGeom prst="rect">
            <a:avLst/>
          </a:prstGeom>
        </p:spPr>
      </p:pic>
      <p:sp>
        <p:nvSpPr>
          <p:cNvPr id="9" name="Pil venstre 8"/>
          <p:cNvSpPr/>
          <p:nvPr/>
        </p:nvSpPr>
        <p:spPr>
          <a:xfrm rot="2381227">
            <a:off x="2584967" y="4267580"/>
            <a:ext cx="1266242" cy="723835"/>
          </a:xfrm>
          <a:prstGeom prst="leftArrow">
            <a:avLst>
              <a:gd name="adj1" fmla="val 50000"/>
              <a:gd name="adj2" fmla="val 51002"/>
            </a:avLst>
          </a:prstGeom>
          <a:ln/>
        </p:spPr>
        <p:style>
          <a:lnRef idx="1">
            <a:schemeClr val="accent1"/>
          </a:lnRef>
          <a:fillRef idx="3">
            <a:schemeClr val="accent1"/>
          </a:fillRef>
          <a:effectRef idx="2">
            <a:schemeClr val="accent1"/>
          </a:effectRef>
          <a:fontRef idx="minor">
            <a:schemeClr val="lt1"/>
          </a:fontRef>
        </p:style>
      </p:sp>
      <p:sp>
        <p:nvSpPr>
          <p:cNvPr id="8" name="TekstSylinder 7"/>
          <p:cNvSpPr txBox="1"/>
          <p:nvPr/>
        </p:nvSpPr>
        <p:spPr>
          <a:xfrm>
            <a:off x="3172601" y="2053380"/>
            <a:ext cx="3044423" cy="1354217"/>
          </a:xfrm>
          <a:prstGeom prst="rect">
            <a:avLst/>
          </a:prstGeom>
          <a:noFill/>
        </p:spPr>
        <p:txBody>
          <a:bodyPr wrap="none" rtlCol="0">
            <a:spAutoFit/>
          </a:bodyPr>
          <a:lstStyle/>
          <a:p>
            <a:r>
              <a:rPr lang="nn-NO"/>
              <a:t>Noen ganger blir far ensidig </a:t>
            </a:r>
          </a:p>
          <a:p>
            <a:r>
              <a:rPr lang="nn-NO"/>
              <a:t>ansvarliggjort  for mors  </a:t>
            </a:r>
          </a:p>
          <a:p>
            <a:r>
              <a:rPr lang="nn-NO"/>
              <a:t>konfliktdrivende adferd når far </a:t>
            </a:r>
          </a:p>
          <a:p>
            <a:r>
              <a:rPr lang="nn-NO" u="sng"/>
              <a:t>avslører</a:t>
            </a:r>
            <a:r>
              <a:rPr lang="nn-NO"/>
              <a:t> mors omsorgsvikt!</a:t>
            </a:r>
          </a:p>
          <a:p>
            <a:r>
              <a:rPr lang="nn-NO" sz="1000"/>
              <a:t>(og omvendt) </a:t>
            </a:r>
          </a:p>
        </p:txBody>
      </p:sp>
    </p:spTree>
  </p:cSld>
  <p:clrMapOvr>
    <a:masterClrMapping/>
  </p:clrMapOvr>
  <p:transition advTm="7283"/>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493919"/>
            <a:ext cx="6423222" cy="849390"/>
          </a:xfrm>
        </p:spPr>
        <p:txBody>
          <a:bodyPr>
            <a:normAutofit fontScale="90000"/>
          </a:bodyPr>
          <a:lstStyle/>
          <a:p>
            <a:r>
              <a:rPr lang="nn-NO"/>
              <a:t>Hvem er egentlig den konfliktdrivende og skadelige for barnet?</a:t>
            </a:r>
          </a:p>
        </p:txBody>
      </p:sp>
      <p:pic>
        <p:nvPicPr>
          <p:cNvPr id="15" name="Bilde 14" descr="AA044539.png"/>
          <p:cNvPicPr>
            <a:picLocks noChangeAspect="1"/>
          </p:cNvPicPr>
          <p:nvPr/>
        </p:nvPicPr>
        <p:blipFill>
          <a:blip r:embed="rId2"/>
          <a:stretch>
            <a:fillRect/>
          </a:stretch>
        </p:blipFill>
        <p:spPr>
          <a:xfrm>
            <a:off x="7043448" y="2053380"/>
            <a:ext cx="1112959" cy="1866960"/>
          </a:xfrm>
          <a:prstGeom prst="rect">
            <a:avLst/>
          </a:prstGeom>
        </p:spPr>
      </p:pic>
      <p:pic>
        <p:nvPicPr>
          <p:cNvPr id="17" name="Bilde 16" descr="AA049887.png"/>
          <p:cNvPicPr>
            <a:picLocks noChangeAspect="1"/>
          </p:cNvPicPr>
          <p:nvPr/>
        </p:nvPicPr>
        <p:blipFill>
          <a:blip r:embed="rId3"/>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73974" y="4756119"/>
            <a:ext cx="1968500" cy="1511300"/>
          </a:xfrm>
          <a:prstGeom prst="rect">
            <a:avLst/>
          </a:prstGeom>
        </p:spPr>
      </p:pic>
      <p:sp>
        <p:nvSpPr>
          <p:cNvPr id="9" name="Pil venstre 8"/>
          <p:cNvSpPr/>
          <p:nvPr/>
        </p:nvSpPr>
        <p:spPr>
          <a:xfrm rot="2381227">
            <a:off x="2584967" y="4267580"/>
            <a:ext cx="1266242" cy="723835"/>
          </a:xfrm>
          <a:prstGeom prst="leftArrow">
            <a:avLst>
              <a:gd name="adj1" fmla="val 50000"/>
              <a:gd name="adj2" fmla="val 51002"/>
            </a:avLst>
          </a:prstGeom>
          <a:ln/>
        </p:spPr>
        <p:style>
          <a:lnRef idx="1">
            <a:schemeClr val="accent1"/>
          </a:lnRef>
          <a:fillRef idx="3">
            <a:schemeClr val="accent1"/>
          </a:fillRef>
          <a:effectRef idx="2">
            <a:schemeClr val="accent1"/>
          </a:effectRef>
          <a:fontRef idx="minor">
            <a:schemeClr val="lt1"/>
          </a:fontRef>
        </p:style>
      </p:sp>
      <p:sp>
        <p:nvSpPr>
          <p:cNvPr id="8" name="TekstSylinder 7"/>
          <p:cNvSpPr txBox="1"/>
          <p:nvPr/>
        </p:nvSpPr>
        <p:spPr>
          <a:xfrm>
            <a:off x="2728595" y="2407244"/>
            <a:ext cx="4437032" cy="1077218"/>
          </a:xfrm>
          <a:prstGeom prst="rect">
            <a:avLst/>
          </a:prstGeom>
          <a:noFill/>
        </p:spPr>
        <p:txBody>
          <a:bodyPr wrap="none" rtlCol="0">
            <a:spAutoFit/>
          </a:bodyPr>
          <a:lstStyle/>
          <a:p>
            <a:r>
              <a:rPr lang="nn-NO"/>
              <a:t>Den som  i skjul for omgivelsene ødelegger  </a:t>
            </a:r>
          </a:p>
          <a:p>
            <a:r>
              <a:rPr lang="nn-NO"/>
              <a:t>barnets identitetsutvikling og tilknytning eller </a:t>
            </a:r>
          </a:p>
          <a:p>
            <a:r>
              <a:rPr lang="nn-NO"/>
              <a:t>den som  ikke aksepterer en slik omsogsvikt?</a:t>
            </a:r>
          </a:p>
          <a:p>
            <a:endParaRPr lang="nn-NO" sz="1000"/>
          </a:p>
        </p:txBody>
      </p:sp>
    </p:spTree>
  </p:cSld>
  <p:clrMapOvr>
    <a:masterClrMapping/>
  </p:clrMapOvr>
  <p:transition advTm="6816"/>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607624"/>
          </a:xfrm>
        </p:spPr>
        <p:txBody>
          <a:bodyPr>
            <a:normAutofit fontScale="92500" lnSpcReduction="10000"/>
          </a:bodyPr>
          <a:lstStyle/>
          <a:p>
            <a:pPr>
              <a:buNone/>
            </a:pPr>
            <a:r>
              <a:rPr lang="nn-NO"/>
              <a:t>Ofte får den dysfunksjonelle forelder omsorgen, fordi omgivelsene ikke ser de overgrep slike foreldre utsetter barna for. Gjennom primitive psykologiske forsvarsmekanismer som </a:t>
            </a:r>
            <a:r>
              <a:rPr lang="nn-NO" i="1"/>
              <a:t>benekting, splitting, projeksjon og </a:t>
            </a:r>
            <a:r>
              <a:rPr lang="nn-NO" i="1" u="sng"/>
              <a:t>stråmannsargumentasjon</a:t>
            </a:r>
            <a:r>
              <a:rPr lang="nn-NO"/>
              <a:t> blir ofte den normale forelder tillagt den dysfunksjonelle forelders adferd og klandret for det. Dette er forvirrende for omgivelsene som ikke forstår en slik syk dynamikk.</a:t>
            </a:r>
          </a:p>
          <a:p>
            <a:pPr>
              <a:buNone/>
            </a:pPr>
            <a:r>
              <a:rPr lang="nn-NO"/>
              <a:t>For barnet er det ødeleggende når den normale av foreldrene mister muligheten til å hjelpe barnet fordi sakkyndige og domstoler ikke synes forstå en slik komplisert dynamikk.</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27</a:t>
            </a:fld>
            <a:endParaRPr lang="nb-NO"/>
          </a:p>
        </p:txBody>
      </p:sp>
    </p:spTree>
  </p:cSld>
  <p:clrMapOvr>
    <a:masterClrMapping/>
  </p:clrMapOvr>
  <p:transition advTm="23016"/>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607624"/>
          </a:xfrm>
        </p:spPr>
        <p:txBody>
          <a:bodyPr>
            <a:normAutofit/>
          </a:bodyPr>
          <a:lstStyle/>
          <a:p>
            <a:pPr>
              <a:buNone/>
            </a:pPr>
            <a:r>
              <a:rPr lang="nn-NO"/>
              <a:t>Det er så mye lettere å se den normale forelders frustrasjon over å se at barnet ødelegges. Den er </a:t>
            </a:r>
            <a:r>
              <a:rPr lang="nn-NO" u="sng"/>
              <a:t>åpen og synlig</a:t>
            </a:r>
            <a:r>
              <a:rPr lang="nn-NO"/>
              <a:t>.  Ofte misstolkes  denne frustrasjon som aggresjon, godt hjulpet av den syke forelders stråmannsargumentasjon. </a:t>
            </a:r>
          </a:p>
          <a:p>
            <a:pPr>
              <a:buNone/>
            </a:pPr>
            <a:r>
              <a:rPr lang="nn-NO"/>
              <a:t>I kombinasjon med den dysfunksjonelle forelders projeksjon, manipuleres ofte domstolene.</a:t>
            </a:r>
          </a:p>
          <a:p>
            <a:pPr>
              <a:buNone/>
            </a:pPr>
            <a:r>
              <a:rPr lang="nn-NO" i="1"/>
              <a:t>Det er ikke gull alt som glitrer</a:t>
            </a:r>
            <a:r>
              <a:rPr lang="nn-NO"/>
              <a:t>!</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28</a:t>
            </a:fld>
            <a:endParaRPr lang="nb-NO"/>
          </a:p>
        </p:txBody>
      </p:sp>
    </p:spTree>
  </p:cSld>
  <p:clrMapOvr>
    <a:masterClrMapping/>
  </p:clrMapOvr>
  <p:transition advTm="12483"/>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lassholder for innhold 7" descr="Skjermbilde 2011-03-12 kl. 17.28.24.png"/>
          <p:cNvPicPr>
            <a:picLocks noGrp="1" noChangeAspect="1"/>
          </p:cNvPicPr>
          <p:nvPr>
            <p:ph idx="1"/>
          </p:nvPr>
        </p:nvPicPr>
        <p:blipFill>
          <a:blip r:embed="rId2"/>
          <a:srcRect l="-24301" r="-24301"/>
          <a:stretch>
            <a:fillRect/>
          </a:stretch>
        </p:blipFill>
        <p:spPr>
          <a:xfrm>
            <a:off x="457200" y="1335935"/>
            <a:ext cx="8229600" cy="4525963"/>
          </a:xfrm>
        </p:spPr>
      </p:pic>
      <p:sp>
        <p:nvSpPr>
          <p:cNvPr id="3" name="TekstSylinder 2"/>
          <p:cNvSpPr txBox="1"/>
          <p:nvPr/>
        </p:nvSpPr>
        <p:spPr>
          <a:xfrm>
            <a:off x="981408" y="486544"/>
            <a:ext cx="7670377" cy="646331"/>
          </a:xfrm>
          <a:prstGeom prst="rect">
            <a:avLst/>
          </a:prstGeom>
          <a:noFill/>
        </p:spPr>
        <p:txBody>
          <a:bodyPr wrap="none" rtlCol="0">
            <a:spAutoFit/>
          </a:bodyPr>
          <a:lstStyle/>
          <a:p>
            <a:r>
              <a:rPr lang="nn-NO"/>
              <a:t>Dommere tar det de ser - det enkle - som virkelighet og overser  den kompliserte</a:t>
            </a:r>
          </a:p>
          <a:p>
            <a:r>
              <a:rPr lang="nn-NO"/>
              <a:t>dynamikk som preger narsissistiske foreldres adferd!</a:t>
            </a:r>
          </a:p>
        </p:txBody>
      </p:sp>
      <p:sp>
        <p:nvSpPr>
          <p:cNvPr id="5" name="Plassholder for bunntekst 4"/>
          <p:cNvSpPr>
            <a:spLocks noGrp="1"/>
          </p:cNvSpPr>
          <p:nvPr>
            <p:ph type="ftr" sz="quarter" idx="11"/>
          </p:nvPr>
        </p:nvSpPr>
        <p:spPr/>
        <p:txBody>
          <a:bodyPr/>
          <a:lstStyle/>
          <a:p>
            <a:r>
              <a:rPr lang="nb-NO"/>
              <a:t>Copyright Rune Fardal</a:t>
            </a:r>
            <a:endParaRPr lang="nn-NO"/>
          </a:p>
        </p:txBody>
      </p:sp>
      <p:sp>
        <p:nvSpPr>
          <p:cNvPr id="6" name="Plassholder for lysbildenummer 5"/>
          <p:cNvSpPr>
            <a:spLocks noGrp="1"/>
          </p:cNvSpPr>
          <p:nvPr>
            <p:ph type="sldNum" sz="quarter" idx="12"/>
          </p:nvPr>
        </p:nvSpPr>
        <p:spPr/>
        <p:txBody>
          <a:bodyPr/>
          <a:lstStyle/>
          <a:p>
            <a:fld id="{E250B298-C9E0-384D-A6CA-73C883515C98}" type="slidenum">
              <a:rPr lang="nb-NO"/>
              <a:pPr/>
              <a:t>29</a:t>
            </a:fld>
            <a:endParaRPr lang="nb-NO"/>
          </a:p>
        </p:txBody>
      </p:sp>
    </p:spTree>
  </p:cSld>
  <p:clrMapOvr>
    <a:masterClrMapping/>
  </p:clrMapOvr>
  <p:transition advTm="3095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Loven er ganske klar på at </a:t>
            </a:r>
            <a:br>
              <a:rPr lang="nn-NO"/>
            </a:br>
            <a:r>
              <a:rPr lang="nn-NO" i="1" u="sng"/>
              <a:t>barnets beste</a:t>
            </a:r>
            <a:r>
              <a:rPr lang="nn-NO" u="sng"/>
              <a:t>  </a:t>
            </a:r>
            <a:r>
              <a:rPr lang="nn-NO"/>
              <a:t>er viktigst</a:t>
            </a:r>
          </a:p>
        </p:txBody>
      </p:sp>
      <p:sp>
        <p:nvSpPr>
          <p:cNvPr id="10" name="Pil mot venstre og høyre 9"/>
          <p:cNvSpPr/>
          <p:nvPr/>
        </p:nvSpPr>
        <p:spPr>
          <a:xfrm>
            <a:off x="3505029" y="2119352"/>
            <a:ext cx="2383418" cy="101143"/>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14" name="Pil mot venstre og høyre 13"/>
          <p:cNvSpPr/>
          <p:nvPr/>
        </p:nvSpPr>
        <p:spPr>
          <a:xfrm rot="19107817">
            <a:off x="5527836" y="4077371"/>
            <a:ext cx="1362004" cy="589309"/>
          </a:xfrm>
          <a:prstGeom prst="leftRightArrow">
            <a:avLst/>
          </a:prstGeom>
          <a:ln/>
        </p:spPr>
        <p:style>
          <a:lnRef idx="1">
            <a:schemeClr val="accent1"/>
          </a:lnRef>
          <a:fillRef idx="3">
            <a:schemeClr val="accent1"/>
          </a:fillRef>
          <a:effectRef idx="2">
            <a:schemeClr val="accent1"/>
          </a:effectRef>
          <a:fontRef idx="minor">
            <a:schemeClr val="lt1"/>
          </a:fontRef>
        </p:style>
      </p:sp>
      <p:pic>
        <p:nvPicPr>
          <p:cNvPr id="15" name="Bilde 14" descr="AA044539.png"/>
          <p:cNvPicPr>
            <a:picLocks noChangeAspect="1"/>
          </p:cNvPicPr>
          <p:nvPr/>
        </p:nvPicPr>
        <p:blipFill>
          <a:blip r:embed="rId3"/>
          <a:stretch>
            <a:fillRect/>
          </a:stretch>
        </p:blipFill>
        <p:spPr>
          <a:xfrm>
            <a:off x="6433160" y="1648106"/>
            <a:ext cx="1442844" cy="2420334"/>
          </a:xfrm>
          <a:prstGeom prst="rect">
            <a:avLst/>
          </a:prstGeom>
        </p:spPr>
      </p:pic>
      <p:pic>
        <p:nvPicPr>
          <p:cNvPr id="17" name="Bilde 16" descr="AA049887.png"/>
          <p:cNvPicPr>
            <a:picLocks noChangeAspect="1"/>
          </p:cNvPicPr>
          <p:nvPr/>
        </p:nvPicPr>
        <p:blipFill>
          <a:blip r:embed="rId4"/>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873974" y="4756119"/>
            <a:ext cx="1968500" cy="1511300"/>
          </a:xfrm>
          <a:prstGeom prst="rect">
            <a:avLst/>
          </a:prstGeom>
        </p:spPr>
      </p:pic>
      <p:sp>
        <p:nvSpPr>
          <p:cNvPr id="20" name="Pil mot venstre og høyre 19"/>
          <p:cNvSpPr/>
          <p:nvPr/>
        </p:nvSpPr>
        <p:spPr>
          <a:xfrm rot="2593428">
            <a:off x="2722083" y="4021949"/>
            <a:ext cx="1362004" cy="643057"/>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21" name="TekstSylinder 20"/>
          <p:cNvSpPr txBox="1"/>
          <p:nvPr/>
        </p:nvSpPr>
        <p:spPr>
          <a:xfrm>
            <a:off x="3219607" y="2442471"/>
            <a:ext cx="3213553" cy="1200329"/>
          </a:xfrm>
          <a:prstGeom prst="rect">
            <a:avLst/>
          </a:prstGeom>
          <a:noFill/>
        </p:spPr>
        <p:txBody>
          <a:bodyPr wrap="none" rtlCol="0">
            <a:spAutoFit/>
          </a:bodyPr>
          <a:lstStyle/>
          <a:p>
            <a:r>
              <a:rPr lang="nn-NO"/>
              <a:t>Det som er best for barnet </a:t>
            </a:r>
          </a:p>
          <a:p>
            <a:r>
              <a:rPr lang="nn-NO"/>
              <a:t>Skal tillegges størs vekt. </a:t>
            </a:r>
          </a:p>
          <a:p>
            <a:r>
              <a:rPr lang="nn-NO"/>
              <a:t>Med andre ord: barnets relasjon </a:t>
            </a:r>
          </a:p>
          <a:p>
            <a:r>
              <a:rPr lang="nn-NO"/>
              <a:t>til </a:t>
            </a:r>
            <a:r>
              <a:rPr lang="nn-NO" u="sng"/>
              <a:t>begge</a:t>
            </a:r>
            <a:r>
              <a:rPr lang="nn-NO"/>
              <a:t> sine foreldre er viktigst.</a:t>
            </a:r>
          </a:p>
        </p:txBody>
      </p:sp>
    </p:spTree>
  </p:cSld>
  <p:clrMapOvr>
    <a:masterClrMapping/>
  </p:clrMapOvr>
  <p:transition advTm="9116"/>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607624"/>
          </a:xfrm>
        </p:spPr>
        <p:txBody>
          <a:bodyPr>
            <a:normAutofit fontScale="92500" lnSpcReduction="20000"/>
          </a:bodyPr>
          <a:lstStyle/>
          <a:p>
            <a:pPr>
              <a:buNone/>
            </a:pPr>
            <a:r>
              <a:rPr lang="nn-NO"/>
              <a:t>Med god hjelp av den dysfunksjonelle forelder blir ofte den beste forelder utestengt fra kontakt med barnet. Ofte med tragiske  konsekvenser  som resultat. </a:t>
            </a:r>
          </a:p>
          <a:p>
            <a:pPr>
              <a:buNone/>
            </a:pPr>
            <a:r>
              <a:rPr lang="nn-NO" b="1"/>
              <a:t>Hvilken velfungrende forelder hindrer barnet kontakt med den andre forelder? Bare foreldre som setter egne behov foran barnets, gjør slikt.</a:t>
            </a:r>
          </a:p>
          <a:p>
            <a:pPr>
              <a:buNone/>
            </a:pPr>
            <a:r>
              <a:rPr lang="nn-NO"/>
              <a:t>Dysfunksjonelle foreldre  klarer ofte ved manipulasjon og demonisering, få domstoler, sakkyndige og barnevern som medspillere </a:t>
            </a:r>
            <a:r>
              <a:rPr lang="nn-NO" u="sng"/>
              <a:t>mot</a:t>
            </a:r>
            <a:r>
              <a:rPr lang="nn-NO"/>
              <a:t> den normale forelder.</a:t>
            </a:r>
          </a:p>
          <a:p>
            <a:pPr>
              <a:buNone/>
            </a:pPr>
            <a:r>
              <a:rPr lang="nn-NO"/>
              <a:t>Slik blir de som skulle være garantister for </a:t>
            </a:r>
            <a:r>
              <a:rPr lang="nn-NO" i="1"/>
              <a:t>barnets beste</a:t>
            </a:r>
            <a:r>
              <a:rPr lang="nn-NO"/>
              <a:t>, barnets værste fiender! </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30</a:t>
            </a:fld>
            <a:endParaRPr lang="nb-NO"/>
          </a:p>
        </p:txBody>
      </p:sp>
    </p:spTree>
  </p:cSld>
  <p:clrMapOvr>
    <a:masterClrMapping/>
  </p:clrMapOvr>
  <p:transition advTm="20733"/>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607624"/>
          </a:xfrm>
        </p:spPr>
        <p:txBody>
          <a:bodyPr>
            <a:normAutofit fontScale="92500" lnSpcReduction="20000"/>
          </a:bodyPr>
          <a:lstStyle/>
          <a:p>
            <a:pPr>
              <a:buNone/>
            </a:pPr>
            <a:r>
              <a:rPr lang="nn-NO"/>
              <a:t>Ikke sjelden </a:t>
            </a:r>
            <a:r>
              <a:rPr lang="nn-NO" u="sng"/>
              <a:t>resignerer</a:t>
            </a:r>
            <a:r>
              <a:rPr lang="nn-NO"/>
              <a:t> den normale forelder og barnet mister all kontakt med denne forelder. </a:t>
            </a:r>
          </a:p>
          <a:p>
            <a:pPr>
              <a:buNone/>
            </a:pPr>
            <a:r>
              <a:rPr lang="nn-NO"/>
              <a:t>Slike barn risikerer uopprettelige psykiske  lidelser og de kan utvikle alvorlige immunsviktsykdommer som diabetes1,  grunnet det kroniske stress de utsettes for av den dysfunksjonelle forelder i dennes kamp mot at barnet får kontakt med den normal forelder.</a:t>
            </a:r>
          </a:p>
          <a:p>
            <a:pPr>
              <a:buNone/>
            </a:pPr>
            <a:r>
              <a:rPr lang="nn-NO"/>
              <a:t>En slik kontakt ville ha vist barnet at det ikke  er til for voksne, men at voksne er til for barnet. Barnets kontakt med den normale forelder,  truer den dysfunksjonelle forelders bruk av barnet som narsissistisk supply. Derfor bekjempes slik kontakt med  patologiske  forsvarsmekanismer.</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31</a:t>
            </a:fld>
            <a:endParaRPr lang="nb-NO"/>
          </a:p>
        </p:txBody>
      </p:sp>
    </p:spTree>
  </p:cSld>
  <p:clrMapOvr>
    <a:masterClrMapping/>
  </p:clrMapOvr>
  <p:transition advTm="2331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437065"/>
            <a:ext cx="8229600" cy="6044688"/>
          </a:xfrm>
        </p:spPr>
        <p:txBody>
          <a:bodyPr>
            <a:normAutofit fontScale="92500" lnSpcReduction="20000"/>
          </a:bodyPr>
          <a:lstStyle/>
          <a:p>
            <a:pPr>
              <a:buNone/>
            </a:pPr>
            <a:endParaRPr lang="nn-NO"/>
          </a:p>
          <a:p>
            <a:pPr>
              <a:buNone/>
            </a:pPr>
            <a:r>
              <a:rPr lang="nn-NO" u="sng"/>
              <a:t>Ingen</a:t>
            </a:r>
            <a:r>
              <a:rPr lang="nn-NO"/>
              <a:t> ser omsorgssvikten, den skjer alltid i det </a:t>
            </a:r>
            <a:r>
              <a:rPr lang="nn-NO" b="1"/>
              <a:t>skjulte</a:t>
            </a:r>
            <a:r>
              <a:rPr lang="nn-NO"/>
              <a:t>! Ingen ser  en mor som slår eller truer sitt barn. Det ligger i voldens natur at den skjules.</a:t>
            </a:r>
          </a:p>
          <a:p>
            <a:pPr>
              <a:buNone/>
            </a:pPr>
            <a:r>
              <a:rPr lang="nn-NO" u="sng"/>
              <a:t>Alle</a:t>
            </a:r>
            <a:r>
              <a:rPr lang="nn-NO"/>
              <a:t> ser den åpne frustrasjon, den skjer alltid  </a:t>
            </a:r>
            <a:r>
              <a:rPr lang="nn-NO" b="1"/>
              <a:t>åpent</a:t>
            </a:r>
            <a:r>
              <a:rPr lang="nn-NO"/>
              <a:t>! Ingen skjuler  reell  bekymring for et barn. Det ligger i sakens natur at skal man hjelpe et barn så må  problemene synliggjøres.</a:t>
            </a:r>
          </a:p>
          <a:p>
            <a:pPr>
              <a:buNone/>
            </a:pPr>
            <a:r>
              <a:rPr lang="nn-NO" u="sng">
                <a:solidFill>
                  <a:srgbClr val="FF0000"/>
                </a:solidFill>
              </a:rPr>
              <a:t>Men</a:t>
            </a:r>
            <a:r>
              <a:rPr lang="nn-NO">
                <a:solidFill>
                  <a:srgbClr val="FF0000"/>
                </a:solidFill>
              </a:rPr>
              <a:t> … noen typer ”bekymring” er ikke relatert til barnet, men til den syke voksnes  egne </a:t>
            </a:r>
            <a:r>
              <a:rPr lang="nn-NO" u="sng">
                <a:solidFill>
                  <a:srgbClr val="FF0000"/>
                </a:solidFill>
              </a:rPr>
              <a:t>ubearbeidede psykiske behov</a:t>
            </a:r>
            <a:r>
              <a:rPr lang="nn-NO">
                <a:solidFill>
                  <a:srgbClr val="FF0000"/>
                </a:solidFill>
              </a:rPr>
              <a:t>! Når disse projiseres over på barnet og fremstilles som barnets ….hvordan  kan  sakkyndige og dommere avsløre det?</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32</a:t>
            </a:fld>
            <a:endParaRPr lang="nb-NO"/>
          </a:p>
        </p:txBody>
      </p:sp>
    </p:spTree>
  </p:cSld>
  <p:clrMapOvr>
    <a:masterClrMapping/>
  </p:clrMapOvr>
  <p:transition advTm="22516"/>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437065"/>
            <a:ext cx="8229600" cy="6044688"/>
          </a:xfrm>
        </p:spPr>
        <p:txBody>
          <a:bodyPr>
            <a:normAutofit/>
          </a:bodyPr>
          <a:lstStyle/>
          <a:p>
            <a:pPr>
              <a:buNone/>
            </a:pPr>
            <a:r>
              <a:rPr lang="nn-NO"/>
              <a:t>Jo, ved hjelp av den som kjenner den dysfunksjonelle forelder best, den andre forelder! Underlig nok anser en del sakkyndige og dommere dennes beskrivelser som ”biased”! Deres beskrivelse fremstår som negative for den forstyrrede forelder. Man forstyrrer relasjonen mellom foreldrene, og det kan skape konflikt må vite!</a:t>
            </a:r>
          </a:p>
          <a:p>
            <a:pPr>
              <a:buNone/>
            </a:pPr>
            <a:r>
              <a:rPr lang="nn-NO"/>
              <a:t>Merkelig det der i grunn, for når den dysfunksjonelle forelder fremsetter sine falske stråmannsargumenter mot den normale, så  har de en tendens til å bli trodd………</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33</a:t>
            </a:fld>
            <a:endParaRPr lang="nb-NO"/>
          </a:p>
        </p:txBody>
      </p:sp>
    </p:spTree>
  </p:cSld>
  <p:clrMapOvr>
    <a:masterClrMapping/>
  </p:clrMapOvr>
  <p:transition advTm="22649"/>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417954"/>
          </a:xfrm>
        </p:spPr>
        <p:txBody>
          <a:bodyPr>
            <a:normAutofit fontScale="92500" lnSpcReduction="20000"/>
          </a:bodyPr>
          <a:lstStyle/>
          <a:p>
            <a:pPr>
              <a:buNone/>
            </a:pPr>
            <a:r>
              <a:rPr lang="nn-NO"/>
              <a:t>Sakkyndige og domstoler manipuleres ofte til en beslutning tragisk for  et barn. Deres manglende kunnskap om </a:t>
            </a:r>
            <a:r>
              <a:rPr lang="nn-NO" b="1" i="1">
                <a:solidFill>
                  <a:srgbClr val="FF0000"/>
                </a:solidFill>
              </a:rPr>
              <a:t>narsissistisk dynamikk</a:t>
            </a:r>
            <a:r>
              <a:rPr lang="nn-NO" b="1" i="1"/>
              <a:t> </a:t>
            </a:r>
            <a:r>
              <a:rPr lang="nn-NO"/>
              <a:t>gjør dem til enkle ofre for slike manipulative foreldre. Foreldre der den ytre fasade er perfekt, og en ville forvente at barnet har det bra, men der barnet underlig nok blir ødelagt!</a:t>
            </a:r>
          </a:p>
          <a:p>
            <a:pPr>
              <a:buNone/>
            </a:pPr>
            <a:endParaRPr lang="nn-NO"/>
          </a:p>
          <a:p>
            <a:pPr>
              <a:buNone/>
            </a:pPr>
            <a:r>
              <a:rPr lang="nn-NO"/>
              <a:t>Normale foreldre  beskriver  adferd som den er, full av </a:t>
            </a:r>
            <a:r>
              <a:rPr lang="nn-NO" u="sng"/>
              <a:t>gråsoner</a:t>
            </a:r>
            <a:r>
              <a:rPr lang="nn-NO"/>
              <a:t>, ja, de tar ansvar for at de selv gjør feil. For narsissistiske foreldre er adferd svart/hvit, den andre er en demon, de selv er grandiose, guds gave til barn! Nesten som å høre pedofile påstå at de gjør barnet en tjeneste…..</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34</a:t>
            </a:fld>
            <a:endParaRPr lang="nb-NO"/>
          </a:p>
        </p:txBody>
      </p:sp>
    </p:spTree>
  </p:cSld>
  <p:clrMapOvr>
    <a:masterClrMapping/>
  </p:clrMapOvr>
  <p:transition advTm="27783"/>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1434892"/>
            <a:ext cx="8229600" cy="3603723"/>
          </a:xfrm>
        </p:spPr>
        <p:txBody>
          <a:bodyPr>
            <a:normAutofit/>
          </a:bodyPr>
          <a:lstStyle/>
          <a:p>
            <a:pPr algn="ctr">
              <a:buNone/>
            </a:pPr>
            <a:r>
              <a:rPr lang="nn-NO"/>
              <a:t>Er det ikke merkelig</a:t>
            </a:r>
          </a:p>
          <a:p>
            <a:pPr algn="ctr">
              <a:buNone/>
            </a:pPr>
            <a:r>
              <a:rPr lang="nn-NO"/>
              <a:t>at rigide foreldre  sjelden er kritiske </a:t>
            </a:r>
          </a:p>
          <a:p>
            <a:pPr algn="ctr">
              <a:buNone/>
            </a:pPr>
            <a:r>
              <a:rPr lang="nn-NO"/>
              <a:t>til sakkyndige og domstoler,</a:t>
            </a:r>
          </a:p>
          <a:p>
            <a:pPr algn="ctr">
              <a:buNone/>
            </a:pPr>
            <a:r>
              <a:rPr lang="nn-NO" sz="1200"/>
              <a:t>(de har manipulert dem allerede) </a:t>
            </a:r>
          </a:p>
          <a:p>
            <a:pPr algn="ctr">
              <a:buNone/>
            </a:pPr>
            <a:r>
              <a:rPr lang="nn-NO"/>
              <a:t>mens  reflekterte  foreldre  </a:t>
            </a:r>
          </a:p>
          <a:p>
            <a:pPr algn="ctr">
              <a:buNone/>
            </a:pPr>
            <a:r>
              <a:rPr lang="nn-NO"/>
              <a:t>ofte stiller kritiske spørsmål?</a:t>
            </a:r>
          </a:p>
          <a:p>
            <a:pPr algn="ctr">
              <a:buNone/>
            </a:pPr>
            <a:r>
              <a:rPr lang="nn-NO" sz="1297"/>
              <a:t>(De har ikke noe behov for å manipulere omgivelsene for å dempe sin egen angst)</a:t>
            </a:r>
          </a:p>
          <a:p>
            <a:pPr algn="ctr">
              <a:buNone/>
            </a:pPr>
            <a:endParaRPr lang="nn-NO"/>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35</a:t>
            </a:fld>
            <a:endParaRPr lang="nb-NO"/>
          </a:p>
        </p:txBody>
      </p:sp>
    </p:spTree>
  </p:cSld>
  <p:clrMapOvr>
    <a:masterClrMapping/>
  </p:clrMapOvr>
  <p:transition advTm="4416"/>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795812"/>
          </a:xfrm>
        </p:spPr>
        <p:txBody>
          <a:bodyPr>
            <a:normAutofit/>
          </a:bodyPr>
          <a:lstStyle/>
          <a:p>
            <a:pPr algn="ctr">
              <a:buNone/>
            </a:pPr>
            <a:endParaRPr lang="nn-NO"/>
          </a:p>
          <a:p>
            <a:pPr algn="ctr">
              <a:buNone/>
            </a:pPr>
            <a:r>
              <a:rPr lang="nn-NO" b="1"/>
              <a:t>Hvem tror </a:t>
            </a:r>
            <a:r>
              <a:rPr lang="nn-NO" b="1" u="sng"/>
              <a:t>du</a:t>
            </a:r>
            <a:r>
              <a:rPr lang="nn-NO" b="1"/>
              <a:t> dommere og sakkyndige </a:t>
            </a:r>
          </a:p>
          <a:p>
            <a:pPr algn="ctr">
              <a:buNone/>
            </a:pPr>
            <a:r>
              <a:rPr lang="nn-NO" b="1"/>
              <a:t>får det beste inntrykk av? </a:t>
            </a:r>
          </a:p>
          <a:p>
            <a:pPr algn="ctr">
              <a:buNone/>
            </a:pPr>
            <a:endParaRPr lang="nn-NO"/>
          </a:p>
          <a:p>
            <a:pPr algn="ctr">
              <a:buNone/>
            </a:pPr>
            <a:r>
              <a:rPr lang="nn-NO"/>
              <a:t>Den som utfordrer deres tenkning </a:t>
            </a:r>
          </a:p>
          <a:p>
            <a:pPr algn="ctr">
              <a:buNone/>
            </a:pPr>
            <a:r>
              <a:rPr lang="nn-NO"/>
              <a:t>eller den som pleier deres ego?</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36</a:t>
            </a:fld>
            <a:endParaRPr lang="nb-NO"/>
          </a:p>
        </p:txBody>
      </p:sp>
    </p:spTree>
  </p:cSld>
  <p:clrMapOvr>
    <a:masterClrMapping/>
  </p:clrMapOvr>
  <p:transition advTm="556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Bilde 3" descr="images.jpeg"/>
          <p:cNvPicPr>
            <a:picLocks noChangeAspect="1"/>
          </p:cNvPicPr>
          <p:nvPr/>
        </p:nvPicPr>
        <p:blipFill>
          <a:blip r:embed="rId2"/>
          <a:stretch>
            <a:fillRect/>
          </a:stretch>
        </p:blipFill>
        <p:spPr>
          <a:xfrm>
            <a:off x="462051" y="1544341"/>
            <a:ext cx="3810000" cy="2133600"/>
          </a:xfrm>
          <a:prstGeom prst="rect">
            <a:avLst/>
          </a:prstGeom>
        </p:spPr>
      </p:pic>
      <p:sp>
        <p:nvSpPr>
          <p:cNvPr id="5" name="TekstSylinder 4"/>
          <p:cNvSpPr txBox="1"/>
          <p:nvPr/>
        </p:nvSpPr>
        <p:spPr>
          <a:xfrm>
            <a:off x="285947" y="3894223"/>
            <a:ext cx="8578414" cy="1938992"/>
          </a:xfrm>
          <a:prstGeom prst="rect">
            <a:avLst/>
          </a:prstGeom>
          <a:noFill/>
        </p:spPr>
        <p:txBody>
          <a:bodyPr wrap="square" rtlCol="0">
            <a:spAutoFit/>
          </a:bodyPr>
          <a:lstStyle/>
          <a:p>
            <a:pPr algn="ctr"/>
            <a:r>
              <a:rPr lang="nn-NO"/>
              <a:t>Noen ganger sier et bilde mer enn 1000 ord! </a:t>
            </a:r>
          </a:p>
          <a:p>
            <a:pPr algn="ctr"/>
            <a:endParaRPr lang="nn-NO"/>
          </a:p>
          <a:p>
            <a:pPr algn="ctr"/>
            <a:r>
              <a:rPr lang="nn-NO" sz="2800" b="1"/>
              <a:t>Når skal domstolene og sakkyndige  lære  at virkeligheten ikke nødvendigvis er </a:t>
            </a:r>
          </a:p>
          <a:p>
            <a:pPr algn="ctr"/>
            <a:r>
              <a:rPr lang="nn-NO" sz="2800" b="1"/>
              <a:t>slik noen </a:t>
            </a:r>
            <a:r>
              <a:rPr lang="nn-NO" sz="2800" b="1" u="sng"/>
              <a:t>påstår</a:t>
            </a:r>
            <a:r>
              <a:rPr lang="nn-NO" sz="2800" b="1"/>
              <a:t> den er?</a:t>
            </a:r>
          </a:p>
        </p:txBody>
      </p:sp>
      <p:pic>
        <p:nvPicPr>
          <p:cNvPr id="6" name="Bilde 5" descr="960x.jpg"/>
          <p:cNvPicPr>
            <a:picLocks noChangeAspect="1"/>
          </p:cNvPicPr>
          <p:nvPr/>
        </p:nvPicPr>
        <p:blipFill>
          <a:blip r:embed="rId3"/>
          <a:stretch>
            <a:fillRect/>
          </a:stretch>
        </p:blipFill>
        <p:spPr>
          <a:xfrm>
            <a:off x="4793822" y="1544341"/>
            <a:ext cx="3828515" cy="2133600"/>
          </a:xfrm>
          <a:prstGeom prst="rect">
            <a:avLst/>
          </a:prstGeom>
        </p:spPr>
      </p:pic>
      <p:sp>
        <p:nvSpPr>
          <p:cNvPr id="7" name="TekstSylinder 6"/>
          <p:cNvSpPr txBox="1"/>
          <p:nvPr/>
        </p:nvSpPr>
        <p:spPr>
          <a:xfrm>
            <a:off x="3199884" y="483301"/>
            <a:ext cx="2786277" cy="584776"/>
          </a:xfrm>
          <a:prstGeom prst="rect">
            <a:avLst/>
          </a:prstGeom>
          <a:noFill/>
        </p:spPr>
        <p:txBody>
          <a:bodyPr wrap="none" rtlCol="0">
            <a:spAutoFit/>
          </a:bodyPr>
          <a:lstStyle/>
          <a:p>
            <a:r>
              <a:rPr lang="nn-NO" sz="3200" b="1" i="1"/>
              <a:t>Sviktet av alle!</a:t>
            </a:r>
          </a:p>
        </p:txBody>
      </p:sp>
      <p:sp>
        <p:nvSpPr>
          <p:cNvPr id="8" name="Plassholder for bunntekst 7"/>
          <p:cNvSpPr>
            <a:spLocks noGrp="1"/>
          </p:cNvSpPr>
          <p:nvPr>
            <p:ph type="ftr" sz="quarter" idx="11"/>
          </p:nvPr>
        </p:nvSpPr>
        <p:spPr/>
        <p:txBody>
          <a:bodyPr/>
          <a:lstStyle/>
          <a:p>
            <a:r>
              <a:rPr lang="nb-NO"/>
              <a:t>Copyright Rune Fardal</a:t>
            </a:r>
            <a:endParaRPr lang="nn-NO"/>
          </a:p>
        </p:txBody>
      </p:sp>
      <p:sp>
        <p:nvSpPr>
          <p:cNvPr id="9" name="Plassholder for lysbildenummer 8"/>
          <p:cNvSpPr>
            <a:spLocks noGrp="1"/>
          </p:cNvSpPr>
          <p:nvPr>
            <p:ph type="sldNum" sz="quarter" idx="12"/>
          </p:nvPr>
        </p:nvSpPr>
        <p:spPr/>
        <p:txBody>
          <a:bodyPr/>
          <a:lstStyle/>
          <a:p>
            <a:fld id="{E250B298-C9E0-384D-A6CA-73C883515C98}" type="slidenum">
              <a:rPr lang="nb-NO"/>
              <a:pPr/>
              <a:t>37</a:t>
            </a:fld>
            <a:endParaRPr lang="nb-NO"/>
          </a:p>
        </p:txBody>
      </p:sp>
    </p:spTree>
  </p:cSld>
  <p:clrMapOvr>
    <a:masterClrMapping/>
  </p:clrMapOvr>
  <p:transition advTm="6216"/>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795812"/>
          </a:xfrm>
        </p:spPr>
        <p:txBody>
          <a:bodyPr>
            <a:normAutofit/>
          </a:bodyPr>
          <a:lstStyle/>
          <a:p>
            <a:pPr algn="ctr">
              <a:buNone/>
            </a:pPr>
            <a:endParaRPr lang="nn-NO"/>
          </a:p>
          <a:p>
            <a:pPr algn="ctr">
              <a:buNone/>
            </a:pPr>
            <a:r>
              <a:rPr lang="nn-NO" b="1"/>
              <a:t>Ved </a:t>
            </a:r>
            <a:r>
              <a:rPr lang="nn-NO" b="1">
                <a:solidFill>
                  <a:srgbClr val="FF0000"/>
                </a:solidFill>
              </a:rPr>
              <a:t>narsissistisk dynamikk </a:t>
            </a:r>
            <a:r>
              <a:rPr lang="nn-NO" b="1"/>
              <a:t>blir virkeligheten snudd på hodet.</a:t>
            </a:r>
          </a:p>
          <a:p>
            <a:pPr algn="ctr">
              <a:buNone/>
            </a:pPr>
            <a:r>
              <a:rPr lang="nn-NO" b="1"/>
              <a:t>Den mest normale forelder er den som fremstår som aggresiv, den mest forstyrrede er den som fremstår som ”normal”.</a:t>
            </a:r>
          </a:p>
          <a:p>
            <a:pPr algn="ctr">
              <a:buNone/>
            </a:pPr>
            <a:endParaRPr lang="nn-NO" b="1"/>
          </a:p>
          <a:p>
            <a:pPr algn="ctr">
              <a:buNone/>
            </a:pPr>
            <a:r>
              <a:rPr lang="nn-NO" b="1"/>
              <a:t>Vel, helt til  de avsløres for alle de løgner de fremsetter om den andre, løgner som gjør den normale frustrert.  </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38</a:t>
            </a:fld>
            <a:endParaRPr lang="nb-NO"/>
          </a:p>
        </p:txBody>
      </p:sp>
    </p:spTree>
  </p:cSld>
  <p:clrMapOvr>
    <a:masterClrMapping/>
  </p:clrMapOvr>
  <p:transition advTm="1410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795812"/>
          </a:xfrm>
        </p:spPr>
        <p:txBody>
          <a:bodyPr>
            <a:normAutofit fontScale="77500" lnSpcReduction="20000"/>
          </a:bodyPr>
          <a:lstStyle/>
          <a:p>
            <a:pPr algn="ctr">
              <a:buNone/>
            </a:pPr>
            <a:endParaRPr lang="nn-NO"/>
          </a:p>
          <a:p>
            <a:pPr>
              <a:buNone/>
            </a:pPr>
            <a:r>
              <a:rPr lang="nn-NO"/>
              <a:t>Sakkyndige og dommere har en tendens til å beskytte slike forstyrrede foreldre, de fremstår jo så ”normale”! ”</a:t>
            </a:r>
            <a:r>
              <a:rPr lang="nn-NO" i="1"/>
              <a:t>Stakkars, nå må du ikke trakasere vitnet</a:t>
            </a:r>
            <a:r>
              <a:rPr lang="nn-NO"/>
              <a:t>”… fikk en far høre, da han avslørte  at mor over år hadde løyet om far!</a:t>
            </a:r>
          </a:p>
          <a:p>
            <a:pPr>
              <a:buNone/>
            </a:pPr>
            <a:r>
              <a:rPr lang="nn-NO" i="1"/>
              <a:t>Påstander som : ”Barnevern og skole er ikke bekymret…” </a:t>
            </a:r>
            <a:r>
              <a:rPr lang="nn-NO"/>
              <a:t>brukes ofte som argument av domstolene, men hva vet de om </a:t>
            </a:r>
            <a:r>
              <a:rPr lang="nn-NO" b="1" i="1"/>
              <a:t>narsissistisk dynamikk</a:t>
            </a:r>
            <a:r>
              <a:rPr lang="nn-NO"/>
              <a:t>? Det kompliserer ytterligere at barn tilsynelatende kan fungere på skole og fritid og alikevel  leve i dysfunksjonelle omgivelser hjemme. Fritzl saken i Østerike viste det. Han  var skoleflink, men levde i et helvete! Vi så hvordan det gikk.</a:t>
            </a:r>
          </a:p>
          <a:p>
            <a:pPr>
              <a:buNone/>
            </a:pPr>
            <a:r>
              <a:rPr lang="nn-NO"/>
              <a:t>Sannheten om deres ødeleggende manipulasjoner overgår ofte de villeste beskrivelser…. og hvem tror vel på slikt? Og når tragedien er et faktum: ”</a:t>
            </a:r>
            <a:r>
              <a:rPr lang="nn-NO" i="1"/>
              <a:t>Hvordan kunne det skje? Hun som var så oppofrende for barna?</a:t>
            </a:r>
            <a:r>
              <a:rPr lang="nn-NO"/>
              <a:t>”</a:t>
            </a:r>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39</a:t>
            </a:fld>
            <a:endParaRPr lang="nb-NO"/>
          </a:p>
        </p:txBody>
      </p:sp>
    </p:spTree>
  </p:cSld>
  <p:clrMapOvr>
    <a:masterClrMapping/>
  </p:clrMapOvr>
  <p:transition advTm="1375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Det betyr at dette ikke er til</a:t>
            </a:r>
            <a:br>
              <a:rPr lang="nn-NO"/>
            </a:br>
            <a:r>
              <a:rPr lang="nn-NO" i="1"/>
              <a:t>barnets beste</a:t>
            </a:r>
            <a:endParaRPr lang="nn-NO"/>
          </a:p>
        </p:txBody>
      </p:sp>
      <p:sp>
        <p:nvSpPr>
          <p:cNvPr id="10" name="Pil mot venstre og høyre 9"/>
          <p:cNvSpPr/>
          <p:nvPr/>
        </p:nvSpPr>
        <p:spPr>
          <a:xfrm>
            <a:off x="3505029" y="2119352"/>
            <a:ext cx="2383418" cy="101143"/>
          </a:xfrm>
          <a:prstGeom prst="leftRightArrow">
            <a:avLst/>
          </a:prstGeom>
          <a:ln/>
        </p:spPr>
        <p:style>
          <a:lnRef idx="1">
            <a:schemeClr val="accent1"/>
          </a:lnRef>
          <a:fillRef idx="3">
            <a:schemeClr val="accent1"/>
          </a:fillRef>
          <a:effectRef idx="2">
            <a:schemeClr val="accent1"/>
          </a:effectRef>
          <a:fontRef idx="minor">
            <a:schemeClr val="lt1"/>
          </a:fontRef>
        </p:style>
      </p:sp>
      <p:pic>
        <p:nvPicPr>
          <p:cNvPr id="15" name="Bilde 14" descr="AA044539.png"/>
          <p:cNvPicPr>
            <a:picLocks noChangeAspect="1"/>
          </p:cNvPicPr>
          <p:nvPr/>
        </p:nvPicPr>
        <p:blipFill>
          <a:blip r:embed="rId2"/>
          <a:stretch>
            <a:fillRect/>
          </a:stretch>
        </p:blipFill>
        <p:spPr>
          <a:xfrm>
            <a:off x="6433160" y="1648106"/>
            <a:ext cx="1442844" cy="2420334"/>
          </a:xfrm>
          <a:prstGeom prst="rect">
            <a:avLst/>
          </a:prstGeom>
        </p:spPr>
      </p:pic>
      <p:pic>
        <p:nvPicPr>
          <p:cNvPr id="17" name="Bilde 16" descr="AA049887.png"/>
          <p:cNvPicPr>
            <a:picLocks noChangeAspect="1"/>
          </p:cNvPicPr>
          <p:nvPr/>
        </p:nvPicPr>
        <p:blipFill>
          <a:blip r:embed="rId3"/>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73974" y="4756119"/>
            <a:ext cx="1968500" cy="1511300"/>
          </a:xfrm>
          <a:prstGeom prst="rect">
            <a:avLst/>
          </a:prstGeom>
        </p:spPr>
      </p:pic>
      <p:sp>
        <p:nvSpPr>
          <p:cNvPr id="20" name="Pil mot venstre og høyre 19"/>
          <p:cNvSpPr/>
          <p:nvPr/>
        </p:nvSpPr>
        <p:spPr>
          <a:xfrm rot="2593428">
            <a:off x="2722083" y="4021949"/>
            <a:ext cx="1362004" cy="643057"/>
          </a:xfrm>
          <a:prstGeom prst="leftRigh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ransition advTm="3166"/>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610241"/>
            <a:ext cx="8229600" cy="5795812"/>
          </a:xfrm>
        </p:spPr>
        <p:txBody>
          <a:bodyPr>
            <a:normAutofit/>
          </a:bodyPr>
          <a:lstStyle/>
          <a:p>
            <a:pPr algn="ctr">
              <a:buNone/>
            </a:pPr>
            <a:endParaRPr lang="nn-NO"/>
          </a:p>
          <a:p>
            <a:pPr algn="ctr">
              <a:buNone/>
            </a:pPr>
            <a:r>
              <a:rPr lang="nn-NO"/>
              <a:t>Kunnskapsløshetens ignorans </a:t>
            </a:r>
          </a:p>
          <a:p>
            <a:pPr algn="ctr">
              <a:buNone/>
            </a:pPr>
            <a:r>
              <a:rPr lang="nn-NO"/>
              <a:t>er den største trussel mot  et barn. </a:t>
            </a:r>
          </a:p>
          <a:p>
            <a:pPr algn="ctr">
              <a:buNone/>
            </a:pPr>
            <a:endParaRPr lang="nn-NO" b="1"/>
          </a:p>
          <a:p>
            <a:pPr algn="ctr">
              <a:buNone/>
            </a:pPr>
            <a:r>
              <a:rPr lang="nn-NO" b="1" i="1"/>
              <a:t>Den som ikke vet, </a:t>
            </a:r>
          </a:p>
          <a:p>
            <a:pPr algn="ctr">
              <a:buNone/>
            </a:pPr>
            <a:r>
              <a:rPr lang="nn-NO" b="1" i="1"/>
              <a:t>og som ikke vil vite, </a:t>
            </a:r>
          </a:p>
          <a:p>
            <a:pPr algn="ctr">
              <a:buNone/>
            </a:pPr>
            <a:r>
              <a:rPr lang="nn-NO" b="1" i="1"/>
              <a:t>og som ikke vil at andre skal vite, </a:t>
            </a:r>
          </a:p>
          <a:p>
            <a:pPr algn="ctr">
              <a:buNone/>
            </a:pPr>
            <a:r>
              <a:rPr lang="nn-NO" b="1" i="1"/>
              <a:t>den må barn beskyttes mot!</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40</a:t>
            </a:fld>
            <a:endParaRPr lang="nb-NO"/>
          </a:p>
        </p:txBody>
      </p:sp>
    </p:spTree>
  </p:cSld>
  <p:clrMapOvr>
    <a:masterClrMapping/>
  </p:clrMapOvr>
  <p:transition advTm="695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a:bodyPr>
          <a:lstStyle/>
          <a:p>
            <a:r>
              <a:rPr lang="nn-NO"/>
              <a:t>… og heller ikke dette</a:t>
            </a:r>
          </a:p>
        </p:txBody>
      </p:sp>
      <p:sp>
        <p:nvSpPr>
          <p:cNvPr id="10" name="Pil mot venstre og høyre 9"/>
          <p:cNvSpPr/>
          <p:nvPr/>
        </p:nvSpPr>
        <p:spPr>
          <a:xfrm>
            <a:off x="3505029" y="2119352"/>
            <a:ext cx="2383418" cy="101143"/>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14" name="Pil mot venstre og høyre 13"/>
          <p:cNvSpPr/>
          <p:nvPr/>
        </p:nvSpPr>
        <p:spPr>
          <a:xfrm rot="19107817">
            <a:off x="5527836" y="4077371"/>
            <a:ext cx="1362004" cy="589309"/>
          </a:xfrm>
          <a:prstGeom prst="leftRightArrow">
            <a:avLst/>
          </a:prstGeom>
          <a:ln/>
        </p:spPr>
        <p:style>
          <a:lnRef idx="1">
            <a:schemeClr val="accent1"/>
          </a:lnRef>
          <a:fillRef idx="3">
            <a:schemeClr val="accent1"/>
          </a:fillRef>
          <a:effectRef idx="2">
            <a:schemeClr val="accent1"/>
          </a:effectRef>
          <a:fontRef idx="minor">
            <a:schemeClr val="lt1"/>
          </a:fontRef>
        </p:style>
      </p:sp>
      <p:pic>
        <p:nvPicPr>
          <p:cNvPr id="15" name="Bilde 14" descr="AA044539.png"/>
          <p:cNvPicPr>
            <a:picLocks noChangeAspect="1"/>
          </p:cNvPicPr>
          <p:nvPr/>
        </p:nvPicPr>
        <p:blipFill>
          <a:blip r:embed="rId2"/>
          <a:stretch>
            <a:fillRect/>
          </a:stretch>
        </p:blipFill>
        <p:spPr>
          <a:xfrm>
            <a:off x="6433160" y="1648106"/>
            <a:ext cx="1442844" cy="2420334"/>
          </a:xfrm>
          <a:prstGeom prst="rect">
            <a:avLst/>
          </a:prstGeom>
        </p:spPr>
      </p:pic>
      <p:pic>
        <p:nvPicPr>
          <p:cNvPr id="17" name="Bilde 16" descr="AA049887.png"/>
          <p:cNvPicPr>
            <a:picLocks noChangeAspect="1"/>
          </p:cNvPicPr>
          <p:nvPr/>
        </p:nvPicPr>
        <p:blipFill>
          <a:blip r:embed="rId3"/>
          <a:stretch>
            <a:fillRect/>
          </a:stretch>
        </p:blipFill>
        <p:spPr>
          <a:xfrm>
            <a:off x="1704613" y="1648106"/>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873974" y="4756119"/>
            <a:ext cx="1968500" cy="1511300"/>
          </a:xfrm>
          <a:prstGeom prst="rect">
            <a:avLst/>
          </a:prstGeom>
        </p:spPr>
      </p:pic>
    </p:spTree>
  </p:cSld>
  <p:clrMapOvr>
    <a:masterClrMapping/>
  </p:clrMapOvr>
  <p:transition advTm="264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lnSpcReduction="10000"/>
          </a:bodyPr>
          <a:lstStyle/>
          <a:p>
            <a:pPr>
              <a:buNone/>
            </a:pPr>
            <a:r>
              <a:rPr lang="nn-NO"/>
              <a:t>Svært ofte ser man  at domstoler og sakkyndige vektlegger </a:t>
            </a:r>
            <a:r>
              <a:rPr lang="nn-NO" u="sng"/>
              <a:t>voksenrelasjonen</a:t>
            </a:r>
            <a:r>
              <a:rPr lang="nn-NO"/>
              <a:t> før  relasjonen mellom barn/voksen. Hvor ble det av </a:t>
            </a:r>
            <a:r>
              <a:rPr lang="nn-NO" i="1"/>
              <a:t>”barnets beste”?</a:t>
            </a:r>
            <a:endParaRPr lang="nn-NO"/>
          </a:p>
          <a:p>
            <a:pPr>
              <a:buNone/>
            </a:pPr>
            <a:r>
              <a:rPr lang="nn-NO"/>
              <a:t>Faktum er at de voksne kan ha en konflikt, uten at det nødvendigvis er en konflikt mellom barnet og den enkelte voksne.</a:t>
            </a:r>
          </a:p>
          <a:p>
            <a:pPr>
              <a:buNone/>
            </a:pPr>
            <a:r>
              <a:rPr lang="nn-NO"/>
              <a:t>Alle har vel opplevd at man kan være i konflikt med en person og allikevel  ha en god relasjon til andre! </a:t>
            </a:r>
          </a:p>
          <a:p>
            <a:pPr>
              <a:buNone/>
            </a:pPr>
            <a:r>
              <a:rPr lang="nn-NO"/>
              <a:t>Hvorfor har sakkyndige og domstoler så store problemer med å se dette i en familiesetting?</a:t>
            </a:r>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6</a:t>
            </a:fld>
            <a:endParaRPr lang="nb-NO"/>
          </a:p>
        </p:txBody>
      </p:sp>
    </p:spTree>
  </p:cSld>
  <p:clrMapOvr>
    <a:masterClrMapping/>
  </p:clrMapOvr>
  <p:transition advTm="14333"/>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ormAutofit fontScale="77500" lnSpcReduction="20000"/>
          </a:bodyPr>
          <a:lstStyle/>
          <a:p>
            <a:pPr>
              <a:buNone/>
            </a:pPr>
            <a:endParaRPr lang="nn-NO"/>
          </a:p>
          <a:p>
            <a:pPr>
              <a:buNone/>
            </a:pPr>
            <a:r>
              <a:rPr lang="nn-NO"/>
              <a:t>Gjennom den typisk terapeutiske tenkning psykologer har bragt inn i barnefordelingsaker blir domstolene for ofte fanget i en tro på at det viktgste er å  ”</a:t>
            </a:r>
            <a:r>
              <a:rPr lang="nn-NO" i="1"/>
              <a:t>redusere voksenkonflikten</a:t>
            </a:r>
            <a:r>
              <a:rPr lang="nn-NO"/>
              <a:t>” fordi en  antar det  vil gangne barnet. </a:t>
            </a:r>
          </a:p>
          <a:p>
            <a:pPr>
              <a:buNone/>
            </a:pPr>
            <a:endParaRPr lang="nn-NO"/>
          </a:p>
          <a:p>
            <a:pPr>
              <a:buNone/>
            </a:pPr>
            <a:r>
              <a:rPr lang="nn-NO"/>
              <a:t>Så enkelt er det ikke i en del sosiale relasjoner, fordi :</a:t>
            </a:r>
          </a:p>
          <a:p>
            <a:pPr>
              <a:buFontTx/>
              <a:buChar char="-"/>
            </a:pPr>
            <a:r>
              <a:rPr lang="nn-NO"/>
              <a:t>Noen voksenrelasjoner er uløseelige fordi man har med </a:t>
            </a:r>
            <a:r>
              <a:rPr lang="nn-NO" u="sng"/>
              <a:t>forstyrrede personligheter </a:t>
            </a:r>
            <a:r>
              <a:rPr lang="nn-NO"/>
              <a:t>å gjøre. </a:t>
            </a:r>
          </a:p>
          <a:p>
            <a:pPr>
              <a:buFontTx/>
              <a:buChar char="-"/>
            </a:pPr>
            <a:r>
              <a:rPr lang="nn-NO"/>
              <a:t>Barnets relasjon til hver av foreldrene kan være ulik</a:t>
            </a:r>
          </a:p>
          <a:p>
            <a:pPr lvl="1">
              <a:buFontTx/>
              <a:buChar char="-"/>
            </a:pPr>
            <a:r>
              <a:rPr lang="nn-NO"/>
              <a:t>Relasjonen til den ene kan være  positiv, relasjonen til den andre negativ!</a:t>
            </a:r>
          </a:p>
          <a:p>
            <a:pPr lvl="1">
              <a:buFontTx/>
              <a:buChar char="-"/>
            </a:pPr>
            <a:r>
              <a:rPr lang="nn-NO"/>
              <a:t>Relasjonen til den samme kan svinge over tid</a:t>
            </a:r>
            <a:endParaRPr lang="nn-NO"/>
          </a:p>
          <a:p>
            <a:pPr>
              <a:buNone/>
            </a:pPr>
            <a:endParaRPr lang="nn-NO"/>
          </a:p>
          <a:p>
            <a:pPr>
              <a:buNone/>
            </a:pPr>
            <a:r>
              <a:rPr lang="nn-NO"/>
              <a:t>Dermed er det langt viktigere å finne den beste relasjon for </a:t>
            </a:r>
            <a:r>
              <a:rPr lang="nn-NO" u="sng"/>
              <a:t>barnet</a:t>
            </a:r>
            <a:r>
              <a:rPr lang="nn-NO"/>
              <a:t>, istedenfor å lappe på en umulig voksenrelasjon.</a:t>
            </a:r>
          </a:p>
          <a:p>
            <a:pPr>
              <a:buFontTx/>
              <a:buChar char="-"/>
            </a:pPr>
            <a:endParaRPr lang="nn-NO" sz="1176"/>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7</a:t>
            </a:fld>
            <a:endParaRPr lang="nb-NO"/>
          </a:p>
        </p:txBody>
      </p:sp>
    </p:spTree>
  </p:cSld>
  <p:clrMapOvr>
    <a:masterClrMapping/>
  </p:clrMapOvr>
  <p:transition advTm="24783"/>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57200" y="560762"/>
            <a:ext cx="8229600" cy="5723075"/>
          </a:xfrm>
        </p:spPr>
        <p:txBody>
          <a:bodyPr anchor="t">
            <a:normAutofit fontScale="92500" lnSpcReduction="20000"/>
          </a:bodyPr>
          <a:lstStyle/>
          <a:p>
            <a:pPr>
              <a:buNone/>
            </a:pPr>
            <a:r>
              <a:rPr lang="nn-NO" sz="1800"/>
              <a:t>En rekke fagfolk  viser ingen forståelse for  at konflikter mellom voksne ikke nødvendigvis  betyr konflikt mellom voksen/barn. </a:t>
            </a:r>
          </a:p>
          <a:p>
            <a:pPr>
              <a:buNone/>
            </a:pPr>
            <a:r>
              <a:rPr lang="nn-NO" sz="1800"/>
              <a:t> </a:t>
            </a:r>
          </a:p>
          <a:p>
            <a:pPr>
              <a:buNone/>
            </a:pPr>
            <a:r>
              <a:rPr lang="nn-NO" sz="1800"/>
              <a:t>I boken ”</a:t>
            </a:r>
            <a:r>
              <a:rPr lang="nn-NO" sz="1800" i="1"/>
              <a:t>Barn som lever med vold </a:t>
            </a:r>
            <a:r>
              <a:rPr lang="nn-NO" sz="1800" i="1"/>
              <a:t>i familien</a:t>
            </a:r>
            <a:r>
              <a:rPr lang="nn-NO" sz="1800"/>
              <a:t>” (2011,s.199), </a:t>
            </a:r>
          </a:p>
          <a:p>
            <a:pPr>
              <a:buNone/>
            </a:pPr>
            <a:r>
              <a:rPr lang="nn-NO" sz="1800"/>
              <a:t>skriver Heltne/Steinsvåg følgende:</a:t>
            </a:r>
          </a:p>
          <a:p>
            <a:pPr>
              <a:buNone/>
            </a:pPr>
            <a:endParaRPr lang="nn-NO" sz="1800"/>
          </a:p>
          <a:p>
            <a:pPr>
              <a:buNone/>
            </a:pPr>
            <a:endParaRPr lang="nn-NO" sz="1800"/>
          </a:p>
          <a:p>
            <a:pPr>
              <a:buNone/>
            </a:pPr>
            <a:endParaRPr lang="nn-NO" sz="1800"/>
          </a:p>
          <a:p>
            <a:pPr algn="just">
              <a:buNone/>
            </a:pPr>
            <a:r>
              <a:rPr lang="nn-NO" sz="1800"/>
              <a:t>”</a:t>
            </a:r>
            <a:r>
              <a:rPr lang="nn-NO" sz="1946" i="1"/>
              <a:t>Oppsummert synes det som om retten i barnefordelingsker i liten grad setter utøvelse av vold i sammenheng med en vurdering av omsorgen for barna.  Dette kan tolkes som alvorlig mangel på kunnskap om vold i nære relasjoner,  og konsekvenser for barn å leve med vold i familien,  hos rettens aktører.”</a:t>
            </a:r>
          </a:p>
          <a:p>
            <a:pPr algn="just">
              <a:buNone/>
            </a:pPr>
            <a:endParaRPr lang="nn-NO" sz="1946" i="1"/>
          </a:p>
          <a:p>
            <a:pPr algn="just">
              <a:buNone/>
            </a:pPr>
            <a:r>
              <a:rPr lang="nn-NO" sz="1800"/>
              <a:t>Det finnes ingen forskning eller empiri som  underbygger  at vold mellom de voksne, mor slår far/far slår mor, </a:t>
            </a:r>
            <a:r>
              <a:rPr lang="nn-NO" sz="1800" i="1" u="sng"/>
              <a:t>automatisk</a:t>
            </a:r>
            <a:r>
              <a:rPr lang="nn-NO" sz="1800"/>
              <a:t> medfører vold mot barnet fra  den voksne. Som gruppe utsetter mødre barn for vold oftere enn fedre gjør det. Allikevel synes mye av forskningen  ensidig fokusert på fedres vold mot partner og barn, mens mødres vold synes  tabupreget å fremheve. </a:t>
            </a:r>
          </a:p>
          <a:p>
            <a:pPr algn="just">
              <a:buNone/>
            </a:pPr>
            <a:endParaRPr lang="nn-NO" sz="1800"/>
          </a:p>
          <a:p>
            <a:pPr algn="just">
              <a:buNone/>
            </a:pPr>
            <a:r>
              <a:rPr lang="nn-NO" sz="1800"/>
              <a:t>Heltne/Steinsvåg skriver da også (s.18):</a:t>
            </a:r>
          </a:p>
          <a:p>
            <a:pPr algn="just">
              <a:buNone/>
            </a:pPr>
            <a:r>
              <a:rPr lang="nn-NO" sz="1800"/>
              <a:t> ”</a:t>
            </a:r>
            <a:r>
              <a:rPr lang="nn-NO" sz="1800" i="1"/>
              <a:t>Boken har et hovedfokus på vold fra menn og fedre. Dette er en konsekvens av at det er på dette området forfatterne av boken har sin hovederfaringer.”</a:t>
            </a:r>
            <a:endParaRPr lang="nn-NO"/>
          </a:p>
          <a:p>
            <a:pPr>
              <a:buFontTx/>
              <a:buChar char="-"/>
            </a:pPr>
            <a:endParaRPr lang="nn-NO" sz="1176"/>
          </a:p>
          <a:p>
            <a:pPr>
              <a:buNone/>
            </a:pPr>
            <a:endParaRPr lang="nn-NO"/>
          </a:p>
        </p:txBody>
      </p:sp>
      <p:sp>
        <p:nvSpPr>
          <p:cNvPr id="4" name="Plassholder for bunntekst 3"/>
          <p:cNvSpPr>
            <a:spLocks noGrp="1"/>
          </p:cNvSpPr>
          <p:nvPr>
            <p:ph type="ftr" sz="quarter" idx="11"/>
          </p:nvPr>
        </p:nvSpPr>
        <p:spPr/>
        <p:txBody>
          <a:bodyPr/>
          <a:lstStyle/>
          <a:p>
            <a:r>
              <a:rPr lang="nb-NO"/>
              <a:t>Copyright Rune Fardal</a:t>
            </a:r>
            <a:endParaRPr lang="nn-NO"/>
          </a:p>
        </p:txBody>
      </p:sp>
      <p:sp>
        <p:nvSpPr>
          <p:cNvPr id="5" name="Plassholder for lysbildenummer 4"/>
          <p:cNvSpPr>
            <a:spLocks noGrp="1"/>
          </p:cNvSpPr>
          <p:nvPr>
            <p:ph type="sldNum" sz="quarter" idx="12"/>
          </p:nvPr>
        </p:nvSpPr>
        <p:spPr/>
        <p:txBody>
          <a:bodyPr/>
          <a:lstStyle/>
          <a:p>
            <a:fld id="{E250B298-C9E0-384D-A6CA-73C883515C98}" type="slidenum">
              <a:rPr lang="nb-NO"/>
              <a:pPr/>
              <a:t>8</a:t>
            </a:fld>
            <a:endParaRPr lang="nb-NO"/>
          </a:p>
        </p:txBody>
      </p:sp>
      <p:pic>
        <p:nvPicPr>
          <p:cNvPr id="6" name="Bilde 5" descr="Skjermbilde 2011-08-27 kl. 17.14.26.png"/>
          <p:cNvPicPr>
            <a:picLocks noChangeAspect="1"/>
          </p:cNvPicPr>
          <p:nvPr/>
        </p:nvPicPr>
        <p:blipFill>
          <a:blip r:embed="rId2"/>
          <a:stretch>
            <a:fillRect/>
          </a:stretch>
        </p:blipFill>
        <p:spPr>
          <a:xfrm rot="790129">
            <a:off x="6286937" y="919843"/>
            <a:ext cx="1122033" cy="1545612"/>
          </a:xfrm>
          <a:prstGeom prst="rect">
            <a:avLst/>
          </a:prstGeom>
        </p:spPr>
      </p:pic>
    </p:spTree>
  </p:cSld>
  <p:clrMapOvr>
    <a:masterClrMapping/>
  </p:clrMapOvr>
  <p:transition advTm="2478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tel 1"/>
          <p:cNvSpPr>
            <a:spLocks noGrp="1"/>
          </p:cNvSpPr>
          <p:nvPr>
            <p:ph type="ctrTitle"/>
          </p:nvPr>
        </p:nvSpPr>
        <p:spPr>
          <a:xfrm>
            <a:off x="1452782" y="338107"/>
            <a:ext cx="6423222" cy="849390"/>
          </a:xfrm>
        </p:spPr>
        <p:txBody>
          <a:bodyPr>
            <a:normAutofit fontScale="90000"/>
          </a:bodyPr>
          <a:lstStyle/>
          <a:p>
            <a:r>
              <a:rPr lang="nn-NO"/>
              <a:t>Vanligvis skjer det en </a:t>
            </a:r>
            <a:br>
              <a:rPr lang="nn-NO"/>
            </a:br>
            <a:r>
              <a:rPr lang="nn-NO" i="1"/>
              <a:t>Top-down </a:t>
            </a:r>
            <a:r>
              <a:rPr lang="nn-NO"/>
              <a:t> vurdering</a:t>
            </a:r>
          </a:p>
        </p:txBody>
      </p:sp>
      <p:sp>
        <p:nvSpPr>
          <p:cNvPr id="14" name="Pil mot venstre og høyre 13"/>
          <p:cNvSpPr/>
          <p:nvPr/>
        </p:nvSpPr>
        <p:spPr>
          <a:xfrm rot="14850723">
            <a:off x="3505794" y="4381891"/>
            <a:ext cx="1072351" cy="589309"/>
          </a:xfrm>
          <a:prstGeom prst="leftRightArrow">
            <a:avLst/>
          </a:prstGeom>
          <a:ln/>
        </p:spPr>
        <p:style>
          <a:lnRef idx="1">
            <a:schemeClr val="accent1"/>
          </a:lnRef>
          <a:fillRef idx="3">
            <a:schemeClr val="accent1"/>
          </a:fillRef>
          <a:effectRef idx="2">
            <a:schemeClr val="accent1"/>
          </a:effectRef>
          <a:fontRef idx="minor">
            <a:schemeClr val="lt1"/>
          </a:fontRef>
        </p:style>
      </p:sp>
      <p:pic>
        <p:nvPicPr>
          <p:cNvPr id="15" name="Bilde 14" descr="AA044539.png"/>
          <p:cNvPicPr>
            <a:picLocks noChangeAspect="1"/>
          </p:cNvPicPr>
          <p:nvPr/>
        </p:nvPicPr>
        <p:blipFill>
          <a:blip r:embed="rId2"/>
          <a:stretch>
            <a:fillRect/>
          </a:stretch>
        </p:blipFill>
        <p:spPr>
          <a:xfrm>
            <a:off x="4399630" y="1648106"/>
            <a:ext cx="1442844" cy="2420334"/>
          </a:xfrm>
          <a:prstGeom prst="rect">
            <a:avLst/>
          </a:prstGeom>
        </p:spPr>
      </p:pic>
      <p:pic>
        <p:nvPicPr>
          <p:cNvPr id="17" name="Bilde 16" descr="AA049887.png"/>
          <p:cNvPicPr>
            <a:picLocks noChangeAspect="1"/>
          </p:cNvPicPr>
          <p:nvPr/>
        </p:nvPicPr>
        <p:blipFill>
          <a:blip r:embed="rId3"/>
          <a:stretch>
            <a:fillRect/>
          </a:stretch>
        </p:blipFill>
        <p:spPr>
          <a:xfrm>
            <a:off x="3246826" y="1571234"/>
            <a:ext cx="795143" cy="2497206"/>
          </a:xfrm>
          <a:prstGeom prst="rect">
            <a:avLst/>
          </a:prstGeom>
        </p:spPr>
      </p:pic>
      <p:pic>
        <p:nvPicPr>
          <p:cNvPr id="19" name="Bilde 18" descr="j0232431.pict"/>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3913573" y="5254387"/>
            <a:ext cx="1277633" cy="980892"/>
          </a:xfrm>
          <a:prstGeom prst="rect">
            <a:avLst/>
          </a:prstGeom>
        </p:spPr>
      </p:pic>
      <p:sp>
        <p:nvSpPr>
          <p:cNvPr id="11" name="TekstSylinder 10"/>
          <p:cNvSpPr txBox="1"/>
          <p:nvPr/>
        </p:nvSpPr>
        <p:spPr>
          <a:xfrm>
            <a:off x="6086378" y="4361323"/>
            <a:ext cx="2048683" cy="923330"/>
          </a:xfrm>
          <a:prstGeom prst="rect">
            <a:avLst/>
          </a:prstGeom>
          <a:noFill/>
        </p:spPr>
        <p:txBody>
          <a:bodyPr wrap="none" rtlCol="0">
            <a:spAutoFit/>
          </a:bodyPr>
          <a:lstStyle/>
          <a:p>
            <a:r>
              <a:rPr lang="nn-NO"/>
              <a:t>Hvilke av </a:t>
            </a:r>
            <a:r>
              <a:rPr lang="nn-NO" u="sng"/>
              <a:t>foreldrene</a:t>
            </a:r>
          </a:p>
          <a:p>
            <a:r>
              <a:rPr lang="nn-NO"/>
              <a:t>er best egent for </a:t>
            </a:r>
          </a:p>
          <a:p>
            <a:r>
              <a:rPr lang="nn-NO"/>
              <a:t>barnet?</a:t>
            </a:r>
          </a:p>
        </p:txBody>
      </p:sp>
      <p:sp>
        <p:nvSpPr>
          <p:cNvPr id="8" name="Pil mot venstre og høyre 7"/>
          <p:cNvSpPr/>
          <p:nvPr/>
        </p:nvSpPr>
        <p:spPr>
          <a:xfrm rot="17668993">
            <a:off x="4555390" y="4349656"/>
            <a:ext cx="1072351" cy="589309"/>
          </a:xfrm>
          <a:prstGeom prst="leftRightArrow">
            <a:avLst/>
          </a:prstGeom>
          <a:ln/>
        </p:spPr>
        <p:style>
          <a:lnRef idx="1">
            <a:schemeClr val="accent1"/>
          </a:lnRef>
          <a:fillRef idx="3">
            <a:schemeClr val="accent1"/>
          </a:fillRef>
          <a:effectRef idx="2">
            <a:schemeClr val="accent1"/>
          </a:effectRef>
          <a:fontRef idx="minor">
            <a:schemeClr val="lt1"/>
          </a:fontRef>
        </p:style>
      </p:sp>
      <p:sp>
        <p:nvSpPr>
          <p:cNvPr id="9" name="TekstSylinder 8"/>
          <p:cNvSpPr txBox="1"/>
          <p:nvPr/>
        </p:nvSpPr>
        <p:spPr>
          <a:xfrm>
            <a:off x="4308119" y="4205718"/>
            <a:ext cx="422361" cy="707886"/>
          </a:xfrm>
          <a:prstGeom prst="rect">
            <a:avLst/>
          </a:prstGeom>
          <a:noFill/>
        </p:spPr>
        <p:txBody>
          <a:bodyPr wrap="none" rtlCol="0">
            <a:spAutoFit/>
          </a:bodyPr>
          <a:lstStyle/>
          <a:p>
            <a:r>
              <a:rPr lang="nn-NO" sz="4000"/>
              <a:t>?</a:t>
            </a:r>
          </a:p>
        </p:txBody>
      </p:sp>
    </p:spTree>
  </p:cSld>
  <p:clrMapOvr>
    <a:masterClrMapping/>
  </p:clrMapOvr>
  <p:transition advTm="5766"/>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970</TotalTime>
  <Words>3036</Words>
  <Application>Microsoft Macintosh PowerPoint</Application>
  <PresentationFormat>Skjermfremvisning (4:3)</PresentationFormat>
  <Paragraphs>260</Paragraphs>
  <Slides>40</Slides>
  <Notes>2</Notes>
  <HiddenSlides>0</HiddenSlides>
  <MMClips>0</MMClips>
  <ScaleCrop>false</ScaleCrop>
  <HeadingPairs>
    <vt:vector size="4" baseType="variant">
      <vt:variant>
        <vt:lpstr>Utformingsmal</vt:lpstr>
      </vt:variant>
      <vt:variant>
        <vt:i4>1</vt:i4>
      </vt:variant>
      <vt:variant>
        <vt:lpstr>Lysbildetitler</vt:lpstr>
      </vt:variant>
      <vt:variant>
        <vt:i4>40</vt:i4>
      </vt:variant>
    </vt:vector>
  </HeadingPairs>
  <TitlesOfParts>
    <vt:vector size="41" baseType="lpstr">
      <vt:lpstr>Office-tema</vt:lpstr>
      <vt:lpstr>Lysbilde 1</vt:lpstr>
      <vt:lpstr>Hvilken sosiale relasjon  vektlegger domstolene??</vt:lpstr>
      <vt:lpstr>Loven er ganske klar på at  barnets beste  er viktigst</vt:lpstr>
      <vt:lpstr>Det betyr at dette ikke er til barnets beste</vt:lpstr>
      <vt:lpstr>… og heller ikke dette</vt:lpstr>
      <vt:lpstr>Lysbilde 6</vt:lpstr>
      <vt:lpstr>Lysbilde 7</vt:lpstr>
      <vt:lpstr>Lysbilde 8</vt:lpstr>
      <vt:lpstr>Vanligvis skjer det en  Top-down  vurdering</vt:lpstr>
      <vt:lpstr>Hva med en  Bottom-Up vurdering?</vt:lpstr>
      <vt:lpstr>Normale foreldre setter  barnet i fokus</vt:lpstr>
      <vt:lpstr>Lysbilde 12</vt:lpstr>
      <vt:lpstr>Lysbilde 13</vt:lpstr>
      <vt:lpstr>Lysbilde 14</vt:lpstr>
      <vt:lpstr>Foreldre med forstyrrede personligheter vil ødelegge barnets relasjoner</vt:lpstr>
      <vt:lpstr>Lysbilde 16</vt:lpstr>
      <vt:lpstr>Projeksjonen av deres egen alkoholiserte far, fører til  en demonisering av barnets far!</vt:lpstr>
      <vt:lpstr>Lysbilde 18</vt:lpstr>
      <vt:lpstr>Lysbilde 19</vt:lpstr>
      <vt:lpstr>Lysbilde 20</vt:lpstr>
      <vt:lpstr>Det blir en relasjon der barnet er til for den voksne!</vt:lpstr>
      <vt:lpstr>Lysbilde 22</vt:lpstr>
      <vt:lpstr>Syke objektrelasjoner er skadelige for barn!</vt:lpstr>
      <vt:lpstr>Syke objektrelasjoner er skadelige for barn!</vt:lpstr>
      <vt:lpstr>Noen ganger går det galt!</vt:lpstr>
      <vt:lpstr>Hvem er egentlig den konfliktdrivende og skadelige for barnet?</vt:lpstr>
      <vt:lpstr>Lysbilde 27</vt:lpstr>
      <vt:lpstr>Lysbilde 28</vt:lpstr>
      <vt:lpstr>Lysbilde 29</vt:lpstr>
      <vt:lpstr>Lysbilde 30</vt:lpstr>
      <vt:lpstr>Lysbilde 31</vt:lpstr>
      <vt:lpstr>Lysbilde 32</vt:lpstr>
      <vt:lpstr>Lysbilde 33</vt:lpstr>
      <vt:lpstr>Lysbilde 34</vt:lpstr>
      <vt:lpstr>Lysbilde 35</vt:lpstr>
      <vt:lpstr>Lysbilde 36</vt:lpstr>
      <vt:lpstr>Lysbilde 37</vt:lpstr>
      <vt:lpstr>Lysbilde 38</vt:lpstr>
      <vt:lpstr>Lysbilde 39</vt:lpstr>
      <vt:lpstr>Lysbilde 40</vt:lpstr>
    </vt:vector>
  </TitlesOfParts>
  <Company>angelica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  -  Hvilken sosiale relasjon  vektlegger domstolene??</dc:title>
  <dc:creator>Rune Fardal</dc:creator>
  <cp:keywords/>
  <cp:lastModifiedBy>Rune Fardal</cp:lastModifiedBy>
  <cp:revision>114</cp:revision>
  <dcterms:created xsi:type="dcterms:W3CDTF">2011-08-27T15:09:28Z</dcterms:created>
  <dcterms:modified xsi:type="dcterms:W3CDTF">2011-08-27T16:41:03Z</dcterms:modified>
</cp:coreProperties>
</file>