
<file path=[Content_Types].xml><?xml version="1.0" encoding="utf-8"?>
<Types xmlns="http://schemas.openxmlformats.org/package/2006/content-types">
  <Override PartName="/ppt/slides/slide14.xml" ContentType="application/vnd.openxmlformats-officedocument.presentationml.slide+xml"/>
  <Override PartName="/ppt/slideLayouts/slideLayout8.xml" ContentType="application/vnd.openxmlformats-officedocument.presentationml.slideLayout+xml"/>
  <Override PartName="/ppt/slides/slide52.xml" ContentType="application/vnd.openxmlformats-officedocument.presentationml.slide+xml"/>
  <Override PartName="/ppt/slides/slide49.xml" ContentType="application/vnd.openxmlformats-officedocument.presentationml.slide+xml"/>
  <Override PartName="/ppt/slides/slide68.xml" ContentType="application/vnd.openxmlformats-officedocument.presentationml.slide+xml"/>
  <Override PartName="/ppt/slides/slide33.xml" ContentType="application/vnd.openxmlformats-officedocument.presentationml.slide+xml"/>
  <Override PartName="/ppt/slides/slide87.xml" ContentType="application/vnd.openxmlformats-officedocument.presentationml.slide+xml"/>
  <Default Extension="bin" ContentType="application/vnd.openxmlformats-officedocument.presentationml.printerSettings"/>
  <Override PartName="/ppt/slides/slide92.xml" ContentType="application/vnd.openxmlformats-officedocument.presentationml.slide+xml"/>
  <Override PartName="/ppt/slides/slide18.xml" ContentType="application/vnd.openxmlformats-officedocument.presentationml.slide+xml"/>
  <Override PartName="/ppt/slides/slide37.xml" ContentType="application/vnd.openxmlformats-officedocument.presentationml.slide+xml"/>
  <Override PartName="/ppt/slides/slide56.xml" ContentType="application/vnd.openxmlformats-officedocument.presentationml.slide+xml"/>
  <Override PartName="/ppt/slides/slide75.xml" ContentType="application/vnd.openxmlformats-officedocument.presentationml.slide+xml"/>
  <Override PartName="/ppt/slides/slide3.xml" ContentType="application/vnd.openxmlformats-officedocument.presentationml.slide+xml"/>
  <Override PartName="/ppt/slideLayouts/slideLayout1.xml" ContentType="application/vnd.openxmlformats-officedocument.presentationml.slideLayout+xml"/>
  <Override PartName="/ppt/slides/slide23.xml" ContentType="application/vnd.openxmlformats-officedocument.presentationml.slide+xml"/>
  <Override PartName="/ppt/slides/slide42.xml" ContentType="application/vnd.openxmlformats-officedocument.presentationml.slide+xml"/>
  <Override PartName="/ppt/slides/slide61.xml" ContentType="application/vnd.openxmlformats-officedocument.presentationml.slide+xml"/>
  <Override PartName="/ppt/slides/slide80.xml" ContentType="application/vnd.openxmlformats-officedocument.presentationml.slide+xml"/>
  <Override PartName="/ppt/theme/theme1.xml" ContentType="application/vnd.openxmlformats-officedocument.theme+xml"/>
  <Override PartName="/ppt/slideLayouts/slideLayout10.xml" ContentType="application/vnd.openxmlformats-officedocument.presentationml.slideLayout+xml"/>
  <Override PartName="/ppt/slides/slide79.xml" ContentType="application/vnd.openxmlformats-officedocument.presentationml.slide+xml"/>
  <Override PartName="/ppt/slides/slide7.xml" ContentType="application/vnd.openxmlformats-officedocument.presentationml.slide+xml"/>
  <Override PartName="/ppt/slideLayouts/slideLayout5.xml" ContentType="application/vnd.openxmlformats-officedocument.presentationml.slideLayout+xml"/>
  <Override PartName="/ppt/slides/slide30.xml" ContentType="application/vnd.openxmlformats-officedocument.presentationml.slide+xml"/>
  <Default Extension="gif" ContentType="image/gif"/>
  <Override PartName="/ppt/slides/slide27.xml" ContentType="application/vnd.openxmlformats-officedocument.presentationml.slide+xml"/>
  <Override PartName="/ppt/slides/slide11.xml" ContentType="application/vnd.openxmlformats-officedocument.presentationml.slide+xml"/>
  <Override PartName="/ppt/slides/slide84.xml" ContentType="application/vnd.openxmlformats-officedocument.presentationml.slide+xml"/>
  <Override PartName="/ppt/slides/slide65.xml" ContentType="application/vnd.openxmlformats-officedocument.presentationml.slide+xml"/>
  <Override PartName="/ppt/slides/slide46.xml" ContentType="application/vnd.openxmlformats-officedocument.presentationml.slide+xml"/>
  <Override PartName="/ppt/slides/slide70.xml" ContentType="application/vnd.openxmlformats-officedocument.presentationml.slide+xml"/>
  <Override PartName="/ppt/slideLayouts/slideLayout9.xml" ContentType="application/vnd.openxmlformats-officedocument.presentationml.slideLayout+xml"/>
  <Override PartName="/ppt/slides/slide34.xml" ContentType="application/vnd.openxmlformats-officedocument.presentationml.slide+xml"/>
  <Override PartName="/ppt/slides/slide53.xml" ContentType="application/vnd.openxmlformats-officedocument.presentationml.slide+xml"/>
  <Override PartName="/ppt/slides/slide15.xml" ContentType="application/vnd.openxmlformats-officedocument.presentationml.slide+xml"/>
  <Override PartName="/ppt/slides/slide69.xml" ContentType="application/vnd.openxmlformats-officedocument.presentationml.slide+xml"/>
  <Override PartName="/ppt/slides/slide88.xml" ContentType="application/vnd.openxmlformats-officedocument.presentationml.slide+xml"/>
  <Override PartName="/ppt/slides/slide72.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slides/slide19.xml" ContentType="application/vnd.openxmlformats-officedocument.presentationml.slide+xml"/>
  <Override PartName="/ppt/slides/slide38.xml" ContentType="application/vnd.openxmlformats-officedocument.presentationml.slide+xml"/>
  <Override PartName="/ppt/slides/slide57.xml" ContentType="application/vnd.openxmlformats-officedocument.presentationml.slide+xml"/>
  <Override PartName="/ppt/slides/slide76.xml" ContentType="application/vnd.openxmlformats-officedocument.presentationml.slide+xml"/>
  <Override PartName="/ppt/slides/slide4.xml" ContentType="application/vnd.openxmlformats-officedocument.presentationml.slide+xml"/>
  <Override PartName="/ppt/slideLayouts/slideLayout2.xml" ContentType="application/vnd.openxmlformats-officedocument.presentationml.slideLayout+xml"/>
  <Override PartName="/ppt/slides/slide24.xml" ContentType="application/vnd.openxmlformats-officedocument.presentationml.slide+xml"/>
  <Override PartName="/ppt/slides/slide43.xml" ContentType="application/vnd.openxmlformats-officedocument.presentationml.slide+xml"/>
  <Override PartName="/ppt/slides/slide62.xml" ContentType="application/vnd.openxmlformats-officedocument.presentationml.slide+xml"/>
  <Override PartName="/ppt/slides/slide81.xml" ContentType="application/vnd.openxmlformats-officedocument.presentationml.slide+xml"/>
  <Override PartName="/ppt/handoutMasters/handoutMaster1.xml" ContentType="application/vnd.openxmlformats-officedocument.presentationml.handoutMaster+xml"/>
  <Override PartName="/ppt/theme/theme2.xml" ContentType="application/vnd.openxmlformats-officedocument.theme+xml"/>
  <Override PartName="/ppt/slideLayouts/slideLayout11.xml" ContentType="application/vnd.openxmlformats-officedocument.presentationml.slideLayout+xml"/>
  <Override PartName="/docProps/core.xml" ContentType="application/vnd.openxmlformats-package.core-properties+xml"/>
  <Default Extension="jpeg" ContentType="image/jpeg"/>
  <Override PartName="/ppt/slides/slide8.xml" ContentType="application/vnd.openxmlformats-officedocument.presentationml.slide+xml"/>
  <Override PartName="/ppt/slideLayouts/slideLayout6.xml" ContentType="application/vnd.openxmlformats-officedocument.presentationml.slideLayout+xml"/>
  <Override PartName="/ppt/slides/slide12.xml" ContentType="application/vnd.openxmlformats-officedocument.presentationml.slide+xml"/>
  <Override PartName="/ppt/slides/slide28.xml" ContentType="application/vnd.openxmlformats-officedocument.presentationml.slide+xml"/>
  <Override PartName="/ppt/slides/slide50.xml" ContentType="application/vnd.openxmlformats-officedocument.presentationml.slide+xml"/>
  <Override PartName="/ppt/slides/slide66.xml" ContentType="application/vnd.openxmlformats-officedocument.presentationml.slide+xml"/>
  <Override PartName="/ppt/slides/slide85.xml" ContentType="application/vnd.openxmlformats-officedocument.presentationml.slide+xml"/>
  <Override PartName="/ppt/slides/slide47.xml" ContentType="application/vnd.openxmlformats-officedocument.presentationml.slide+xml"/>
  <Override PartName="/ppt/slides/slide31.xml" ContentType="application/vnd.openxmlformats-officedocument.presentationml.slide+xml"/>
  <Override PartName="/ppt/slides/slide71.xml" ContentType="application/vnd.openxmlformats-officedocument.presentationml.slide+xml"/>
  <Override PartName="/ppt/slides/slide90.xml" ContentType="application/vnd.openxmlformats-officedocument.presentationml.slide+xml"/>
  <Default Extension="rels" ContentType="application/vnd.openxmlformats-package.relationships+xml"/>
  <Override PartName="/ppt/slides/slide16.xml" ContentType="application/vnd.openxmlformats-officedocument.presentationml.slide+xml"/>
  <Override PartName="/ppt/slides/slide35.xml" ContentType="application/vnd.openxmlformats-officedocument.presentationml.slide+xml"/>
  <Override PartName="/ppt/slides/slide54.xml" ContentType="application/vnd.openxmlformats-officedocument.presentationml.slide+xml"/>
  <Override PartName="/ppt/slides/slide73.xml" ContentType="application/vnd.openxmlformats-officedocument.presentationml.slide+xml"/>
  <Override PartName="/ppt/slides/slide1.xml" ContentType="application/vnd.openxmlformats-officedocument.presentationml.slide+xml"/>
  <Override PartName="/ppt/slides/slide89.xml" ContentType="application/vnd.openxmlformats-officedocument.presentationml.slide+xml"/>
  <Override PartName="/ppt/slides/slide21.xml" ContentType="application/vnd.openxmlformats-officedocument.presentationml.slide+xml"/>
  <Override PartName="/ppt/slides/slide40.xml" ContentType="application/vnd.openxmlformats-officedocument.presentationml.slide+xml"/>
  <Override PartName="/ppt/slides/slide39.xml" ContentType="application/vnd.openxmlformats-officedocument.presentationml.slide+xml"/>
  <Override PartName="/ppt/slides/slide58.xml" ContentType="application/vnd.openxmlformats-officedocument.presentationml.slide+xml"/>
  <Override PartName="/ppt/slides/slide77.xml" ContentType="application/vnd.openxmlformats-officedocument.presentationml.slide+xml"/>
  <Override PartName="/ppt/slides/slide5.xml" ContentType="application/vnd.openxmlformats-officedocument.presentationml.slide+xml"/>
  <Override PartName="/ppt/slideMasters/slideMaster1.xml" ContentType="application/vnd.openxmlformats-officedocument.presentationml.slideMaster+xml"/>
  <Override PartName="/ppt/slideLayouts/slideLayout3.xml" ContentType="application/vnd.openxmlformats-officedocument.presentationml.slideLayout+xml"/>
  <Override PartName="/ppt/slides/slide25.xml" ContentType="application/vnd.openxmlformats-officedocument.presentationml.slide+xml"/>
  <Override PartName="/ppt/slides/slide44.xml" ContentType="application/vnd.openxmlformats-officedocument.presentationml.slide+xml"/>
  <Override PartName="/ppt/theme/theme3.xml" ContentType="application/vnd.openxmlformats-officedocument.theme+xml"/>
  <Override PartName="/ppt/slides/slide82.xml" ContentType="application/vnd.openxmlformats-officedocument.presentationml.slide+xml"/>
  <Override PartName="/ppt/slides/slide63.xml" ContentType="application/vnd.openxmlformats-officedocument.presentationml.slide+xml"/>
  <Override PartName="/ppt/slides/slide9.xml" ContentType="application/vnd.openxmlformats-officedocument.presentationml.slide+xml"/>
  <Override PartName="/ppt/slides/slide13.xml" ContentType="application/vnd.openxmlformats-officedocument.presentationml.slide+xml"/>
  <Default Extension="xml" ContentType="application/xml"/>
  <Override PartName="/ppt/tableStyles.xml" ContentType="application/vnd.openxmlformats-officedocument.presentationml.tableStyles+xml"/>
  <Override PartName="/ppt/slides/slide51.xml" ContentType="application/vnd.openxmlformats-officedocument.presentationml.slide+xml"/>
  <Override PartName="/ppt/slides/slide67.xml" ContentType="application/vnd.openxmlformats-officedocument.presentationml.slide+xml"/>
  <Override PartName="/ppt/slides/slide48.xml" ContentType="application/vnd.openxmlformats-officedocument.presentationml.slide+xml"/>
  <Override PartName="/ppt/slides/slide32.xml" ContentType="application/vnd.openxmlformats-officedocument.presentationml.slide+xml"/>
  <Override PartName="/ppt/slideLayouts/slideLayout7.xml" ContentType="application/vnd.openxmlformats-officedocument.presentationml.slideLayout+xml"/>
  <Override PartName="/ppt/viewProps.xml" ContentType="application/vnd.openxmlformats-officedocument.presentationml.viewProps+xml"/>
  <Override PartName="/ppt/slides/slide29.xml" ContentType="application/vnd.openxmlformats-officedocument.presentationml.slide+xml"/>
  <Override PartName="/ppt/slides/slide86.xml" ContentType="application/vnd.openxmlformats-officedocument.presentationml.slide+xml"/>
  <Override PartName="/docProps/app.xml" ContentType="application/vnd.openxmlformats-officedocument.extended-properties+xml"/>
  <Override PartName="/ppt/slides/slide91.xml" ContentType="application/vnd.openxmlformats-officedocument.presentationml.slide+xml"/>
  <Override PartName="/ppt/notesMasters/notesMaster1.xml" ContentType="application/vnd.openxmlformats-officedocument.presentationml.notesMaster+xml"/>
  <Override PartName="/ppt/presentation.xml" ContentType="application/vnd.openxmlformats-officedocument.presentationml.presentation.main+xml"/>
  <Override PartName="/ppt/slides/slide17.xml" ContentType="application/vnd.openxmlformats-officedocument.presentationml.slide+xml"/>
  <Override PartName="/ppt/slides/slide36.xml" ContentType="application/vnd.openxmlformats-officedocument.presentationml.slide+xml"/>
  <Override PartName="/ppt/slides/slide55.xml" ContentType="application/vnd.openxmlformats-officedocument.presentationml.slide+xml"/>
  <Override PartName="/ppt/slides/slide74.xml" ContentType="application/vnd.openxmlformats-officedocument.presentationml.slide+xml"/>
  <Override PartName="/ppt/slides/slide2.xml" ContentType="application/vnd.openxmlformats-officedocument.presentationml.slide+xml"/>
  <Override PartName="/ppt/notesSlides/notesSlide1.xml" ContentType="application/vnd.openxmlformats-officedocument.presentationml.notesSlide+xml"/>
  <Override PartName="/ppt/slides/slide22.xml" ContentType="application/vnd.openxmlformats-officedocument.presentationml.slide+xml"/>
  <Override PartName="/ppt/slides/slide41.xml" ContentType="application/vnd.openxmlformats-officedocument.presentationml.slide+xml"/>
  <Override PartName="/ppt/slides/slide60.xml" ContentType="application/vnd.openxmlformats-officedocument.presentationml.slide+xml"/>
  <Override PartName="/ppt/slides/slide59.xml" ContentType="application/vnd.openxmlformats-officedocument.presentationml.slide+xml"/>
  <Override PartName="/ppt/slides/slide78.xml" ContentType="application/vnd.openxmlformats-officedocument.presentationml.slide+xml"/>
  <Override PartName="/ppt/slides/slide6.xml" ContentType="application/vnd.openxmlformats-officedocument.presentationml.slide+xml"/>
  <Override PartName="/ppt/slideLayouts/slideLayout4.xml" ContentType="application/vnd.openxmlformats-officedocument.presentationml.slideLayout+xml"/>
  <Override PartName="/ppt/slides/slide10.xml" ContentType="application/vnd.openxmlformats-officedocument.presentationml.slide+xml"/>
  <Override PartName="/ppt/slides/slide26.xml" ContentType="application/vnd.openxmlformats-officedocument.presentationml.slide+xml"/>
  <Override PartName="/ppt/slides/slide45.xml" ContentType="application/vnd.openxmlformats-officedocument.presentationml.slide+xml"/>
  <Override PartName="/ppt/slides/slide64.xml" ContentType="application/vnd.openxmlformats-officedocument.presentationml.slide+xml"/>
  <Override PartName="/ppt/slides/slide83.xml" ContentType="application/vnd.openxmlformats-officedocument.presentationml.slide+xml"/>
  <Default Extension="pdf" ContentType="application/pdf"/>
  <Default Extension="png" ContentType="image/png"/>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autoCompressPictures="0">
  <p:sldMasterIdLst>
    <p:sldMasterId id="2147483721" r:id="rId1"/>
  </p:sldMasterIdLst>
  <p:notesMasterIdLst>
    <p:notesMasterId r:id="rId94"/>
  </p:notesMasterIdLst>
  <p:handoutMasterIdLst>
    <p:handoutMasterId r:id="rId95"/>
  </p:handoutMasterIdLst>
  <p:sldIdLst>
    <p:sldId id="349" r:id="rId2"/>
    <p:sldId id="304" r:id="rId3"/>
    <p:sldId id="345" r:id="rId4"/>
    <p:sldId id="350" r:id="rId5"/>
    <p:sldId id="344" r:id="rId6"/>
    <p:sldId id="346" r:id="rId7"/>
    <p:sldId id="323" r:id="rId8"/>
    <p:sldId id="326" r:id="rId9"/>
    <p:sldId id="351" r:id="rId10"/>
    <p:sldId id="324" r:id="rId11"/>
    <p:sldId id="321" r:id="rId12"/>
    <p:sldId id="327" r:id="rId13"/>
    <p:sldId id="332" r:id="rId14"/>
    <p:sldId id="322" r:id="rId15"/>
    <p:sldId id="301" r:id="rId16"/>
    <p:sldId id="318" r:id="rId17"/>
    <p:sldId id="333" r:id="rId18"/>
    <p:sldId id="302" r:id="rId19"/>
    <p:sldId id="319" r:id="rId20"/>
    <p:sldId id="334" r:id="rId21"/>
    <p:sldId id="303" r:id="rId22"/>
    <p:sldId id="287" r:id="rId23"/>
    <p:sldId id="305" r:id="rId24"/>
    <p:sldId id="312" r:id="rId25"/>
    <p:sldId id="306" r:id="rId26"/>
    <p:sldId id="307" r:id="rId27"/>
    <p:sldId id="328" r:id="rId28"/>
    <p:sldId id="329" r:id="rId29"/>
    <p:sldId id="288" r:id="rId30"/>
    <p:sldId id="330" r:id="rId31"/>
    <p:sldId id="320" r:id="rId32"/>
    <p:sldId id="289" r:id="rId33"/>
    <p:sldId id="310" r:id="rId34"/>
    <p:sldId id="317" r:id="rId35"/>
    <p:sldId id="325" r:id="rId36"/>
    <p:sldId id="290" r:id="rId37"/>
    <p:sldId id="313" r:id="rId38"/>
    <p:sldId id="291" r:id="rId39"/>
    <p:sldId id="347" r:id="rId40"/>
    <p:sldId id="292" r:id="rId41"/>
    <p:sldId id="296" r:id="rId42"/>
    <p:sldId id="293" r:id="rId43"/>
    <p:sldId id="294" r:id="rId44"/>
    <p:sldId id="295" r:id="rId45"/>
    <p:sldId id="314" r:id="rId46"/>
    <p:sldId id="315" r:id="rId47"/>
    <p:sldId id="316" r:id="rId48"/>
    <p:sldId id="297" r:id="rId49"/>
    <p:sldId id="335" r:id="rId50"/>
    <p:sldId id="298" r:id="rId51"/>
    <p:sldId id="348" r:id="rId52"/>
    <p:sldId id="256" r:id="rId53"/>
    <p:sldId id="257" r:id="rId54"/>
    <p:sldId id="258" r:id="rId55"/>
    <p:sldId id="331" r:id="rId56"/>
    <p:sldId id="260" r:id="rId57"/>
    <p:sldId id="261" r:id="rId58"/>
    <p:sldId id="299" r:id="rId59"/>
    <p:sldId id="262" r:id="rId60"/>
    <p:sldId id="263" r:id="rId61"/>
    <p:sldId id="264" r:id="rId62"/>
    <p:sldId id="309" r:id="rId63"/>
    <p:sldId id="300" r:id="rId64"/>
    <p:sldId id="271" r:id="rId65"/>
    <p:sldId id="265" r:id="rId66"/>
    <p:sldId id="269" r:id="rId67"/>
    <p:sldId id="266" r:id="rId68"/>
    <p:sldId id="267" r:id="rId69"/>
    <p:sldId id="268" r:id="rId70"/>
    <p:sldId id="272" r:id="rId71"/>
    <p:sldId id="352" r:id="rId72"/>
    <p:sldId id="273" r:id="rId73"/>
    <p:sldId id="274" r:id="rId74"/>
    <p:sldId id="275" r:id="rId75"/>
    <p:sldId id="276" r:id="rId76"/>
    <p:sldId id="277" r:id="rId77"/>
    <p:sldId id="278" r:id="rId78"/>
    <p:sldId id="279" r:id="rId79"/>
    <p:sldId id="280" r:id="rId80"/>
    <p:sldId id="281" r:id="rId81"/>
    <p:sldId id="282" r:id="rId82"/>
    <p:sldId id="311" r:id="rId83"/>
    <p:sldId id="283" r:id="rId84"/>
    <p:sldId id="284" r:id="rId85"/>
    <p:sldId id="285" r:id="rId86"/>
    <p:sldId id="337" r:id="rId87"/>
    <p:sldId id="338" r:id="rId88"/>
    <p:sldId id="339" r:id="rId89"/>
    <p:sldId id="340" r:id="rId90"/>
    <p:sldId id="341" r:id="rId91"/>
    <p:sldId id="342" r:id="rId92"/>
    <p:sldId id="343" r:id="rId93"/>
  </p:sldIdLst>
  <p:sldSz cx="9144000" cy="6858000" type="screen4x3"/>
  <p:notesSz cx="6858000" cy="9144000"/>
  <p:defaultTextStyle>
    <a:defPPr>
      <a:defRPr lang="nn-NO"/>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showPr showNarration="1">
    <p:present/>
    <p:sldAll/>
    <p:penClr>
      <a:schemeClr val="tx1"/>
    </p:penClr>
  </p:showPr>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normalViewPr>
    <p:restoredLeft sz="19581" autoAdjust="0"/>
    <p:restoredTop sz="94660"/>
  </p:normalViewPr>
  <p:slideViewPr>
    <p:cSldViewPr snapToGrid="0" snapToObjects="1">
      <p:cViewPr varScale="1">
        <p:scale>
          <a:sx n="151" d="100"/>
          <a:sy n="151" d="100"/>
        </p:scale>
        <p:origin x="-968" y="-12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3736200" cy="7373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notesMaster" Target="notesMasters/notesMaster1.xml"/><Relationship Id="rId95" Type="http://schemas.openxmlformats.org/officeDocument/2006/relationships/handoutMaster" Target="handoutMasters/handoutMaster1.xml"/><Relationship Id="rId96" Type="http://schemas.openxmlformats.org/officeDocument/2006/relationships/printerSettings" Target="printerSettings/printerSettings1.bin"/><Relationship Id="rId97" Type="http://schemas.openxmlformats.org/officeDocument/2006/relationships/presProps" Target="presProps.xml"/><Relationship Id="rId98" Type="http://schemas.openxmlformats.org/officeDocument/2006/relationships/viewProps" Target="viewProps.xml"/><Relationship Id="rId99" Type="http://schemas.openxmlformats.org/officeDocument/2006/relationships/theme" Target="theme/theme1.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100" Type="http://schemas.openxmlformats.org/officeDocument/2006/relationships/tableStyles" Target="tableStyles.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nn-NO"/>
          </a:p>
        </p:txBody>
      </p:sp>
      <p:sp>
        <p:nvSpPr>
          <p:cNvPr id="3" name="Plassholder for dato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BF2A0E8B-9115-BA46-A791-E526F01242D1}" type="datetimeFigureOut">
              <a:rPr lang="nn-NO"/>
              <a:pPr/>
              <a:t>04-02-12</a:t>
            </a:fld>
            <a:endParaRPr lang="nn-NO"/>
          </a:p>
        </p:txBody>
      </p:sp>
      <p:sp>
        <p:nvSpPr>
          <p:cNvPr id="4" name="Plassholder for bunntekst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nn-NO"/>
          </a:p>
        </p:txBody>
      </p:sp>
      <p:sp>
        <p:nvSpPr>
          <p:cNvPr id="5" name="Plassholder for lysbildenumm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EB4D4B12-0939-5A4A-88D3-B279961A1569}" type="slidenum">
              <a:rPr/>
              <a:pPr/>
              <a:t>‹#›</a:t>
            </a:fld>
            <a:endParaRPr lang="nn-NO"/>
          </a:p>
        </p:txBody>
      </p:sp>
    </p:spTree>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nn-NO"/>
          </a:p>
        </p:txBody>
      </p:sp>
      <p:sp>
        <p:nvSpPr>
          <p:cNvPr id="3" name="Plassholder for dato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BC04AD8-CDB2-7F45-8489-4430EB3894C0}" type="datetimeFigureOut">
              <a:rPr lang="nn-NO"/>
              <a:pPr/>
              <a:t>04-02-12</a:t>
            </a:fld>
            <a:endParaRPr lang="nn-NO"/>
          </a:p>
        </p:txBody>
      </p:sp>
      <p:sp>
        <p:nvSpPr>
          <p:cNvPr id="4" name="Plassholder for lysbilde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nn-NO"/>
          </a:p>
        </p:txBody>
      </p:sp>
      <p:sp>
        <p:nvSpPr>
          <p:cNvPr id="5" name="Plassholder for notat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n-NO"/>
          </a:p>
        </p:txBody>
      </p:sp>
      <p:sp>
        <p:nvSpPr>
          <p:cNvPr id="6" name="Plassholder for bunntekst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nn-NO"/>
          </a:p>
        </p:txBody>
      </p:sp>
      <p:sp>
        <p:nvSpPr>
          <p:cNvPr id="7" name="Plassholder for lysbildenumm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243FBC3-C2A5-EC40-8D83-9837DEF6AAD3}" type="slidenum">
              <a:rPr/>
              <a:pPr/>
              <a:t>‹#›</a:t>
            </a:fld>
            <a:endParaRPr lang="nn-NO"/>
          </a:p>
        </p:txBody>
      </p:sp>
    </p:spTree>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a:bodyPr>
          <a:lstStyle/>
          <a:p>
            <a:endParaRPr lang="nn-NO"/>
          </a:p>
        </p:txBody>
      </p:sp>
      <p:sp>
        <p:nvSpPr>
          <p:cNvPr id="4" name="Plassholder for lysbildenummer 3"/>
          <p:cNvSpPr>
            <a:spLocks noGrp="1"/>
          </p:cNvSpPr>
          <p:nvPr>
            <p:ph type="sldNum" sz="quarter" idx="10"/>
          </p:nvPr>
        </p:nvSpPr>
        <p:spPr/>
        <p:txBody>
          <a:bodyPr/>
          <a:lstStyle/>
          <a:p>
            <a:fld id="{C243FBC3-C2A5-EC40-8D83-9837DEF6AAD3}" type="slidenum">
              <a:rPr lang="nb-NO"/>
              <a:pPr/>
              <a:t>14</a:t>
            </a:fld>
            <a:endParaRPr lang="nb-NO"/>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tellysbilde">
    <p:spTree>
      <p:nvGrpSpPr>
        <p:cNvPr id="1" name=""/>
        <p:cNvGrpSpPr/>
        <p:nvPr/>
      </p:nvGrpSpPr>
      <p:grpSpPr>
        <a:xfrm>
          <a:off x="0" y="0"/>
          <a:ext cx="0" cy="0"/>
          <a:chOff x="0" y="0"/>
          <a:chExt cx="0" cy="0"/>
        </a:xfrm>
      </p:grpSpPr>
      <p:sp>
        <p:nvSpPr>
          <p:cNvPr id="2" name="Tittel 1"/>
          <p:cNvSpPr>
            <a:spLocks noGrp="1"/>
          </p:cNvSpPr>
          <p:nvPr>
            <p:ph type="ctrTitle"/>
          </p:nvPr>
        </p:nvSpPr>
        <p:spPr>
          <a:xfrm>
            <a:off x="685800" y="2130425"/>
            <a:ext cx="7772400" cy="1470025"/>
          </a:xfrm>
        </p:spPr>
        <p:txBody>
          <a:bodyPr/>
          <a:lstStyle/>
          <a:p>
            <a:r>
              <a:rPr lang="nb-NO"/>
              <a:t>Klikk for å redigere tittelstil</a:t>
            </a:r>
            <a:endParaRPr lang="nn-NO"/>
          </a:p>
        </p:txBody>
      </p:sp>
      <p:sp>
        <p:nvSpPr>
          <p:cNvPr id="3" name="Undertit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b-NO"/>
              <a:t>Klikk for å redigere undertittelstil i malen</a:t>
            </a:r>
            <a:endParaRPr lang="nn-NO"/>
          </a:p>
        </p:txBody>
      </p:sp>
      <p:sp>
        <p:nvSpPr>
          <p:cNvPr id="4" name="Plassholder for dato 3"/>
          <p:cNvSpPr>
            <a:spLocks noGrp="1"/>
          </p:cNvSpPr>
          <p:nvPr>
            <p:ph type="dt" sz="half" idx="10"/>
          </p:nvPr>
        </p:nvSpPr>
        <p:spPr/>
        <p:txBody>
          <a:bodyPr/>
          <a:lstStyle/>
          <a:p>
            <a:fld id="{4F55A2B9-9168-5E44-BF42-57D16AB0DA8A}" type="datetime1">
              <a:rPr lang="nn-NO"/>
              <a:pPr/>
              <a:t>04-02-12</a:t>
            </a:fld>
            <a:endParaRPr lang="nb-NO"/>
          </a:p>
        </p:txBody>
      </p:sp>
      <p:sp>
        <p:nvSpPr>
          <p:cNvPr id="5" name="Plassholder for bunntekst 4"/>
          <p:cNvSpPr>
            <a:spLocks noGrp="1"/>
          </p:cNvSpPr>
          <p:nvPr>
            <p:ph type="ftr" sz="quarter" idx="11"/>
          </p:nvPr>
        </p:nvSpPr>
        <p:spPr/>
        <p:txBody>
          <a:bodyPr/>
          <a:lstStyle/>
          <a:p>
            <a:r>
              <a:rPr lang="nb-NO"/>
              <a:t>Copyright - Rune Fardal - 2011</a:t>
            </a:r>
          </a:p>
        </p:txBody>
      </p:sp>
      <p:sp>
        <p:nvSpPr>
          <p:cNvPr id="6" name="Plassholder for lysbildenummer 5"/>
          <p:cNvSpPr>
            <a:spLocks noGrp="1"/>
          </p:cNvSpPr>
          <p:nvPr>
            <p:ph type="sldNum" sz="quarter" idx="12"/>
          </p:nvPr>
        </p:nvSpPr>
        <p:spPr/>
        <p:txBody>
          <a:bodyPr/>
          <a:lstStyle/>
          <a:p>
            <a:fld id="{DB0E4600-0381-4CF3-88F2-7ED7D2E3F9C8}" type="slidenum">
              <a:rPr lang="nb-NO"/>
              <a:pPr/>
              <a:t>‹#›</a:t>
            </a:fld>
            <a:endParaRPr lang="nb-NO"/>
          </a:p>
        </p:txBody>
      </p:sp>
    </p:spTree>
  </p:cSld>
  <p:clrMapOvr>
    <a:masterClrMapping/>
  </p:clrMapOvr>
  <p:transition advClick="0"/>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Loddrett tekst">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endParaRPr lang="nn-NO"/>
          </a:p>
        </p:txBody>
      </p:sp>
      <p:sp>
        <p:nvSpPr>
          <p:cNvPr id="3" name="Plassholder for loddrett tekst 2"/>
          <p:cNvSpPr>
            <a:spLocks noGrp="1"/>
          </p:cNvSpPr>
          <p:nvPr>
            <p:ph type="body" orient="vert" idx="1"/>
          </p:nvPr>
        </p:nvSpPr>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n-NO"/>
          </a:p>
        </p:txBody>
      </p:sp>
      <p:sp>
        <p:nvSpPr>
          <p:cNvPr id="4" name="Plassholder for dato 3"/>
          <p:cNvSpPr>
            <a:spLocks noGrp="1"/>
          </p:cNvSpPr>
          <p:nvPr>
            <p:ph type="dt" sz="half" idx="10"/>
          </p:nvPr>
        </p:nvSpPr>
        <p:spPr/>
        <p:txBody>
          <a:bodyPr/>
          <a:lstStyle/>
          <a:p>
            <a:fld id="{55B7238D-22AE-0B47-B47B-41C4EF2A1D97}" type="datetime1">
              <a:rPr lang="nn-NO"/>
              <a:pPr/>
              <a:t>04-02-12</a:t>
            </a:fld>
            <a:endParaRPr lang="nn-NO"/>
          </a:p>
        </p:txBody>
      </p:sp>
      <p:sp>
        <p:nvSpPr>
          <p:cNvPr id="5" name="Plassholder for bunntekst 4"/>
          <p:cNvSpPr>
            <a:spLocks noGrp="1"/>
          </p:cNvSpPr>
          <p:nvPr>
            <p:ph type="ftr" sz="quarter" idx="11"/>
          </p:nvPr>
        </p:nvSpPr>
        <p:spPr/>
        <p:txBody>
          <a:bodyPr/>
          <a:lstStyle/>
          <a:p>
            <a:r>
              <a:rPr lang="nb-NO"/>
              <a:t>Copyright - Rune Fardal - 2011</a:t>
            </a:r>
            <a:endParaRPr lang="nn-NO"/>
          </a:p>
        </p:txBody>
      </p:sp>
      <p:sp>
        <p:nvSpPr>
          <p:cNvPr id="6" name="Plassholder for lysbildenummer 5"/>
          <p:cNvSpPr>
            <a:spLocks noGrp="1"/>
          </p:cNvSpPr>
          <p:nvPr>
            <p:ph type="sldNum" sz="quarter" idx="12"/>
          </p:nvPr>
        </p:nvSpPr>
        <p:spPr/>
        <p:txBody>
          <a:bodyPr/>
          <a:lstStyle/>
          <a:p>
            <a:fld id="{30DFC05C-2E46-4B4B-81B6-71F0E13C0776}" type="slidenum">
              <a:rPr lang="nb-NO"/>
              <a:pPr/>
              <a:t>‹#›</a:t>
            </a:fld>
            <a:endParaRPr lang="nb-NO"/>
          </a:p>
        </p:txBody>
      </p:sp>
    </p:spTree>
  </p:cSld>
  <p:clrMapOvr>
    <a:masterClrMapping/>
  </p:clrMapOvr>
  <p:transition advClick="0"/>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Loddrett tittel og tekst">
    <p:spTree>
      <p:nvGrpSpPr>
        <p:cNvPr id="1" name=""/>
        <p:cNvGrpSpPr/>
        <p:nvPr/>
      </p:nvGrpSpPr>
      <p:grpSpPr>
        <a:xfrm>
          <a:off x="0" y="0"/>
          <a:ext cx="0" cy="0"/>
          <a:chOff x="0" y="0"/>
          <a:chExt cx="0" cy="0"/>
        </a:xfrm>
      </p:grpSpPr>
      <p:sp>
        <p:nvSpPr>
          <p:cNvPr id="2" name="Loddrett tittel 1"/>
          <p:cNvSpPr>
            <a:spLocks noGrp="1"/>
          </p:cNvSpPr>
          <p:nvPr>
            <p:ph type="title" orient="vert"/>
          </p:nvPr>
        </p:nvSpPr>
        <p:spPr>
          <a:xfrm>
            <a:off x="6629400" y="274638"/>
            <a:ext cx="2057400" cy="5851525"/>
          </a:xfrm>
        </p:spPr>
        <p:txBody>
          <a:bodyPr vert="eaVert"/>
          <a:lstStyle/>
          <a:p>
            <a:r>
              <a:rPr lang="nb-NO"/>
              <a:t>Klikk for å redigere tittelstil</a:t>
            </a:r>
            <a:endParaRPr lang="nn-NO"/>
          </a:p>
        </p:txBody>
      </p:sp>
      <p:sp>
        <p:nvSpPr>
          <p:cNvPr id="3" name="Plassholder for loddrett tekst 2"/>
          <p:cNvSpPr>
            <a:spLocks noGrp="1"/>
          </p:cNvSpPr>
          <p:nvPr>
            <p:ph type="body" orient="vert" idx="1"/>
          </p:nvPr>
        </p:nvSpPr>
        <p:spPr>
          <a:xfrm>
            <a:off x="457200" y="274638"/>
            <a:ext cx="6019800" cy="5851525"/>
          </a:xfrm>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n-NO"/>
          </a:p>
        </p:txBody>
      </p:sp>
      <p:sp>
        <p:nvSpPr>
          <p:cNvPr id="4" name="Plassholder for dato 3"/>
          <p:cNvSpPr>
            <a:spLocks noGrp="1"/>
          </p:cNvSpPr>
          <p:nvPr>
            <p:ph type="dt" sz="half" idx="10"/>
          </p:nvPr>
        </p:nvSpPr>
        <p:spPr/>
        <p:txBody>
          <a:bodyPr/>
          <a:lstStyle/>
          <a:p>
            <a:fld id="{AA267465-9A9F-4149-8CEC-1F543289474C}" type="datetime1">
              <a:rPr lang="nn-NO"/>
              <a:pPr/>
              <a:t>04-02-12</a:t>
            </a:fld>
            <a:endParaRPr lang="nn-NO"/>
          </a:p>
        </p:txBody>
      </p:sp>
      <p:sp>
        <p:nvSpPr>
          <p:cNvPr id="5" name="Plassholder for bunntekst 4"/>
          <p:cNvSpPr>
            <a:spLocks noGrp="1"/>
          </p:cNvSpPr>
          <p:nvPr>
            <p:ph type="ftr" sz="quarter" idx="11"/>
          </p:nvPr>
        </p:nvSpPr>
        <p:spPr/>
        <p:txBody>
          <a:bodyPr/>
          <a:lstStyle/>
          <a:p>
            <a:r>
              <a:rPr lang="nb-NO"/>
              <a:t>Copyright - Rune Fardal - 2011</a:t>
            </a:r>
            <a:endParaRPr lang="nn-NO"/>
          </a:p>
        </p:txBody>
      </p:sp>
      <p:sp>
        <p:nvSpPr>
          <p:cNvPr id="6" name="Plassholder for lysbildenummer 5"/>
          <p:cNvSpPr>
            <a:spLocks noGrp="1"/>
          </p:cNvSpPr>
          <p:nvPr>
            <p:ph type="sldNum" sz="quarter" idx="12"/>
          </p:nvPr>
        </p:nvSpPr>
        <p:spPr/>
        <p:txBody>
          <a:bodyPr/>
          <a:lstStyle/>
          <a:p>
            <a:fld id="{30DFC05C-2E46-4B4B-81B6-71F0E13C0776}" type="slidenum">
              <a:rPr lang="nb-NO"/>
              <a:pPr/>
              <a:t>‹#›</a:t>
            </a:fld>
            <a:endParaRPr lang="nb-NO"/>
          </a:p>
        </p:txBody>
      </p:sp>
    </p:spTree>
  </p:cSld>
  <p:clrMapOvr>
    <a:masterClrMapping/>
  </p:clrMapOvr>
  <p:transition advClick="0"/>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endParaRPr lang="nn-NO"/>
          </a:p>
        </p:txBody>
      </p:sp>
      <p:sp>
        <p:nvSpPr>
          <p:cNvPr id="3" name="Plassholder for innhold 2"/>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n-NO"/>
          </a:p>
        </p:txBody>
      </p:sp>
      <p:sp>
        <p:nvSpPr>
          <p:cNvPr id="4" name="Plassholder for dato 3"/>
          <p:cNvSpPr>
            <a:spLocks noGrp="1"/>
          </p:cNvSpPr>
          <p:nvPr>
            <p:ph type="dt" sz="half" idx="10"/>
          </p:nvPr>
        </p:nvSpPr>
        <p:spPr/>
        <p:txBody>
          <a:bodyPr/>
          <a:lstStyle/>
          <a:p>
            <a:fld id="{6325D36D-CF3C-7B42-A0C5-52628E31F0CB}" type="datetime1">
              <a:rPr lang="nn-NO"/>
              <a:pPr/>
              <a:t>04-02-12</a:t>
            </a:fld>
            <a:endParaRPr lang="nn-NO"/>
          </a:p>
        </p:txBody>
      </p:sp>
      <p:sp>
        <p:nvSpPr>
          <p:cNvPr id="5" name="Plassholder for bunntekst 4"/>
          <p:cNvSpPr>
            <a:spLocks noGrp="1"/>
          </p:cNvSpPr>
          <p:nvPr>
            <p:ph type="ftr" sz="quarter" idx="11"/>
          </p:nvPr>
        </p:nvSpPr>
        <p:spPr/>
        <p:txBody>
          <a:bodyPr/>
          <a:lstStyle/>
          <a:p>
            <a:r>
              <a:rPr lang="nb-NO"/>
              <a:t>Copyright - Rune Fardal - 2011</a:t>
            </a:r>
            <a:endParaRPr lang="nn-NO"/>
          </a:p>
        </p:txBody>
      </p:sp>
      <p:sp>
        <p:nvSpPr>
          <p:cNvPr id="6" name="Plassholder for lysbildenummer 5"/>
          <p:cNvSpPr>
            <a:spLocks noGrp="1"/>
          </p:cNvSpPr>
          <p:nvPr>
            <p:ph type="sldNum" sz="quarter" idx="12"/>
          </p:nvPr>
        </p:nvSpPr>
        <p:spPr/>
        <p:txBody>
          <a:bodyPr/>
          <a:lstStyle/>
          <a:p>
            <a:fld id="{30DFC05C-2E46-4B4B-81B6-71F0E13C0776}" type="slidenum">
              <a:rPr lang="nb-NO"/>
              <a:pPr/>
              <a:t>‹#›</a:t>
            </a:fld>
            <a:endParaRPr lang="nb-NO"/>
          </a:p>
        </p:txBody>
      </p:sp>
    </p:spTree>
  </p:cSld>
  <p:clrMapOvr>
    <a:masterClrMapping/>
  </p:clrMapOvr>
  <p:transition advClick="0"/>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Inndelingsoverskrift">
    <p:spTree>
      <p:nvGrpSpPr>
        <p:cNvPr id="1" name=""/>
        <p:cNvGrpSpPr/>
        <p:nvPr/>
      </p:nvGrpSpPr>
      <p:grpSpPr>
        <a:xfrm>
          <a:off x="0" y="0"/>
          <a:ext cx="0" cy="0"/>
          <a:chOff x="0" y="0"/>
          <a:chExt cx="0" cy="0"/>
        </a:xfrm>
      </p:grpSpPr>
      <p:sp>
        <p:nvSpPr>
          <p:cNvPr id="2" name="Tittel 1"/>
          <p:cNvSpPr>
            <a:spLocks noGrp="1"/>
          </p:cNvSpPr>
          <p:nvPr>
            <p:ph type="title"/>
          </p:nvPr>
        </p:nvSpPr>
        <p:spPr>
          <a:xfrm>
            <a:off x="722313" y="4406900"/>
            <a:ext cx="7772400" cy="1362075"/>
          </a:xfrm>
        </p:spPr>
        <p:txBody>
          <a:bodyPr anchor="t"/>
          <a:lstStyle>
            <a:lvl1pPr algn="l">
              <a:defRPr sz="4000" b="1" cap="all"/>
            </a:lvl1pPr>
          </a:lstStyle>
          <a:p>
            <a:r>
              <a:rPr lang="nb-NO"/>
              <a:t>Klikk for å redigere tittelstil</a:t>
            </a:r>
            <a:endParaRPr lang="nn-NO"/>
          </a:p>
        </p:txBody>
      </p:sp>
      <p:sp>
        <p:nvSpPr>
          <p:cNvPr id="3" name="Plassholder for teks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b-NO"/>
              <a:t>Klikk for å redigere tekststiler i malen</a:t>
            </a:r>
          </a:p>
        </p:txBody>
      </p:sp>
      <p:sp>
        <p:nvSpPr>
          <p:cNvPr id="4" name="Plassholder for dato 3"/>
          <p:cNvSpPr>
            <a:spLocks noGrp="1"/>
          </p:cNvSpPr>
          <p:nvPr>
            <p:ph type="dt" sz="half" idx="10"/>
          </p:nvPr>
        </p:nvSpPr>
        <p:spPr/>
        <p:txBody>
          <a:bodyPr/>
          <a:lstStyle/>
          <a:p>
            <a:fld id="{8B17D87A-5281-E446-9DE1-C937727679D1}" type="datetime1">
              <a:rPr lang="nn-NO"/>
              <a:pPr/>
              <a:t>04-02-12</a:t>
            </a:fld>
            <a:endParaRPr lang="nb-NO"/>
          </a:p>
        </p:txBody>
      </p:sp>
      <p:sp>
        <p:nvSpPr>
          <p:cNvPr id="5" name="Plassholder for bunntekst 4"/>
          <p:cNvSpPr>
            <a:spLocks noGrp="1"/>
          </p:cNvSpPr>
          <p:nvPr>
            <p:ph type="ftr" sz="quarter" idx="11"/>
          </p:nvPr>
        </p:nvSpPr>
        <p:spPr/>
        <p:txBody>
          <a:bodyPr/>
          <a:lstStyle/>
          <a:p>
            <a:r>
              <a:rPr lang="nb-NO"/>
              <a:t>Copyright - Rune Fardal - 2011</a:t>
            </a:r>
          </a:p>
        </p:txBody>
      </p:sp>
      <p:sp>
        <p:nvSpPr>
          <p:cNvPr id="6" name="Plassholder for lysbildenummer 5"/>
          <p:cNvSpPr>
            <a:spLocks noGrp="1"/>
          </p:cNvSpPr>
          <p:nvPr>
            <p:ph type="sldNum" sz="quarter" idx="12"/>
          </p:nvPr>
        </p:nvSpPr>
        <p:spPr/>
        <p:txBody>
          <a:bodyPr/>
          <a:lstStyle/>
          <a:p>
            <a:fld id="{DB0E4600-0381-4CF3-88F2-7ED7D2E3F9C8}" type="slidenum">
              <a:rPr lang="nb-NO"/>
              <a:pPr/>
              <a:t>‹#›</a:t>
            </a:fld>
            <a:endParaRPr lang="nb-NO"/>
          </a:p>
        </p:txBody>
      </p:sp>
    </p:spTree>
  </p:cSld>
  <p:clrMapOvr>
    <a:masterClrMapping/>
  </p:clrMapOvr>
  <p:transition advClick="0"/>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endParaRPr lang="nn-NO"/>
          </a:p>
        </p:txBody>
      </p:sp>
      <p:sp>
        <p:nvSpPr>
          <p:cNvPr id="3" name="Plassholder for innhold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n-NO"/>
          </a:p>
        </p:txBody>
      </p:sp>
      <p:sp>
        <p:nvSpPr>
          <p:cNvPr id="4" name="Plassholder for innhold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n-NO"/>
          </a:p>
        </p:txBody>
      </p:sp>
      <p:sp>
        <p:nvSpPr>
          <p:cNvPr id="5" name="Plassholder for dato 4"/>
          <p:cNvSpPr>
            <a:spLocks noGrp="1"/>
          </p:cNvSpPr>
          <p:nvPr>
            <p:ph type="dt" sz="half" idx="10"/>
          </p:nvPr>
        </p:nvSpPr>
        <p:spPr/>
        <p:txBody>
          <a:bodyPr/>
          <a:lstStyle/>
          <a:p>
            <a:fld id="{EF289543-D47A-E24A-829C-37F0E7F0F004}" type="datetime1">
              <a:rPr lang="nn-NO"/>
              <a:pPr/>
              <a:t>04-02-12</a:t>
            </a:fld>
            <a:endParaRPr lang="nn-NO"/>
          </a:p>
        </p:txBody>
      </p:sp>
      <p:sp>
        <p:nvSpPr>
          <p:cNvPr id="6" name="Plassholder for bunntekst 5"/>
          <p:cNvSpPr>
            <a:spLocks noGrp="1"/>
          </p:cNvSpPr>
          <p:nvPr>
            <p:ph type="ftr" sz="quarter" idx="11"/>
          </p:nvPr>
        </p:nvSpPr>
        <p:spPr/>
        <p:txBody>
          <a:bodyPr/>
          <a:lstStyle/>
          <a:p>
            <a:r>
              <a:rPr lang="nb-NO"/>
              <a:t>Copyright - Rune Fardal - 2011</a:t>
            </a:r>
            <a:endParaRPr lang="nn-NO"/>
          </a:p>
        </p:txBody>
      </p:sp>
      <p:sp>
        <p:nvSpPr>
          <p:cNvPr id="7" name="Plassholder for lysbildenummer 6"/>
          <p:cNvSpPr>
            <a:spLocks noGrp="1"/>
          </p:cNvSpPr>
          <p:nvPr>
            <p:ph type="sldNum" sz="quarter" idx="12"/>
          </p:nvPr>
        </p:nvSpPr>
        <p:spPr/>
        <p:txBody>
          <a:bodyPr/>
          <a:lstStyle/>
          <a:p>
            <a:fld id="{30DFC05C-2E46-4B4B-81B6-71F0E13C0776}" type="slidenum">
              <a:rPr lang="nb-NO"/>
              <a:pPr/>
              <a:t>‹#›</a:t>
            </a:fld>
            <a:endParaRPr lang="nb-NO"/>
          </a:p>
        </p:txBody>
      </p:sp>
    </p:spTree>
  </p:cSld>
  <p:clrMapOvr>
    <a:masterClrMapping/>
  </p:clrMapOvr>
  <p:transition advClick="0"/>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Sammenligning">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lvl1pPr>
              <a:defRPr/>
            </a:lvl1pPr>
          </a:lstStyle>
          <a:p>
            <a:r>
              <a:rPr lang="nb-NO"/>
              <a:t>Klikk for å redigere tittelstil</a:t>
            </a:r>
            <a:endParaRPr lang="nn-NO"/>
          </a:p>
        </p:txBody>
      </p:sp>
      <p:sp>
        <p:nvSpPr>
          <p:cNvPr id="3" name="Plassholder for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4" name="Plassholder for innhol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n-NO"/>
          </a:p>
        </p:txBody>
      </p:sp>
      <p:sp>
        <p:nvSpPr>
          <p:cNvPr id="5" name="Plassholder for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6" name="Plassholder for innhol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n-NO"/>
          </a:p>
        </p:txBody>
      </p:sp>
      <p:sp>
        <p:nvSpPr>
          <p:cNvPr id="7" name="Plassholder for dato 6"/>
          <p:cNvSpPr>
            <a:spLocks noGrp="1"/>
          </p:cNvSpPr>
          <p:nvPr>
            <p:ph type="dt" sz="half" idx="10"/>
          </p:nvPr>
        </p:nvSpPr>
        <p:spPr/>
        <p:txBody>
          <a:bodyPr/>
          <a:lstStyle/>
          <a:p>
            <a:fld id="{0DB99BFE-C805-3143-948D-3E3058EDF294}" type="datetime1">
              <a:rPr lang="nn-NO"/>
              <a:pPr/>
              <a:t>04-02-12</a:t>
            </a:fld>
            <a:endParaRPr lang="nn-NO"/>
          </a:p>
        </p:txBody>
      </p:sp>
      <p:sp>
        <p:nvSpPr>
          <p:cNvPr id="8" name="Plassholder for bunntekst 7"/>
          <p:cNvSpPr>
            <a:spLocks noGrp="1"/>
          </p:cNvSpPr>
          <p:nvPr>
            <p:ph type="ftr" sz="quarter" idx="11"/>
          </p:nvPr>
        </p:nvSpPr>
        <p:spPr/>
        <p:txBody>
          <a:bodyPr/>
          <a:lstStyle/>
          <a:p>
            <a:r>
              <a:rPr lang="nb-NO"/>
              <a:t>Copyright - Rune Fardal - 2011</a:t>
            </a:r>
            <a:endParaRPr lang="nn-NO"/>
          </a:p>
        </p:txBody>
      </p:sp>
      <p:sp>
        <p:nvSpPr>
          <p:cNvPr id="9" name="Plassholder for lysbildenummer 8"/>
          <p:cNvSpPr>
            <a:spLocks noGrp="1"/>
          </p:cNvSpPr>
          <p:nvPr>
            <p:ph type="sldNum" sz="quarter" idx="12"/>
          </p:nvPr>
        </p:nvSpPr>
        <p:spPr/>
        <p:txBody>
          <a:bodyPr/>
          <a:lstStyle/>
          <a:p>
            <a:fld id="{30DFC05C-2E46-4B4B-81B6-71F0E13C0776}" type="slidenum">
              <a:rPr lang="nb-NO"/>
              <a:pPr/>
              <a:t>‹#›</a:t>
            </a:fld>
            <a:endParaRPr lang="nb-NO"/>
          </a:p>
        </p:txBody>
      </p:sp>
    </p:spTree>
  </p:cSld>
  <p:clrMapOvr>
    <a:masterClrMapping/>
  </p:clrMapOvr>
  <p:transition advClick="0"/>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endParaRPr lang="nn-NO"/>
          </a:p>
        </p:txBody>
      </p:sp>
      <p:sp>
        <p:nvSpPr>
          <p:cNvPr id="3" name="Plassholder for dato 2"/>
          <p:cNvSpPr>
            <a:spLocks noGrp="1"/>
          </p:cNvSpPr>
          <p:nvPr>
            <p:ph type="dt" sz="half" idx="10"/>
          </p:nvPr>
        </p:nvSpPr>
        <p:spPr/>
        <p:txBody>
          <a:bodyPr/>
          <a:lstStyle/>
          <a:p>
            <a:fld id="{1BF2ECB8-D8FE-3344-A233-2FFF85C32483}" type="datetime1">
              <a:rPr lang="nn-NO"/>
              <a:pPr/>
              <a:t>04-02-12</a:t>
            </a:fld>
            <a:endParaRPr lang="nn-NO"/>
          </a:p>
        </p:txBody>
      </p:sp>
      <p:sp>
        <p:nvSpPr>
          <p:cNvPr id="4" name="Plassholder for bunntekst 3"/>
          <p:cNvSpPr>
            <a:spLocks noGrp="1"/>
          </p:cNvSpPr>
          <p:nvPr>
            <p:ph type="ftr" sz="quarter" idx="11"/>
          </p:nvPr>
        </p:nvSpPr>
        <p:spPr/>
        <p:txBody>
          <a:bodyPr/>
          <a:lstStyle/>
          <a:p>
            <a:r>
              <a:rPr lang="nb-NO"/>
              <a:t>Copyright - Rune Fardal - 2011</a:t>
            </a:r>
            <a:endParaRPr lang="nn-NO"/>
          </a:p>
        </p:txBody>
      </p:sp>
      <p:sp>
        <p:nvSpPr>
          <p:cNvPr id="5" name="Plassholder for lysbildenummer 4"/>
          <p:cNvSpPr>
            <a:spLocks noGrp="1"/>
          </p:cNvSpPr>
          <p:nvPr>
            <p:ph type="sldNum" sz="quarter" idx="12"/>
          </p:nvPr>
        </p:nvSpPr>
        <p:spPr/>
        <p:txBody>
          <a:bodyPr/>
          <a:lstStyle/>
          <a:p>
            <a:fld id="{30DFC05C-2E46-4B4B-81B6-71F0E13C0776}" type="slidenum">
              <a:rPr lang="nb-NO"/>
              <a:pPr/>
              <a:t>‹#›</a:t>
            </a:fld>
            <a:endParaRPr lang="nb-NO"/>
          </a:p>
        </p:txBody>
      </p:sp>
    </p:spTree>
  </p:cSld>
  <p:clrMapOvr>
    <a:masterClrMapping/>
  </p:clrMapOvr>
  <p:transition advClick="0"/>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Tom">
    <p:spTree>
      <p:nvGrpSpPr>
        <p:cNvPr id="1" name=""/>
        <p:cNvGrpSpPr/>
        <p:nvPr/>
      </p:nvGrpSpPr>
      <p:grpSpPr>
        <a:xfrm>
          <a:off x="0" y="0"/>
          <a:ext cx="0" cy="0"/>
          <a:chOff x="0" y="0"/>
          <a:chExt cx="0" cy="0"/>
        </a:xfrm>
      </p:grpSpPr>
      <p:sp>
        <p:nvSpPr>
          <p:cNvPr id="2" name="Plassholder for dato 1"/>
          <p:cNvSpPr>
            <a:spLocks noGrp="1"/>
          </p:cNvSpPr>
          <p:nvPr>
            <p:ph type="dt" sz="half" idx="10"/>
          </p:nvPr>
        </p:nvSpPr>
        <p:spPr/>
        <p:txBody>
          <a:bodyPr/>
          <a:lstStyle/>
          <a:p>
            <a:fld id="{6F9889C8-114B-204E-8589-832DA4AA489D}" type="datetime1">
              <a:rPr lang="nn-NO"/>
              <a:pPr/>
              <a:t>04-02-12</a:t>
            </a:fld>
            <a:endParaRPr lang="nn-NO"/>
          </a:p>
        </p:txBody>
      </p:sp>
      <p:sp>
        <p:nvSpPr>
          <p:cNvPr id="3" name="Plassholder for bunntekst 2"/>
          <p:cNvSpPr>
            <a:spLocks noGrp="1"/>
          </p:cNvSpPr>
          <p:nvPr>
            <p:ph type="ftr" sz="quarter" idx="11"/>
          </p:nvPr>
        </p:nvSpPr>
        <p:spPr/>
        <p:txBody>
          <a:bodyPr/>
          <a:lstStyle/>
          <a:p>
            <a:r>
              <a:rPr lang="nb-NO"/>
              <a:t>Copyright - Rune Fardal - 2011</a:t>
            </a:r>
            <a:endParaRPr lang="nn-NO"/>
          </a:p>
        </p:txBody>
      </p:sp>
      <p:sp>
        <p:nvSpPr>
          <p:cNvPr id="4" name="Plassholder for lysbildenummer 3"/>
          <p:cNvSpPr>
            <a:spLocks noGrp="1"/>
          </p:cNvSpPr>
          <p:nvPr>
            <p:ph type="sldNum" sz="quarter" idx="12"/>
          </p:nvPr>
        </p:nvSpPr>
        <p:spPr/>
        <p:txBody>
          <a:bodyPr/>
          <a:lstStyle/>
          <a:p>
            <a:fld id="{30DFC05C-2E46-4B4B-81B6-71F0E13C0776}" type="slidenum">
              <a:rPr lang="nb-NO"/>
              <a:pPr/>
              <a:t>‹#›</a:t>
            </a:fld>
            <a:endParaRPr lang="nb-NO"/>
          </a:p>
        </p:txBody>
      </p:sp>
    </p:spTree>
  </p:cSld>
  <p:clrMapOvr>
    <a:masterClrMapping/>
  </p:clrMapOvr>
  <p:transition advClick="0"/>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Innhold med tekst">
    <p:spTree>
      <p:nvGrpSpPr>
        <p:cNvPr id="1" name=""/>
        <p:cNvGrpSpPr/>
        <p:nvPr/>
      </p:nvGrpSpPr>
      <p:grpSpPr>
        <a:xfrm>
          <a:off x="0" y="0"/>
          <a:ext cx="0" cy="0"/>
          <a:chOff x="0" y="0"/>
          <a:chExt cx="0" cy="0"/>
        </a:xfrm>
      </p:grpSpPr>
      <p:sp>
        <p:nvSpPr>
          <p:cNvPr id="2" name="Tittel 1"/>
          <p:cNvSpPr>
            <a:spLocks noGrp="1"/>
          </p:cNvSpPr>
          <p:nvPr>
            <p:ph type="title"/>
          </p:nvPr>
        </p:nvSpPr>
        <p:spPr>
          <a:xfrm>
            <a:off x="457200" y="273050"/>
            <a:ext cx="3008313" cy="1162050"/>
          </a:xfrm>
        </p:spPr>
        <p:txBody>
          <a:bodyPr anchor="b"/>
          <a:lstStyle>
            <a:lvl1pPr algn="l">
              <a:defRPr sz="2000" b="1"/>
            </a:lvl1pPr>
          </a:lstStyle>
          <a:p>
            <a:r>
              <a:rPr lang="nb-NO"/>
              <a:t>Klikk for å redigere tittelstil</a:t>
            </a:r>
            <a:endParaRPr lang="nn-NO"/>
          </a:p>
        </p:txBody>
      </p:sp>
      <p:sp>
        <p:nvSpPr>
          <p:cNvPr id="3" name="Plassholder for innhol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n-NO"/>
          </a:p>
        </p:txBody>
      </p:sp>
      <p:sp>
        <p:nvSpPr>
          <p:cNvPr id="4" name="Plassholder for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a:t>Klikk for å redigere tekststiler i malen</a:t>
            </a:r>
          </a:p>
        </p:txBody>
      </p:sp>
      <p:sp>
        <p:nvSpPr>
          <p:cNvPr id="5" name="Plassholder for dato 4"/>
          <p:cNvSpPr>
            <a:spLocks noGrp="1"/>
          </p:cNvSpPr>
          <p:nvPr>
            <p:ph type="dt" sz="half" idx="10"/>
          </p:nvPr>
        </p:nvSpPr>
        <p:spPr/>
        <p:txBody>
          <a:bodyPr/>
          <a:lstStyle/>
          <a:p>
            <a:fld id="{51D0B5D5-A939-634D-B097-8916CC9D411A}" type="datetime1">
              <a:rPr lang="nn-NO"/>
              <a:pPr/>
              <a:t>04-02-12</a:t>
            </a:fld>
            <a:endParaRPr lang="nn-NO"/>
          </a:p>
        </p:txBody>
      </p:sp>
      <p:sp>
        <p:nvSpPr>
          <p:cNvPr id="6" name="Plassholder for bunntekst 5"/>
          <p:cNvSpPr>
            <a:spLocks noGrp="1"/>
          </p:cNvSpPr>
          <p:nvPr>
            <p:ph type="ftr" sz="quarter" idx="11"/>
          </p:nvPr>
        </p:nvSpPr>
        <p:spPr/>
        <p:txBody>
          <a:bodyPr/>
          <a:lstStyle/>
          <a:p>
            <a:r>
              <a:rPr lang="nb-NO"/>
              <a:t>Copyright - Rune Fardal - 2011</a:t>
            </a:r>
            <a:endParaRPr lang="nn-NO"/>
          </a:p>
        </p:txBody>
      </p:sp>
      <p:sp>
        <p:nvSpPr>
          <p:cNvPr id="7" name="Plassholder for lysbildenummer 6"/>
          <p:cNvSpPr>
            <a:spLocks noGrp="1"/>
          </p:cNvSpPr>
          <p:nvPr>
            <p:ph type="sldNum" sz="quarter" idx="12"/>
          </p:nvPr>
        </p:nvSpPr>
        <p:spPr/>
        <p:txBody>
          <a:bodyPr/>
          <a:lstStyle/>
          <a:p>
            <a:fld id="{30DFC05C-2E46-4B4B-81B6-71F0E13C0776}" type="slidenum">
              <a:rPr lang="nb-NO"/>
              <a:pPr/>
              <a:t>‹#›</a:t>
            </a:fld>
            <a:endParaRPr lang="nb-NO"/>
          </a:p>
        </p:txBody>
      </p:sp>
    </p:spTree>
  </p:cSld>
  <p:clrMapOvr>
    <a:masterClrMapping/>
  </p:clrMapOvr>
  <p:transition advClick="0"/>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Bilde med tekst">
    <p:spTree>
      <p:nvGrpSpPr>
        <p:cNvPr id="1" name=""/>
        <p:cNvGrpSpPr/>
        <p:nvPr/>
      </p:nvGrpSpPr>
      <p:grpSpPr>
        <a:xfrm>
          <a:off x="0" y="0"/>
          <a:ext cx="0" cy="0"/>
          <a:chOff x="0" y="0"/>
          <a:chExt cx="0" cy="0"/>
        </a:xfrm>
      </p:grpSpPr>
      <p:sp>
        <p:nvSpPr>
          <p:cNvPr id="2" name="Tittel 1"/>
          <p:cNvSpPr>
            <a:spLocks noGrp="1"/>
          </p:cNvSpPr>
          <p:nvPr>
            <p:ph type="title"/>
          </p:nvPr>
        </p:nvSpPr>
        <p:spPr>
          <a:xfrm>
            <a:off x="1792288" y="4800600"/>
            <a:ext cx="5486400" cy="566738"/>
          </a:xfrm>
        </p:spPr>
        <p:txBody>
          <a:bodyPr anchor="b"/>
          <a:lstStyle>
            <a:lvl1pPr algn="l">
              <a:defRPr sz="2000" b="1"/>
            </a:lvl1pPr>
          </a:lstStyle>
          <a:p>
            <a:r>
              <a:rPr lang="nb-NO"/>
              <a:t>Klikk for å redigere tittelstil</a:t>
            </a:r>
            <a:endParaRPr lang="nn-NO"/>
          </a:p>
        </p:txBody>
      </p:sp>
      <p:sp>
        <p:nvSpPr>
          <p:cNvPr id="3" name="Plassholder for bild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n-NO"/>
          </a:p>
        </p:txBody>
      </p:sp>
      <p:sp>
        <p:nvSpPr>
          <p:cNvPr id="4" name="Plassholder for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a:t>Klikk for å redigere tekststiler i malen</a:t>
            </a:r>
          </a:p>
        </p:txBody>
      </p:sp>
      <p:sp>
        <p:nvSpPr>
          <p:cNvPr id="5" name="Plassholder for dato 4"/>
          <p:cNvSpPr>
            <a:spLocks noGrp="1"/>
          </p:cNvSpPr>
          <p:nvPr>
            <p:ph type="dt" sz="half" idx="10"/>
          </p:nvPr>
        </p:nvSpPr>
        <p:spPr/>
        <p:txBody>
          <a:bodyPr/>
          <a:lstStyle/>
          <a:p>
            <a:fld id="{BF175B63-C965-0A4F-8A8F-E39A0E2FF7DC}" type="datetime1">
              <a:rPr lang="nn-NO"/>
              <a:pPr/>
              <a:t>04-02-12</a:t>
            </a:fld>
            <a:endParaRPr lang="nn-NO"/>
          </a:p>
        </p:txBody>
      </p:sp>
      <p:sp>
        <p:nvSpPr>
          <p:cNvPr id="6" name="Plassholder for bunntekst 5"/>
          <p:cNvSpPr>
            <a:spLocks noGrp="1"/>
          </p:cNvSpPr>
          <p:nvPr>
            <p:ph type="ftr" sz="quarter" idx="11"/>
          </p:nvPr>
        </p:nvSpPr>
        <p:spPr/>
        <p:txBody>
          <a:bodyPr/>
          <a:lstStyle/>
          <a:p>
            <a:r>
              <a:rPr lang="nb-NO"/>
              <a:t>Copyright - Rune Fardal - 2011</a:t>
            </a:r>
            <a:endParaRPr lang="nn-NO"/>
          </a:p>
        </p:txBody>
      </p:sp>
      <p:sp>
        <p:nvSpPr>
          <p:cNvPr id="7" name="Plassholder for lysbildenummer 6"/>
          <p:cNvSpPr>
            <a:spLocks noGrp="1"/>
          </p:cNvSpPr>
          <p:nvPr>
            <p:ph type="sldNum" sz="quarter" idx="12"/>
          </p:nvPr>
        </p:nvSpPr>
        <p:spPr/>
        <p:txBody>
          <a:bodyPr/>
          <a:lstStyle/>
          <a:p>
            <a:fld id="{30DFC05C-2E46-4B4B-81B6-71F0E13C0776}" type="slidenum">
              <a:rPr lang="nb-NO"/>
              <a:pPr/>
              <a:t>‹#›</a:t>
            </a:fld>
            <a:endParaRPr lang="nb-NO"/>
          </a:p>
        </p:txBody>
      </p:sp>
    </p:spTree>
  </p:cSld>
  <p:clrMapOvr>
    <a:masterClrMapping/>
  </p:clrMapOvr>
  <p:transition advClick="0"/>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gradFill flip="none" rotWithShape="1">
          <a:gsLst>
            <a:gs pos="31000">
              <a:schemeClr val="bg1"/>
            </a:gs>
            <a:gs pos="100000">
              <a:srgbClr val="0000FF"/>
            </a:gs>
          </a:gsLst>
          <a:lin ang="5400000" scaled="0"/>
          <a:tileRect/>
        </a:gradFill>
        <a:effectLst/>
      </p:bgPr>
    </p:bg>
    <p:spTree>
      <p:nvGrpSpPr>
        <p:cNvPr id="1" name=""/>
        <p:cNvGrpSpPr/>
        <p:nvPr/>
      </p:nvGrpSpPr>
      <p:grpSpPr>
        <a:xfrm>
          <a:off x="0" y="0"/>
          <a:ext cx="0" cy="0"/>
          <a:chOff x="0" y="0"/>
          <a:chExt cx="0" cy="0"/>
        </a:xfrm>
      </p:grpSpPr>
      <p:sp>
        <p:nvSpPr>
          <p:cNvPr id="2" name="Plassholder for tittel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nb-NO"/>
              <a:t>Klikk for å redigere tittelstil</a:t>
            </a:r>
            <a:endParaRPr lang="nn-NO"/>
          </a:p>
        </p:txBody>
      </p:sp>
      <p:sp>
        <p:nvSpPr>
          <p:cNvPr id="3" name="Plassholder for teks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n-NO"/>
          </a:p>
        </p:txBody>
      </p:sp>
      <p:sp>
        <p:nvSpPr>
          <p:cNvPr id="4" name="Plassholder for dato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E48FBDE-2610-8343-A61E-EB3F61C27354}" type="datetime1">
              <a:rPr lang="nn-NO"/>
              <a:pPr/>
              <a:t>04-02-12</a:t>
            </a:fld>
            <a:endParaRPr lang="nn-NO"/>
          </a:p>
        </p:txBody>
      </p:sp>
      <p:sp>
        <p:nvSpPr>
          <p:cNvPr id="5" name="Plassholder for bunntekst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nb-NO"/>
              <a:t>Copyright - Rune Fardal - 2011</a:t>
            </a:r>
            <a:endParaRPr lang="nn-NO"/>
          </a:p>
        </p:txBody>
      </p:sp>
      <p:sp>
        <p:nvSpPr>
          <p:cNvPr id="6" name="Plassholder for lysbildenumm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0DFC05C-2E46-4B4B-81B6-71F0E13C0776}" type="slidenum">
              <a:rPr lang="nb-NO"/>
              <a:pPr/>
              <a:t>‹#›</a:t>
            </a:fld>
            <a:endParaRPr lang="nb-NO"/>
          </a:p>
        </p:txBody>
      </p:sp>
    </p:spTree>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Lst>
  <p:transition advClick="0"/>
  <p:hf hd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nn-NO"/>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video" Target="file://localhost/Users/runefardal/.Trash/Film%20fra%2014.01.12%20kl.%2012.06%20%232.mov" TargetMode="External"/><Relationship Id="rId2" Type="http://schemas.openxmlformats.org/officeDocument/2006/relationships/slideLayout" Target="../slideLayouts/slideLayout1.xml"/><Relationship Id="rId3"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7.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8.jpeg"/><Relationship Id="rId3" Type="http://schemas.openxmlformats.org/officeDocument/2006/relationships/image" Target="../media/image9.jpeg"/></Relationships>
</file>

<file path=ppt/slides/_rels/slide14.xml.rels><?xml version="1.0" encoding="UTF-8" standalone="yes"?>
<Relationships xmlns="http://schemas.openxmlformats.org/package/2006/relationships"><Relationship Id="rId3" Type="http://schemas.openxmlformats.org/officeDocument/2006/relationships/hyperlink" Target="http://www.sakkyndig.com/psykologi/artikler/orderinchoice.pdf" TargetMode="External"/><Relationship Id="rId4" Type="http://schemas.openxmlformats.org/officeDocument/2006/relationships/image" Target="../media/image10.pn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1.png"/></Relationships>
</file>

<file path=ppt/slides/_rels/slide16.xml.rels><?xml version="1.0" encoding="UTF-8" standalone="yes"?>
<Relationships xmlns="http://schemas.openxmlformats.org/package/2006/relationships"><Relationship Id="rId3" Type="http://schemas.openxmlformats.org/officeDocument/2006/relationships/image" Target="../media/image12.jpeg"/><Relationship Id="rId4" Type="http://schemas.openxmlformats.org/officeDocument/2006/relationships/image" Target="../media/image13.png"/><Relationship Id="rId1" Type="http://schemas.openxmlformats.org/officeDocument/2006/relationships/video" Target="file://localhost/Volumes/1TB/%20WEB/Sakkyndig/psykologi/artikler/konfliktmodell%20maur.mov" TargetMode="External"/><Relationship Id="rId2"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2.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hyperlink" Target="http://www.youtube.com/watch?v=0Gg5RX-NWpQ" TargetMode="External"/><Relationship Id="rId3" Type="http://schemas.openxmlformats.org/officeDocument/2006/relationships/image" Target="../media/image1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5.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6.jpeg"/><Relationship Id="rId3" Type="http://schemas.openxmlformats.org/officeDocument/2006/relationships/image" Target="../media/image17.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8.png"/><Relationship Id="rId3" Type="http://schemas.openxmlformats.org/officeDocument/2006/relationships/image" Target="../media/image19.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0.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1.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2.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3.gif"/></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4.gif"/></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6.jpeg"/><Relationship Id="rId3" Type="http://schemas.openxmlformats.org/officeDocument/2006/relationships/image" Target="../media/image27.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8.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9.jpeg"/><Relationship Id="rId3" Type="http://schemas.openxmlformats.org/officeDocument/2006/relationships/image" Target="../media/image30.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1.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2.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3.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4.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5.jpeg"/><Relationship Id="rId3" Type="http://schemas.openxmlformats.org/officeDocument/2006/relationships/image" Target="../media/image36.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7.gi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8.jpeg"/><Relationship Id="rId3" Type="http://schemas.openxmlformats.org/officeDocument/2006/relationships/image" Target="../media/image39.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0.jpeg"/><Relationship Id="rId3" Type="http://schemas.openxmlformats.org/officeDocument/2006/relationships/image" Target="../media/image41.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2.jpeg"/></Relationships>
</file>

<file path=ppt/slides/_rels/slide43.xml.rels><?xml version="1.0" encoding="UTF-8" standalone="yes"?>
<Relationships xmlns="http://schemas.openxmlformats.org/package/2006/relationships"><Relationship Id="rId3" Type="http://schemas.openxmlformats.org/officeDocument/2006/relationships/image" Target="../media/image44.jpeg"/><Relationship Id="rId4" Type="http://schemas.openxmlformats.org/officeDocument/2006/relationships/image" Target="../media/image45.jpeg"/><Relationship Id="rId5" Type="http://schemas.openxmlformats.org/officeDocument/2006/relationships/image" Target="../media/image46.jpeg"/><Relationship Id="rId6" Type="http://schemas.openxmlformats.org/officeDocument/2006/relationships/image" Target="../media/image47.jpeg"/><Relationship Id="rId1" Type="http://schemas.openxmlformats.org/officeDocument/2006/relationships/slideLayout" Target="../slideLayouts/slideLayout1.xml"/><Relationship Id="rId2" Type="http://schemas.openxmlformats.org/officeDocument/2006/relationships/image" Target="../media/image43.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8.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9.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0.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0.png"/><Relationship Id="rId3" Type="http://schemas.openxmlformats.org/officeDocument/2006/relationships/image" Target="../media/image49.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1.jpe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2.gi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9" Type="http://schemas.openxmlformats.org/officeDocument/2006/relationships/image" Target="../media/image60.png"/><Relationship Id="rId20" Type="http://schemas.openxmlformats.org/officeDocument/2006/relationships/image" Target="../media/image71.pdf"/><Relationship Id="rId21" Type="http://schemas.openxmlformats.org/officeDocument/2006/relationships/image" Target="../media/image72.png"/><Relationship Id="rId22" Type="http://schemas.openxmlformats.org/officeDocument/2006/relationships/image" Target="../media/image73.pdf"/><Relationship Id="rId23" Type="http://schemas.openxmlformats.org/officeDocument/2006/relationships/image" Target="../media/image74.png"/><Relationship Id="rId24" Type="http://schemas.openxmlformats.org/officeDocument/2006/relationships/image" Target="../media/image75.pdf"/><Relationship Id="rId25" Type="http://schemas.openxmlformats.org/officeDocument/2006/relationships/image" Target="../media/image76.png"/><Relationship Id="rId10" Type="http://schemas.openxmlformats.org/officeDocument/2006/relationships/image" Target="../media/image61.pdf"/><Relationship Id="rId11" Type="http://schemas.openxmlformats.org/officeDocument/2006/relationships/image" Target="../media/image62.png"/><Relationship Id="rId12" Type="http://schemas.openxmlformats.org/officeDocument/2006/relationships/image" Target="../media/image63.pdf"/><Relationship Id="rId13" Type="http://schemas.openxmlformats.org/officeDocument/2006/relationships/image" Target="../media/image64.png"/><Relationship Id="rId14" Type="http://schemas.openxmlformats.org/officeDocument/2006/relationships/image" Target="../media/image65.pdf"/><Relationship Id="rId15" Type="http://schemas.openxmlformats.org/officeDocument/2006/relationships/image" Target="../media/image66.png"/><Relationship Id="rId16" Type="http://schemas.openxmlformats.org/officeDocument/2006/relationships/image" Target="../media/image67.pdf"/><Relationship Id="rId17" Type="http://schemas.openxmlformats.org/officeDocument/2006/relationships/image" Target="../media/image68.png"/><Relationship Id="rId18" Type="http://schemas.openxmlformats.org/officeDocument/2006/relationships/image" Target="../media/image69.pdf"/><Relationship Id="rId19" Type="http://schemas.openxmlformats.org/officeDocument/2006/relationships/image" Target="../media/image70.png"/><Relationship Id="rId1" Type="http://schemas.openxmlformats.org/officeDocument/2006/relationships/slideLayout" Target="../slideLayouts/slideLayout1.xml"/><Relationship Id="rId2" Type="http://schemas.openxmlformats.org/officeDocument/2006/relationships/image" Target="../media/image53.pdf"/><Relationship Id="rId3" Type="http://schemas.openxmlformats.org/officeDocument/2006/relationships/image" Target="../media/image54.png"/><Relationship Id="rId4" Type="http://schemas.openxmlformats.org/officeDocument/2006/relationships/image" Target="../media/image55.pdf"/><Relationship Id="rId5" Type="http://schemas.openxmlformats.org/officeDocument/2006/relationships/image" Target="../media/image56.png"/><Relationship Id="rId6" Type="http://schemas.openxmlformats.org/officeDocument/2006/relationships/image" Target="../media/image57.pdf"/><Relationship Id="rId7" Type="http://schemas.openxmlformats.org/officeDocument/2006/relationships/image" Target="../media/image58.png"/><Relationship Id="rId8" Type="http://schemas.openxmlformats.org/officeDocument/2006/relationships/image" Target="../media/image59.pdf"/></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77.pdf"/><Relationship Id="rId3" Type="http://schemas.openxmlformats.org/officeDocument/2006/relationships/image" Target="../media/image78.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11" Type="http://schemas.openxmlformats.org/officeDocument/2006/relationships/image" Target="../media/image68.png"/><Relationship Id="rId12" Type="http://schemas.openxmlformats.org/officeDocument/2006/relationships/image" Target="../media/image73.pdf"/><Relationship Id="rId13" Type="http://schemas.openxmlformats.org/officeDocument/2006/relationships/image" Target="../media/image74.png"/><Relationship Id="rId14" Type="http://schemas.openxmlformats.org/officeDocument/2006/relationships/image" Target="../media/image75.pdf"/><Relationship Id="rId15" Type="http://schemas.openxmlformats.org/officeDocument/2006/relationships/image" Target="../media/image76.png"/><Relationship Id="rId1" Type="http://schemas.openxmlformats.org/officeDocument/2006/relationships/slideLayout" Target="../slideLayouts/slideLayout1.xml"/><Relationship Id="rId2" Type="http://schemas.openxmlformats.org/officeDocument/2006/relationships/image" Target="../media/image77.pdf"/><Relationship Id="rId3" Type="http://schemas.openxmlformats.org/officeDocument/2006/relationships/image" Target="../media/image78.png"/><Relationship Id="rId4" Type="http://schemas.openxmlformats.org/officeDocument/2006/relationships/image" Target="../media/image55.pdf"/><Relationship Id="rId5" Type="http://schemas.openxmlformats.org/officeDocument/2006/relationships/image" Target="../media/image56.png"/><Relationship Id="rId6" Type="http://schemas.openxmlformats.org/officeDocument/2006/relationships/image" Target="../media/image59.pdf"/><Relationship Id="rId7" Type="http://schemas.openxmlformats.org/officeDocument/2006/relationships/image" Target="../media/image60.png"/><Relationship Id="rId8" Type="http://schemas.openxmlformats.org/officeDocument/2006/relationships/image" Target="../media/image63.pdf"/><Relationship Id="rId9" Type="http://schemas.openxmlformats.org/officeDocument/2006/relationships/image" Target="../media/image64.png"/><Relationship Id="rId10" Type="http://schemas.openxmlformats.org/officeDocument/2006/relationships/image" Target="../media/image67.pdf"/></Relationships>
</file>

<file path=ppt/slides/_rels/slide57.xml.rels><?xml version="1.0" encoding="UTF-8" standalone="yes"?>
<Relationships xmlns="http://schemas.openxmlformats.org/package/2006/relationships"><Relationship Id="rId9" Type="http://schemas.openxmlformats.org/officeDocument/2006/relationships/image" Target="../media/image58.png"/><Relationship Id="rId20" Type="http://schemas.openxmlformats.org/officeDocument/2006/relationships/image" Target="../media/image69.pdf"/><Relationship Id="rId21" Type="http://schemas.openxmlformats.org/officeDocument/2006/relationships/image" Target="../media/image70.png"/><Relationship Id="rId22" Type="http://schemas.openxmlformats.org/officeDocument/2006/relationships/image" Target="../media/image71.pdf"/><Relationship Id="rId23" Type="http://schemas.openxmlformats.org/officeDocument/2006/relationships/image" Target="../media/image72.png"/><Relationship Id="rId24" Type="http://schemas.openxmlformats.org/officeDocument/2006/relationships/image" Target="../media/image73.pdf"/><Relationship Id="rId25" Type="http://schemas.openxmlformats.org/officeDocument/2006/relationships/image" Target="../media/image74.png"/><Relationship Id="rId26" Type="http://schemas.openxmlformats.org/officeDocument/2006/relationships/image" Target="../media/image75.pdf"/><Relationship Id="rId27" Type="http://schemas.openxmlformats.org/officeDocument/2006/relationships/image" Target="../media/image76.png"/><Relationship Id="rId10" Type="http://schemas.openxmlformats.org/officeDocument/2006/relationships/image" Target="../media/image59.pdf"/><Relationship Id="rId11" Type="http://schemas.openxmlformats.org/officeDocument/2006/relationships/image" Target="../media/image60.png"/><Relationship Id="rId12" Type="http://schemas.openxmlformats.org/officeDocument/2006/relationships/image" Target="../media/image61.pdf"/><Relationship Id="rId13" Type="http://schemas.openxmlformats.org/officeDocument/2006/relationships/image" Target="../media/image62.png"/><Relationship Id="rId14" Type="http://schemas.openxmlformats.org/officeDocument/2006/relationships/image" Target="../media/image63.pdf"/><Relationship Id="rId15" Type="http://schemas.openxmlformats.org/officeDocument/2006/relationships/image" Target="../media/image64.png"/><Relationship Id="rId16" Type="http://schemas.openxmlformats.org/officeDocument/2006/relationships/image" Target="../media/image65.pdf"/><Relationship Id="rId17" Type="http://schemas.openxmlformats.org/officeDocument/2006/relationships/image" Target="../media/image66.png"/><Relationship Id="rId18" Type="http://schemas.openxmlformats.org/officeDocument/2006/relationships/image" Target="../media/image67.pdf"/><Relationship Id="rId19" Type="http://schemas.openxmlformats.org/officeDocument/2006/relationships/image" Target="../media/image68.png"/><Relationship Id="rId1" Type="http://schemas.openxmlformats.org/officeDocument/2006/relationships/slideLayout" Target="../slideLayouts/slideLayout1.xml"/><Relationship Id="rId2" Type="http://schemas.openxmlformats.org/officeDocument/2006/relationships/image" Target="../media/image77.pdf"/><Relationship Id="rId3" Type="http://schemas.openxmlformats.org/officeDocument/2006/relationships/image" Target="../media/image78.png"/><Relationship Id="rId4" Type="http://schemas.openxmlformats.org/officeDocument/2006/relationships/image" Target="../media/image53.pdf"/><Relationship Id="rId5" Type="http://schemas.openxmlformats.org/officeDocument/2006/relationships/image" Target="../media/image54.png"/><Relationship Id="rId6" Type="http://schemas.openxmlformats.org/officeDocument/2006/relationships/image" Target="../media/image55.pdf"/><Relationship Id="rId7" Type="http://schemas.openxmlformats.org/officeDocument/2006/relationships/image" Target="../media/image56.png"/><Relationship Id="rId8" Type="http://schemas.openxmlformats.org/officeDocument/2006/relationships/image" Target="../media/image57.pdf"/></Relationships>
</file>

<file path=ppt/slides/_rels/slide58.xml.rels><?xml version="1.0" encoding="UTF-8" standalone="yes"?>
<Relationships xmlns="http://schemas.openxmlformats.org/package/2006/relationships"><Relationship Id="rId9" Type="http://schemas.openxmlformats.org/officeDocument/2006/relationships/image" Target="../media/image58.png"/><Relationship Id="rId20" Type="http://schemas.openxmlformats.org/officeDocument/2006/relationships/image" Target="../media/image69.pdf"/><Relationship Id="rId21" Type="http://schemas.openxmlformats.org/officeDocument/2006/relationships/image" Target="../media/image70.png"/><Relationship Id="rId22" Type="http://schemas.openxmlformats.org/officeDocument/2006/relationships/image" Target="../media/image71.pdf"/><Relationship Id="rId23" Type="http://schemas.openxmlformats.org/officeDocument/2006/relationships/image" Target="../media/image72.png"/><Relationship Id="rId24" Type="http://schemas.openxmlformats.org/officeDocument/2006/relationships/image" Target="../media/image73.pdf"/><Relationship Id="rId25" Type="http://schemas.openxmlformats.org/officeDocument/2006/relationships/image" Target="../media/image74.png"/><Relationship Id="rId26" Type="http://schemas.openxmlformats.org/officeDocument/2006/relationships/image" Target="../media/image75.pdf"/><Relationship Id="rId27" Type="http://schemas.openxmlformats.org/officeDocument/2006/relationships/image" Target="../media/image76.png"/><Relationship Id="rId10" Type="http://schemas.openxmlformats.org/officeDocument/2006/relationships/image" Target="../media/image59.pdf"/><Relationship Id="rId11" Type="http://schemas.openxmlformats.org/officeDocument/2006/relationships/image" Target="../media/image60.png"/><Relationship Id="rId12" Type="http://schemas.openxmlformats.org/officeDocument/2006/relationships/image" Target="../media/image61.pdf"/><Relationship Id="rId13" Type="http://schemas.openxmlformats.org/officeDocument/2006/relationships/image" Target="../media/image62.png"/><Relationship Id="rId14" Type="http://schemas.openxmlformats.org/officeDocument/2006/relationships/image" Target="../media/image63.pdf"/><Relationship Id="rId15" Type="http://schemas.openxmlformats.org/officeDocument/2006/relationships/image" Target="../media/image64.png"/><Relationship Id="rId16" Type="http://schemas.openxmlformats.org/officeDocument/2006/relationships/image" Target="../media/image65.pdf"/><Relationship Id="rId17" Type="http://schemas.openxmlformats.org/officeDocument/2006/relationships/image" Target="../media/image66.png"/><Relationship Id="rId18" Type="http://schemas.openxmlformats.org/officeDocument/2006/relationships/image" Target="../media/image67.pdf"/><Relationship Id="rId19" Type="http://schemas.openxmlformats.org/officeDocument/2006/relationships/image" Target="../media/image68.png"/><Relationship Id="rId1" Type="http://schemas.openxmlformats.org/officeDocument/2006/relationships/slideLayout" Target="../slideLayouts/slideLayout1.xml"/><Relationship Id="rId2" Type="http://schemas.openxmlformats.org/officeDocument/2006/relationships/image" Target="../media/image77.pdf"/><Relationship Id="rId3" Type="http://schemas.openxmlformats.org/officeDocument/2006/relationships/image" Target="../media/image78.png"/><Relationship Id="rId4" Type="http://schemas.openxmlformats.org/officeDocument/2006/relationships/image" Target="../media/image53.pdf"/><Relationship Id="rId5" Type="http://schemas.openxmlformats.org/officeDocument/2006/relationships/image" Target="../media/image54.png"/><Relationship Id="rId6" Type="http://schemas.openxmlformats.org/officeDocument/2006/relationships/image" Target="../media/image55.pdf"/><Relationship Id="rId7" Type="http://schemas.openxmlformats.org/officeDocument/2006/relationships/image" Target="../media/image56.png"/><Relationship Id="rId8" Type="http://schemas.openxmlformats.org/officeDocument/2006/relationships/image" Target="../media/image57.pdf"/></Relationships>
</file>

<file path=ppt/slides/_rels/slide59.xml.rels><?xml version="1.0" encoding="UTF-8" standalone="yes"?>
<Relationships xmlns="http://schemas.openxmlformats.org/package/2006/relationships"><Relationship Id="rId9" Type="http://schemas.openxmlformats.org/officeDocument/2006/relationships/image" Target="../media/image64.png"/><Relationship Id="rId20" Type="http://schemas.openxmlformats.org/officeDocument/2006/relationships/image" Target="../media/image57.pdf"/><Relationship Id="rId21" Type="http://schemas.openxmlformats.org/officeDocument/2006/relationships/image" Target="../media/image58.png"/><Relationship Id="rId22" Type="http://schemas.openxmlformats.org/officeDocument/2006/relationships/image" Target="../media/image61.pdf"/><Relationship Id="rId23" Type="http://schemas.openxmlformats.org/officeDocument/2006/relationships/image" Target="../media/image62.png"/><Relationship Id="rId24" Type="http://schemas.openxmlformats.org/officeDocument/2006/relationships/image" Target="../media/image65.pdf"/><Relationship Id="rId25" Type="http://schemas.openxmlformats.org/officeDocument/2006/relationships/image" Target="../media/image66.png"/><Relationship Id="rId26" Type="http://schemas.openxmlformats.org/officeDocument/2006/relationships/image" Target="../media/image71.pdf"/><Relationship Id="rId27" Type="http://schemas.openxmlformats.org/officeDocument/2006/relationships/image" Target="../media/image72.png"/><Relationship Id="rId28" Type="http://schemas.openxmlformats.org/officeDocument/2006/relationships/image" Target="../media/image79.jpeg"/><Relationship Id="rId29" Type="http://schemas.openxmlformats.org/officeDocument/2006/relationships/image" Target="../media/image80.pdf"/><Relationship Id="rId30" Type="http://schemas.openxmlformats.org/officeDocument/2006/relationships/image" Target="../media/image81.png"/><Relationship Id="rId10" Type="http://schemas.openxmlformats.org/officeDocument/2006/relationships/image" Target="../media/image67.pdf"/><Relationship Id="rId11" Type="http://schemas.openxmlformats.org/officeDocument/2006/relationships/image" Target="../media/image68.png"/><Relationship Id="rId12" Type="http://schemas.openxmlformats.org/officeDocument/2006/relationships/image" Target="../media/image73.pdf"/><Relationship Id="rId13" Type="http://schemas.openxmlformats.org/officeDocument/2006/relationships/image" Target="../media/image74.png"/><Relationship Id="rId14" Type="http://schemas.openxmlformats.org/officeDocument/2006/relationships/image" Target="../media/image75.pdf"/><Relationship Id="rId15" Type="http://schemas.openxmlformats.org/officeDocument/2006/relationships/image" Target="../media/image76.png"/><Relationship Id="rId16" Type="http://schemas.openxmlformats.org/officeDocument/2006/relationships/image" Target="../media/image69.pdf"/><Relationship Id="rId17" Type="http://schemas.openxmlformats.org/officeDocument/2006/relationships/image" Target="../media/image70.png"/><Relationship Id="rId18" Type="http://schemas.openxmlformats.org/officeDocument/2006/relationships/image" Target="../media/image53.pdf"/><Relationship Id="rId19" Type="http://schemas.openxmlformats.org/officeDocument/2006/relationships/image" Target="../media/image54.png"/><Relationship Id="rId1" Type="http://schemas.openxmlformats.org/officeDocument/2006/relationships/slideLayout" Target="../slideLayouts/slideLayout1.xml"/><Relationship Id="rId2" Type="http://schemas.openxmlformats.org/officeDocument/2006/relationships/image" Target="../media/image77.pdf"/><Relationship Id="rId3" Type="http://schemas.openxmlformats.org/officeDocument/2006/relationships/image" Target="../media/image78.png"/><Relationship Id="rId4" Type="http://schemas.openxmlformats.org/officeDocument/2006/relationships/image" Target="../media/image55.pdf"/><Relationship Id="rId5" Type="http://schemas.openxmlformats.org/officeDocument/2006/relationships/image" Target="../media/image56.png"/><Relationship Id="rId6" Type="http://schemas.openxmlformats.org/officeDocument/2006/relationships/image" Target="../media/image59.pdf"/><Relationship Id="rId7" Type="http://schemas.openxmlformats.org/officeDocument/2006/relationships/image" Target="../media/image60.png"/><Relationship Id="rId8" Type="http://schemas.openxmlformats.org/officeDocument/2006/relationships/image" Target="../media/image63.pd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gif"/></Relationships>
</file>

<file path=ppt/slides/_rels/slide60.xml.rels><?xml version="1.0" encoding="UTF-8" standalone="yes"?>
<Relationships xmlns="http://schemas.openxmlformats.org/package/2006/relationships"><Relationship Id="rId9" Type="http://schemas.openxmlformats.org/officeDocument/2006/relationships/image" Target="../media/image58.png"/><Relationship Id="rId20" Type="http://schemas.openxmlformats.org/officeDocument/2006/relationships/image" Target="../media/image69.pdf"/><Relationship Id="rId21" Type="http://schemas.openxmlformats.org/officeDocument/2006/relationships/image" Target="../media/image70.png"/><Relationship Id="rId22" Type="http://schemas.openxmlformats.org/officeDocument/2006/relationships/image" Target="../media/image71.pdf"/><Relationship Id="rId23" Type="http://schemas.openxmlformats.org/officeDocument/2006/relationships/image" Target="../media/image72.png"/><Relationship Id="rId24" Type="http://schemas.openxmlformats.org/officeDocument/2006/relationships/image" Target="../media/image73.pdf"/><Relationship Id="rId25" Type="http://schemas.openxmlformats.org/officeDocument/2006/relationships/image" Target="../media/image74.png"/><Relationship Id="rId26" Type="http://schemas.openxmlformats.org/officeDocument/2006/relationships/image" Target="../media/image75.pdf"/><Relationship Id="rId27" Type="http://schemas.openxmlformats.org/officeDocument/2006/relationships/image" Target="../media/image76.png"/><Relationship Id="rId28" Type="http://schemas.openxmlformats.org/officeDocument/2006/relationships/image" Target="../media/image79.jpeg"/><Relationship Id="rId10" Type="http://schemas.openxmlformats.org/officeDocument/2006/relationships/image" Target="../media/image59.pdf"/><Relationship Id="rId11" Type="http://schemas.openxmlformats.org/officeDocument/2006/relationships/image" Target="../media/image60.png"/><Relationship Id="rId12" Type="http://schemas.openxmlformats.org/officeDocument/2006/relationships/image" Target="../media/image61.pdf"/><Relationship Id="rId13" Type="http://schemas.openxmlformats.org/officeDocument/2006/relationships/image" Target="../media/image62.png"/><Relationship Id="rId14" Type="http://schemas.openxmlformats.org/officeDocument/2006/relationships/image" Target="../media/image63.pdf"/><Relationship Id="rId15" Type="http://schemas.openxmlformats.org/officeDocument/2006/relationships/image" Target="../media/image64.png"/><Relationship Id="rId16" Type="http://schemas.openxmlformats.org/officeDocument/2006/relationships/image" Target="../media/image65.pdf"/><Relationship Id="rId17" Type="http://schemas.openxmlformats.org/officeDocument/2006/relationships/image" Target="../media/image66.png"/><Relationship Id="rId18" Type="http://schemas.openxmlformats.org/officeDocument/2006/relationships/image" Target="../media/image67.pdf"/><Relationship Id="rId19" Type="http://schemas.openxmlformats.org/officeDocument/2006/relationships/image" Target="../media/image68.png"/><Relationship Id="rId1" Type="http://schemas.openxmlformats.org/officeDocument/2006/relationships/slideLayout" Target="../slideLayouts/slideLayout1.xml"/><Relationship Id="rId2" Type="http://schemas.openxmlformats.org/officeDocument/2006/relationships/image" Target="../media/image77.pdf"/><Relationship Id="rId3" Type="http://schemas.openxmlformats.org/officeDocument/2006/relationships/image" Target="../media/image78.png"/><Relationship Id="rId4" Type="http://schemas.openxmlformats.org/officeDocument/2006/relationships/image" Target="../media/image53.pdf"/><Relationship Id="rId5" Type="http://schemas.openxmlformats.org/officeDocument/2006/relationships/image" Target="../media/image54.png"/><Relationship Id="rId6" Type="http://schemas.openxmlformats.org/officeDocument/2006/relationships/image" Target="../media/image55.pdf"/><Relationship Id="rId7" Type="http://schemas.openxmlformats.org/officeDocument/2006/relationships/image" Target="../media/image56.png"/><Relationship Id="rId8" Type="http://schemas.openxmlformats.org/officeDocument/2006/relationships/image" Target="../media/image57.pdf"/></Relationships>
</file>

<file path=ppt/slides/_rels/slide61.xml.rels><?xml version="1.0" encoding="UTF-8" standalone="yes"?>
<Relationships xmlns="http://schemas.openxmlformats.org/package/2006/relationships"><Relationship Id="rId9" Type="http://schemas.openxmlformats.org/officeDocument/2006/relationships/image" Target="../media/image58.png"/><Relationship Id="rId20" Type="http://schemas.openxmlformats.org/officeDocument/2006/relationships/image" Target="../media/image69.pdf"/><Relationship Id="rId21" Type="http://schemas.openxmlformats.org/officeDocument/2006/relationships/image" Target="../media/image70.png"/><Relationship Id="rId22" Type="http://schemas.openxmlformats.org/officeDocument/2006/relationships/image" Target="../media/image71.pdf"/><Relationship Id="rId23" Type="http://schemas.openxmlformats.org/officeDocument/2006/relationships/image" Target="../media/image72.png"/><Relationship Id="rId24" Type="http://schemas.openxmlformats.org/officeDocument/2006/relationships/image" Target="../media/image73.pdf"/><Relationship Id="rId25" Type="http://schemas.openxmlformats.org/officeDocument/2006/relationships/image" Target="../media/image74.png"/><Relationship Id="rId26" Type="http://schemas.openxmlformats.org/officeDocument/2006/relationships/image" Target="../media/image75.pdf"/><Relationship Id="rId27" Type="http://schemas.openxmlformats.org/officeDocument/2006/relationships/image" Target="../media/image76.png"/><Relationship Id="rId10" Type="http://schemas.openxmlformats.org/officeDocument/2006/relationships/image" Target="../media/image59.pdf"/><Relationship Id="rId11" Type="http://schemas.openxmlformats.org/officeDocument/2006/relationships/image" Target="../media/image60.png"/><Relationship Id="rId12" Type="http://schemas.openxmlformats.org/officeDocument/2006/relationships/image" Target="../media/image61.pdf"/><Relationship Id="rId13" Type="http://schemas.openxmlformats.org/officeDocument/2006/relationships/image" Target="../media/image62.png"/><Relationship Id="rId14" Type="http://schemas.openxmlformats.org/officeDocument/2006/relationships/image" Target="../media/image63.pdf"/><Relationship Id="rId15" Type="http://schemas.openxmlformats.org/officeDocument/2006/relationships/image" Target="../media/image64.png"/><Relationship Id="rId16" Type="http://schemas.openxmlformats.org/officeDocument/2006/relationships/image" Target="../media/image65.pdf"/><Relationship Id="rId17" Type="http://schemas.openxmlformats.org/officeDocument/2006/relationships/image" Target="../media/image66.png"/><Relationship Id="rId18" Type="http://schemas.openxmlformats.org/officeDocument/2006/relationships/image" Target="../media/image67.pdf"/><Relationship Id="rId19" Type="http://schemas.openxmlformats.org/officeDocument/2006/relationships/image" Target="../media/image68.png"/><Relationship Id="rId1" Type="http://schemas.openxmlformats.org/officeDocument/2006/relationships/slideLayout" Target="../slideLayouts/slideLayout1.xml"/><Relationship Id="rId2" Type="http://schemas.openxmlformats.org/officeDocument/2006/relationships/image" Target="../media/image77.pdf"/><Relationship Id="rId3" Type="http://schemas.openxmlformats.org/officeDocument/2006/relationships/image" Target="../media/image78.png"/><Relationship Id="rId4" Type="http://schemas.openxmlformats.org/officeDocument/2006/relationships/image" Target="../media/image53.pdf"/><Relationship Id="rId5" Type="http://schemas.openxmlformats.org/officeDocument/2006/relationships/image" Target="../media/image54.png"/><Relationship Id="rId6" Type="http://schemas.openxmlformats.org/officeDocument/2006/relationships/image" Target="../media/image55.pdf"/><Relationship Id="rId7" Type="http://schemas.openxmlformats.org/officeDocument/2006/relationships/image" Target="../media/image56.png"/><Relationship Id="rId8" Type="http://schemas.openxmlformats.org/officeDocument/2006/relationships/image" Target="../media/image57.pdf"/></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82.jpeg"/></Relationships>
</file>

<file path=ppt/slides/_rels/slide64.xml.rels><?xml version="1.0" encoding="UTF-8" standalone="yes"?>
<Relationships xmlns="http://schemas.openxmlformats.org/package/2006/relationships"><Relationship Id="rId9" Type="http://schemas.openxmlformats.org/officeDocument/2006/relationships/image" Target="../media/image60.png"/><Relationship Id="rId20" Type="http://schemas.openxmlformats.org/officeDocument/2006/relationships/image" Target="../media/image71.pdf"/><Relationship Id="rId21" Type="http://schemas.openxmlformats.org/officeDocument/2006/relationships/image" Target="../media/image72.png"/><Relationship Id="rId22" Type="http://schemas.openxmlformats.org/officeDocument/2006/relationships/image" Target="../media/image73.pdf"/><Relationship Id="rId23" Type="http://schemas.openxmlformats.org/officeDocument/2006/relationships/image" Target="../media/image74.png"/><Relationship Id="rId24" Type="http://schemas.openxmlformats.org/officeDocument/2006/relationships/image" Target="../media/image75.pdf"/><Relationship Id="rId25" Type="http://schemas.openxmlformats.org/officeDocument/2006/relationships/image" Target="../media/image76.png"/><Relationship Id="rId10" Type="http://schemas.openxmlformats.org/officeDocument/2006/relationships/image" Target="../media/image61.pdf"/><Relationship Id="rId11" Type="http://schemas.openxmlformats.org/officeDocument/2006/relationships/image" Target="../media/image62.png"/><Relationship Id="rId12" Type="http://schemas.openxmlformats.org/officeDocument/2006/relationships/image" Target="../media/image63.pdf"/><Relationship Id="rId13" Type="http://schemas.openxmlformats.org/officeDocument/2006/relationships/image" Target="../media/image64.png"/><Relationship Id="rId14" Type="http://schemas.openxmlformats.org/officeDocument/2006/relationships/image" Target="../media/image65.pdf"/><Relationship Id="rId15" Type="http://schemas.openxmlformats.org/officeDocument/2006/relationships/image" Target="../media/image66.png"/><Relationship Id="rId16" Type="http://schemas.openxmlformats.org/officeDocument/2006/relationships/image" Target="../media/image67.pdf"/><Relationship Id="rId17" Type="http://schemas.openxmlformats.org/officeDocument/2006/relationships/image" Target="../media/image68.png"/><Relationship Id="rId18" Type="http://schemas.openxmlformats.org/officeDocument/2006/relationships/image" Target="../media/image69.pdf"/><Relationship Id="rId19" Type="http://schemas.openxmlformats.org/officeDocument/2006/relationships/image" Target="../media/image70.png"/><Relationship Id="rId1" Type="http://schemas.openxmlformats.org/officeDocument/2006/relationships/slideLayout" Target="../slideLayouts/slideLayout1.xml"/><Relationship Id="rId2" Type="http://schemas.openxmlformats.org/officeDocument/2006/relationships/image" Target="../media/image53.pdf"/><Relationship Id="rId3" Type="http://schemas.openxmlformats.org/officeDocument/2006/relationships/image" Target="../media/image54.png"/><Relationship Id="rId4" Type="http://schemas.openxmlformats.org/officeDocument/2006/relationships/image" Target="../media/image55.pdf"/><Relationship Id="rId5" Type="http://schemas.openxmlformats.org/officeDocument/2006/relationships/image" Target="../media/image56.png"/><Relationship Id="rId6" Type="http://schemas.openxmlformats.org/officeDocument/2006/relationships/image" Target="../media/image57.pdf"/><Relationship Id="rId7" Type="http://schemas.openxmlformats.org/officeDocument/2006/relationships/image" Target="../media/image58.png"/><Relationship Id="rId8" Type="http://schemas.openxmlformats.org/officeDocument/2006/relationships/image" Target="../media/image59.pdf"/></Relationships>
</file>

<file path=ppt/slides/_rels/slide65.xml.rels><?xml version="1.0" encoding="UTF-8" standalone="yes"?>
<Relationships xmlns="http://schemas.openxmlformats.org/package/2006/relationships"><Relationship Id="rId3" Type="http://schemas.openxmlformats.org/officeDocument/2006/relationships/image" Target="../media/image81.png"/><Relationship Id="rId4" Type="http://schemas.openxmlformats.org/officeDocument/2006/relationships/image" Target="../media/image77.pdf"/><Relationship Id="rId5" Type="http://schemas.openxmlformats.org/officeDocument/2006/relationships/image" Target="../media/image78.png"/><Relationship Id="rId1" Type="http://schemas.openxmlformats.org/officeDocument/2006/relationships/slideLayout" Target="../slideLayouts/slideLayout1.xml"/><Relationship Id="rId2" Type="http://schemas.openxmlformats.org/officeDocument/2006/relationships/image" Target="../media/image80.pdf"/></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9" Type="http://schemas.openxmlformats.org/officeDocument/2006/relationships/image" Target="../media/image60.png"/><Relationship Id="rId20" Type="http://schemas.openxmlformats.org/officeDocument/2006/relationships/image" Target="../media/image71.pdf"/><Relationship Id="rId21" Type="http://schemas.openxmlformats.org/officeDocument/2006/relationships/image" Target="../media/image72.png"/><Relationship Id="rId22" Type="http://schemas.openxmlformats.org/officeDocument/2006/relationships/image" Target="../media/image73.pdf"/><Relationship Id="rId23" Type="http://schemas.openxmlformats.org/officeDocument/2006/relationships/image" Target="../media/image74.png"/><Relationship Id="rId24" Type="http://schemas.openxmlformats.org/officeDocument/2006/relationships/image" Target="../media/image75.pdf"/><Relationship Id="rId25" Type="http://schemas.openxmlformats.org/officeDocument/2006/relationships/image" Target="../media/image76.png"/><Relationship Id="rId26" Type="http://schemas.openxmlformats.org/officeDocument/2006/relationships/image" Target="../media/image80.pdf"/><Relationship Id="rId27" Type="http://schemas.openxmlformats.org/officeDocument/2006/relationships/image" Target="../media/image81.png"/><Relationship Id="rId10" Type="http://schemas.openxmlformats.org/officeDocument/2006/relationships/image" Target="../media/image61.pdf"/><Relationship Id="rId11" Type="http://schemas.openxmlformats.org/officeDocument/2006/relationships/image" Target="../media/image62.png"/><Relationship Id="rId12" Type="http://schemas.openxmlformats.org/officeDocument/2006/relationships/image" Target="../media/image63.pdf"/><Relationship Id="rId13" Type="http://schemas.openxmlformats.org/officeDocument/2006/relationships/image" Target="../media/image64.png"/><Relationship Id="rId14" Type="http://schemas.openxmlformats.org/officeDocument/2006/relationships/image" Target="../media/image65.pdf"/><Relationship Id="rId15" Type="http://schemas.openxmlformats.org/officeDocument/2006/relationships/image" Target="../media/image66.png"/><Relationship Id="rId16" Type="http://schemas.openxmlformats.org/officeDocument/2006/relationships/image" Target="../media/image67.pdf"/><Relationship Id="rId17" Type="http://schemas.openxmlformats.org/officeDocument/2006/relationships/image" Target="../media/image68.png"/><Relationship Id="rId18" Type="http://schemas.openxmlformats.org/officeDocument/2006/relationships/image" Target="../media/image69.pdf"/><Relationship Id="rId19" Type="http://schemas.openxmlformats.org/officeDocument/2006/relationships/image" Target="../media/image70.png"/><Relationship Id="rId1" Type="http://schemas.openxmlformats.org/officeDocument/2006/relationships/slideLayout" Target="../slideLayouts/slideLayout1.xml"/><Relationship Id="rId2" Type="http://schemas.openxmlformats.org/officeDocument/2006/relationships/image" Target="../media/image53.pdf"/><Relationship Id="rId3" Type="http://schemas.openxmlformats.org/officeDocument/2006/relationships/image" Target="../media/image54.png"/><Relationship Id="rId4" Type="http://schemas.openxmlformats.org/officeDocument/2006/relationships/image" Target="../media/image55.pdf"/><Relationship Id="rId5" Type="http://schemas.openxmlformats.org/officeDocument/2006/relationships/image" Target="../media/image56.png"/><Relationship Id="rId6" Type="http://schemas.openxmlformats.org/officeDocument/2006/relationships/image" Target="../media/image57.pdf"/><Relationship Id="rId7" Type="http://schemas.openxmlformats.org/officeDocument/2006/relationships/image" Target="../media/image58.png"/><Relationship Id="rId8" Type="http://schemas.openxmlformats.org/officeDocument/2006/relationships/image" Target="../media/image59.pdf"/></Relationships>
</file>

<file path=ppt/slides/_rels/slide68.xml.rels><?xml version="1.0" encoding="UTF-8" standalone="yes"?>
<Relationships xmlns="http://schemas.openxmlformats.org/package/2006/relationships"><Relationship Id="rId9" Type="http://schemas.openxmlformats.org/officeDocument/2006/relationships/image" Target="../media/image60.png"/><Relationship Id="rId20" Type="http://schemas.openxmlformats.org/officeDocument/2006/relationships/image" Target="../media/image71.pdf"/><Relationship Id="rId21" Type="http://schemas.openxmlformats.org/officeDocument/2006/relationships/image" Target="../media/image72.png"/><Relationship Id="rId22" Type="http://schemas.openxmlformats.org/officeDocument/2006/relationships/image" Target="../media/image73.pdf"/><Relationship Id="rId23" Type="http://schemas.openxmlformats.org/officeDocument/2006/relationships/image" Target="../media/image74.png"/><Relationship Id="rId24" Type="http://schemas.openxmlformats.org/officeDocument/2006/relationships/image" Target="../media/image75.pdf"/><Relationship Id="rId25" Type="http://schemas.openxmlformats.org/officeDocument/2006/relationships/image" Target="../media/image76.png"/><Relationship Id="rId26" Type="http://schemas.openxmlformats.org/officeDocument/2006/relationships/image" Target="../media/image80.pdf"/><Relationship Id="rId27" Type="http://schemas.openxmlformats.org/officeDocument/2006/relationships/image" Target="../media/image81.png"/><Relationship Id="rId10" Type="http://schemas.openxmlformats.org/officeDocument/2006/relationships/image" Target="../media/image61.pdf"/><Relationship Id="rId11" Type="http://schemas.openxmlformats.org/officeDocument/2006/relationships/image" Target="../media/image62.png"/><Relationship Id="rId12" Type="http://schemas.openxmlformats.org/officeDocument/2006/relationships/image" Target="../media/image63.pdf"/><Relationship Id="rId13" Type="http://schemas.openxmlformats.org/officeDocument/2006/relationships/image" Target="../media/image64.png"/><Relationship Id="rId14" Type="http://schemas.openxmlformats.org/officeDocument/2006/relationships/image" Target="../media/image65.pdf"/><Relationship Id="rId15" Type="http://schemas.openxmlformats.org/officeDocument/2006/relationships/image" Target="../media/image66.png"/><Relationship Id="rId16" Type="http://schemas.openxmlformats.org/officeDocument/2006/relationships/image" Target="../media/image67.pdf"/><Relationship Id="rId17" Type="http://schemas.openxmlformats.org/officeDocument/2006/relationships/image" Target="../media/image68.png"/><Relationship Id="rId18" Type="http://schemas.openxmlformats.org/officeDocument/2006/relationships/image" Target="../media/image69.pdf"/><Relationship Id="rId19" Type="http://schemas.openxmlformats.org/officeDocument/2006/relationships/image" Target="../media/image70.png"/><Relationship Id="rId1" Type="http://schemas.openxmlformats.org/officeDocument/2006/relationships/slideLayout" Target="../slideLayouts/slideLayout1.xml"/><Relationship Id="rId2" Type="http://schemas.openxmlformats.org/officeDocument/2006/relationships/image" Target="../media/image53.pdf"/><Relationship Id="rId3" Type="http://schemas.openxmlformats.org/officeDocument/2006/relationships/image" Target="../media/image54.png"/><Relationship Id="rId4" Type="http://schemas.openxmlformats.org/officeDocument/2006/relationships/image" Target="../media/image55.pdf"/><Relationship Id="rId5" Type="http://schemas.openxmlformats.org/officeDocument/2006/relationships/image" Target="../media/image56.png"/><Relationship Id="rId6" Type="http://schemas.openxmlformats.org/officeDocument/2006/relationships/image" Target="../media/image57.pdf"/><Relationship Id="rId7" Type="http://schemas.openxmlformats.org/officeDocument/2006/relationships/image" Target="../media/image58.png"/><Relationship Id="rId8" Type="http://schemas.openxmlformats.org/officeDocument/2006/relationships/image" Target="../media/image59.pdf"/></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hyperlink" Target="http://www.dagbladet.no/nyheter/2008/04/22/533309.html%23http://www.dagbladet.no/nyheter/2008/04/22/533309.html%20" TargetMode="External"/><Relationship Id="rId3" Type="http://schemas.openxmlformats.org/officeDocument/2006/relationships/image" Target="../media/image8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hyperlink" Target="http://www.sakkyndig.com/psykologi/artikler/MMPI-tolkning.pdf" TargetMode="Externa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jpe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tel 1"/>
          <p:cNvSpPr>
            <a:spLocks noGrp="1"/>
          </p:cNvSpPr>
          <p:nvPr>
            <p:ph type="ctrTitle"/>
          </p:nvPr>
        </p:nvSpPr>
        <p:spPr>
          <a:xfrm>
            <a:off x="685800" y="0"/>
            <a:ext cx="7772400" cy="1253469"/>
          </a:xfrm>
        </p:spPr>
        <p:txBody>
          <a:bodyPr>
            <a:normAutofit fontScale="90000"/>
          </a:bodyPr>
          <a:lstStyle/>
          <a:p>
            <a:r>
              <a:rPr lang="nn-NO" b="1" i="1"/>
              <a:t>Modeller for observasjon av komplekse konflikter</a:t>
            </a:r>
          </a:p>
        </p:txBody>
      </p:sp>
      <p:sp>
        <p:nvSpPr>
          <p:cNvPr id="5" name="Plassholder for lysbildenummer 4"/>
          <p:cNvSpPr>
            <a:spLocks noGrp="1"/>
          </p:cNvSpPr>
          <p:nvPr>
            <p:ph type="sldNum" sz="quarter" idx="12"/>
          </p:nvPr>
        </p:nvSpPr>
        <p:spPr>
          <a:xfrm>
            <a:off x="8382000" y="6356350"/>
            <a:ext cx="762000" cy="365125"/>
          </a:xfrm>
        </p:spPr>
        <p:txBody>
          <a:bodyPr/>
          <a:lstStyle/>
          <a:p>
            <a:fld id="{30DFC05C-2E46-4B4B-81B6-71F0E13C0776}" type="slidenum">
              <a:rPr lang="nb-NO"/>
              <a:pPr/>
              <a:t>1</a:t>
            </a:fld>
            <a:endParaRPr lang="nb-NO"/>
          </a:p>
        </p:txBody>
      </p:sp>
      <p:sp>
        <p:nvSpPr>
          <p:cNvPr id="4" name="TekstSylinder 3"/>
          <p:cNvSpPr txBox="1"/>
          <p:nvPr/>
        </p:nvSpPr>
        <p:spPr>
          <a:xfrm>
            <a:off x="798757" y="1364562"/>
            <a:ext cx="7659443" cy="646331"/>
          </a:xfrm>
          <a:prstGeom prst="rect">
            <a:avLst/>
          </a:prstGeom>
          <a:noFill/>
        </p:spPr>
        <p:txBody>
          <a:bodyPr wrap="square" rtlCol="0">
            <a:spAutoFit/>
          </a:bodyPr>
          <a:lstStyle/>
          <a:p>
            <a:pPr algn="ctr"/>
            <a:r>
              <a:rPr lang="nn-NO" i="1"/>
              <a:t>Hvorfor  svikter så mange fagfolk i forståelsen av konflikter der trusler mot selvbildet står sentralt, såkalte narsissistiske konflikter ? </a:t>
            </a:r>
          </a:p>
        </p:txBody>
      </p:sp>
      <p:sp>
        <p:nvSpPr>
          <p:cNvPr id="8" name="TekstSylinder 7"/>
          <p:cNvSpPr txBox="1"/>
          <p:nvPr/>
        </p:nvSpPr>
        <p:spPr>
          <a:xfrm>
            <a:off x="1180805" y="5586909"/>
            <a:ext cx="6772886" cy="738664"/>
          </a:xfrm>
          <a:prstGeom prst="rect">
            <a:avLst/>
          </a:prstGeom>
          <a:noFill/>
        </p:spPr>
        <p:txBody>
          <a:bodyPr wrap="square" rtlCol="0">
            <a:spAutoFit/>
          </a:bodyPr>
          <a:lstStyle/>
          <a:p>
            <a:pPr algn="ctr"/>
            <a:r>
              <a:rPr lang="nb-NO" sz="2000">
                <a:solidFill>
                  <a:srgbClr val="EEECE1"/>
                </a:solidFill>
              </a:rPr>
              <a:t>Rune Fardal </a:t>
            </a:r>
            <a:endParaRPr lang="nb-NO" sz="1200">
              <a:solidFill>
                <a:srgbClr val="EEECE1"/>
              </a:solidFill>
            </a:endParaRPr>
          </a:p>
          <a:p>
            <a:pPr algn="ctr"/>
            <a:r>
              <a:rPr lang="nb-NO" sz="1200">
                <a:solidFill>
                  <a:srgbClr val="EEECE1"/>
                </a:solidFill>
              </a:rPr>
              <a:t>Studerer personlighetsforstyrrelser med hovedvekt på narsissistisk problematikk </a:t>
            </a:r>
          </a:p>
          <a:p>
            <a:pPr algn="ctr"/>
            <a:r>
              <a:rPr lang="nb-NO" sz="1000">
                <a:solidFill>
                  <a:srgbClr val="EEECE1"/>
                </a:solidFill>
              </a:rPr>
              <a:t>1 desember,  2011     Oppdatert 14.1.2012</a:t>
            </a:r>
          </a:p>
        </p:txBody>
      </p:sp>
      <p:sp>
        <p:nvSpPr>
          <p:cNvPr id="10" name="Plassholder for bunntekst 9"/>
          <p:cNvSpPr>
            <a:spLocks noGrp="1"/>
          </p:cNvSpPr>
          <p:nvPr>
            <p:ph type="ftr" sz="quarter" idx="11"/>
          </p:nvPr>
        </p:nvSpPr>
        <p:spPr/>
        <p:txBody>
          <a:bodyPr/>
          <a:lstStyle/>
          <a:p>
            <a:r>
              <a:rPr lang="nb-NO"/>
              <a:t>Copyright - Rune Fardal - 2011</a:t>
            </a:r>
          </a:p>
        </p:txBody>
      </p:sp>
      <p:pic>
        <p:nvPicPr>
          <p:cNvPr id="16" name="Film fra 14.01.12 kl. 12.06 #2.mov">
            <a:hlinkClick r:id="" action="ppaction://media"/>
          </p:cNvPr>
          <p:cNvPicPr/>
          <p:nvPr>
            <a:videoFile r:link="rId1"/>
          </p:nvPr>
        </p:nvPicPr>
        <p:blipFill>
          <a:blip r:embed="rId3"/>
          <a:stretch>
            <a:fillRect/>
          </a:stretch>
        </p:blipFill>
        <p:spPr>
          <a:xfrm>
            <a:off x="2206118" y="2246990"/>
            <a:ext cx="4769678" cy="3179785"/>
          </a:xfrm>
          <a:prstGeom prst="rect">
            <a:avLst/>
          </a:prstGeom>
        </p:spPr>
      </p:pic>
    </p:spTree>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5845"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16"/>
                </p:tgtEl>
              </p:cMediaNode>
            </p:video>
            <p:seq concurrent="1" nextAc="seek">
              <p:cTn id="8" restart="whenNotActive" fill="hold" evtFilter="cancelBubble" nodeType="interactiveSeq">
                <p:stCondLst>
                  <p:cond evt="onClick" delay="0">
                    <p:tgtEl>
                      <p:spTgt spid="1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6"/>
                                        </p:tgtEl>
                                      </p:cBhvr>
                                    </p:cmd>
                                  </p:childTnLst>
                                </p:cTn>
                              </p:par>
                            </p:childTnLst>
                          </p:cTn>
                        </p:par>
                      </p:childTnLst>
                    </p:cTn>
                  </p:par>
                </p:childTnLst>
              </p:cTn>
              <p:nextCondLst>
                <p:cond evt="onClick" delay="0">
                  <p:tgtEl>
                    <p:spTgt spid="16"/>
                  </p:tgtEl>
                </p:cond>
              </p:nextCondLst>
            </p:seq>
          </p:childTnLst>
        </p:cTn>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tel 1"/>
          <p:cNvSpPr>
            <a:spLocks noGrp="1"/>
          </p:cNvSpPr>
          <p:nvPr>
            <p:ph type="ctrTitle"/>
          </p:nvPr>
        </p:nvSpPr>
        <p:spPr>
          <a:xfrm>
            <a:off x="685800" y="361667"/>
            <a:ext cx="7772400" cy="801627"/>
          </a:xfrm>
        </p:spPr>
        <p:txBody>
          <a:bodyPr>
            <a:normAutofit/>
          </a:bodyPr>
          <a:lstStyle/>
          <a:p>
            <a:r>
              <a:rPr lang="nn-NO" sz="3600"/>
              <a:t>Eksempler på Kognitiv Dissonans</a:t>
            </a:r>
          </a:p>
        </p:txBody>
      </p:sp>
      <p:sp>
        <p:nvSpPr>
          <p:cNvPr id="5" name="Plassholder for lysbildenummer 4"/>
          <p:cNvSpPr>
            <a:spLocks noGrp="1"/>
          </p:cNvSpPr>
          <p:nvPr>
            <p:ph type="sldNum" sz="quarter" idx="12"/>
          </p:nvPr>
        </p:nvSpPr>
        <p:spPr>
          <a:xfrm>
            <a:off x="8382000" y="6356350"/>
            <a:ext cx="762000" cy="365125"/>
          </a:xfrm>
        </p:spPr>
        <p:txBody>
          <a:bodyPr/>
          <a:lstStyle/>
          <a:p>
            <a:fld id="{30DFC05C-2E46-4B4B-81B6-71F0E13C0776}" type="slidenum">
              <a:rPr lang="nb-NO"/>
              <a:pPr/>
              <a:t>10</a:t>
            </a:fld>
            <a:endParaRPr lang="nb-NO"/>
          </a:p>
        </p:txBody>
      </p:sp>
      <p:sp>
        <p:nvSpPr>
          <p:cNvPr id="4" name="TekstSylinder 3"/>
          <p:cNvSpPr txBox="1"/>
          <p:nvPr/>
        </p:nvSpPr>
        <p:spPr>
          <a:xfrm>
            <a:off x="519569" y="1163294"/>
            <a:ext cx="8304855" cy="1200329"/>
          </a:xfrm>
          <a:prstGeom prst="rect">
            <a:avLst/>
          </a:prstGeom>
          <a:noFill/>
        </p:spPr>
        <p:txBody>
          <a:bodyPr wrap="square" rtlCol="0">
            <a:spAutoFit/>
          </a:bodyPr>
          <a:lstStyle/>
          <a:p>
            <a:pPr algn="just"/>
            <a:r>
              <a:rPr lang="nb-NO" b="1" i="1" smtClean="0"/>
              <a:t>Enkelte sakkyndige psykologer skriver sakkyndige rapporter  som  ikke holder faglig mål. De er verken reliable eller valide. Når de møter kritikk oppstår kognitiv dissonans. Hvordan skal de  beholde  troen på  det de har skrevet, selv om  det faglig dokumenteres som svindel?</a:t>
            </a:r>
            <a:endParaRPr lang="nb-NO" smtClean="0"/>
          </a:p>
        </p:txBody>
      </p:sp>
      <p:sp>
        <p:nvSpPr>
          <p:cNvPr id="7" name="Plassholder for bunntekst 6"/>
          <p:cNvSpPr>
            <a:spLocks noGrp="1"/>
          </p:cNvSpPr>
          <p:nvPr>
            <p:ph type="ftr" sz="quarter" idx="11"/>
          </p:nvPr>
        </p:nvSpPr>
        <p:spPr/>
        <p:txBody>
          <a:bodyPr/>
          <a:lstStyle/>
          <a:p>
            <a:r>
              <a:rPr lang="nb-NO"/>
              <a:t>Copyright - Rune Fardal - 2011</a:t>
            </a:r>
          </a:p>
        </p:txBody>
      </p:sp>
      <p:sp>
        <p:nvSpPr>
          <p:cNvPr id="6" name="TekstSylinder 5"/>
          <p:cNvSpPr txBox="1"/>
          <p:nvPr/>
        </p:nvSpPr>
        <p:spPr>
          <a:xfrm>
            <a:off x="772224" y="2359198"/>
            <a:ext cx="7609776" cy="2308324"/>
          </a:xfrm>
          <a:prstGeom prst="rect">
            <a:avLst/>
          </a:prstGeom>
          <a:noFill/>
        </p:spPr>
        <p:txBody>
          <a:bodyPr wrap="square" rtlCol="0">
            <a:spAutoFit/>
          </a:bodyPr>
          <a:lstStyle/>
          <a:p>
            <a:pPr marL="342900" indent="-342900" algn="just"/>
            <a:r>
              <a:rPr lang="nn-NO"/>
              <a:t>De kan viser til at de har lang erfaring som sakkyndig</a:t>
            </a:r>
          </a:p>
          <a:p>
            <a:pPr marL="342900" indent="-342900" algn="just"/>
            <a:r>
              <a:rPr lang="nn-NO" sz="1200"/>
              <a:t>	men erfaring er ikke det samme som eksperise, og reliabilitet (antall rapporter) sier intet om validitet (kvalitet)!</a:t>
            </a:r>
          </a:p>
          <a:p>
            <a:pPr marL="342900" indent="-342900" algn="just"/>
            <a:r>
              <a:rPr lang="nn-NO"/>
              <a:t>De  kan vise til at den som avslørte dem ikke er psykolog</a:t>
            </a:r>
          </a:p>
          <a:p>
            <a:pPr marL="342900" indent="-342900" algn="just"/>
            <a:r>
              <a:rPr lang="nn-NO" sz="1200"/>
              <a:t>	men det betyr ikke at andre ikke har kunnskap, for psykologer har ikke definisjonsmakten på faglig holdbarhet!</a:t>
            </a:r>
          </a:p>
          <a:p>
            <a:pPr marL="342900" indent="-342900" algn="just"/>
            <a:r>
              <a:rPr lang="nn-NO"/>
              <a:t>De kan hevde at deres vurdering er i tråd med en standard</a:t>
            </a:r>
          </a:p>
          <a:p>
            <a:pPr marL="342900" indent="-342900" algn="just"/>
            <a:r>
              <a:rPr lang="nn-NO" sz="1200"/>
              <a:t>	men det betyr ikke at denne standard er faglig holdbar, ei heller at vurderingen er i tråd med en slik standard.</a:t>
            </a:r>
          </a:p>
          <a:p>
            <a:pPr marL="342900" indent="-342900"/>
            <a:endParaRPr lang="nn-NO"/>
          </a:p>
          <a:p>
            <a:pPr marL="342900" indent="-342900"/>
            <a:r>
              <a:rPr lang="nn-NO"/>
              <a:t>Legg merke til at ingen av disse ”forklaringer” berører den manglende faglige</a:t>
            </a:r>
          </a:p>
          <a:p>
            <a:pPr marL="342900" indent="-342900"/>
            <a:r>
              <a:rPr lang="nn-NO"/>
              <a:t>holdbarhet. Alt er rasjonalisering  og bortforklaring, såkalt psykologisk forsvar.</a:t>
            </a:r>
          </a:p>
        </p:txBody>
      </p:sp>
      <p:sp>
        <p:nvSpPr>
          <p:cNvPr id="8" name="TekstSylinder 7"/>
          <p:cNvSpPr txBox="1"/>
          <p:nvPr/>
        </p:nvSpPr>
        <p:spPr>
          <a:xfrm>
            <a:off x="519569" y="4667522"/>
            <a:ext cx="8092485" cy="1477328"/>
          </a:xfrm>
          <a:prstGeom prst="rect">
            <a:avLst/>
          </a:prstGeom>
          <a:noFill/>
        </p:spPr>
        <p:txBody>
          <a:bodyPr wrap="square" rtlCol="0">
            <a:spAutoFit/>
          </a:bodyPr>
          <a:lstStyle/>
          <a:p>
            <a:pPr algn="just"/>
            <a:r>
              <a:rPr lang="nn-NO">
                <a:solidFill>
                  <a:srgbClr val="FFFFFF"/>
                </a:solidFill>
              </a:rPr>
              <a:t>Et annet typisk eksempel er  ved </a:t>
            </a:r>
            <a:r>
              <a:rPr lang="nn-NO" b="1" i="1">
                <a:solidFill>
                  <a:srgbClr val="FFFFFF"/>
                </a:solidFill>
              </a:rPr>
              <a:t>projeksjon</a:t>
            </a:r>
            <a:r>
              <a:rPr lang="nn-NO">
                <a:solidFill>
                  <a:srgbClr val="FFFFFF"/>
                </a:solidFill>
              </a:rPr>
              <a:t>, når en person  vet, bevist eller ubevist, at denne har en kritikkverdig adferd, man ikke kan innrømme. Da kan denne projiseres ut på en  annen, og den andre kan anklages for å ha denne adferd. Da er et indre problem blitt eksternt og oppleves ikke lenger  som  en indre dissonans. Dette er typisk ved narsissistisk problematikk, der </a:t>
            </a:r>
            <a:r>
              <a:rPr lang="nn-NO" i="1">
                <a:solidFill>
                  <a:srgbClr val="FFFFFF"/>
                </a:solidFill>
              </a:rPr>
              <a:t>Selvet</a:t>
            </a:r>
            <a:r>
              <a:rPr lang="nn-NO">
                <a:solidFill>
                  <a:srgbClr val="FFFFFF"/>
                </a:solidFill>
              </a:rPr>
              <a:t> er såret.</a:t>
            </a:r>
          </a:p>
        </p:txBody>
      </p:sp>
    </p:spTree>
  </p:cSld>
  <p:clrMapOvr>
    <a:masterClrMapping/>
  </p:clrMapOvr>
  <p:transition advClick="0"/>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tel 1"/>
          <p:cNvSpPr>
            <a:spLocks noGrp="1"/>
          </p:cNvSpPr>
          <p:nvPr>
            <p:ph type="ctrTitle"/>
          </p:nvPr>
        </p:nvSpPr>
        <p:spPr>
          <a:xfrm>
            <a:off x="685800" y="361667"/>
            <a:ext cx="7772400" cy="801627"/>
          </a:xfrm>
        </p:spPr>
        <p:txBody>
          <a:bodyPr>
            <a:normAutofit/>
          </a:bodyPr>
          <a:lstStyle/>
          <a:p>
            <a:r>
              <a:rPr lang="nn-NO"/>
              <a:t>Mer om aktivering</a:t>
            </a:r>
          </a:p>
        </p:txBody>
      </p:sp>
      <p:sp>
        <p:nvSpPr>
          <p:cNvPr id="5" name="Plassholder for lysbildenummer 4"/>
          <p:cNvSpPr>
            <a:spLocks noGrp="1"/>
          </p:cNvSpPr>
          <p:nvPr>
            <p:ph type="sldNum" sz="quarter" idx="12"/>
          </p:nvPr>
        </p:nvSpPr>
        <p:spPr>
          <a:xfrm>
            <a:off x="8382000" y="6356350"/>
            <a:ext cx="762000" cy="365125"/>
          </a:xfrm>
        </p:spPr>
        <p:txBody>
          <a:bodyPr/>
          <a:lstStyle/>
          <a:p>
            <a:fld id="{30DFC05C-2E46-4B4B-81B6-71F0E13C0776}" type="slidenum">
              <a:rPr lang="nb-NO"/>
              <a:pPr/>
              <a:t>11</a:t>
            </a:fld>
            <a:endParaRPr lang="nb-NO"/>
          </a:p>
        </p:txBody>
      </p:sp>
      <p:sp>
        <p:nvSpPr>
          <p:cNvPr id="7" name="Plassholder for bunntekst 6"/>
          <p:cNvSpPr>
            <a:spLocks noGrp="1"/>
          </p:cNvSpPr>
          <p:nvPr>
            <p:ph type="ftr" sz="quarter" idx="11"/>
          </p:nvPr>
        </p:nvSpPr>
        <p:spPr/>
        <p:txBody>
          <a:bodyPr/>
          <a:lstStyle/>
          <a:p>
            <a:r>
              <a:rPr lang="nb-NO"/>
              <a:t>Copyright - Rune Fardal - 2011</a:t>
            </a:r>
          </a:p>
        </p:txBody>
      </p:sp>
      <p:pic>
        <p:nvPicPr>
          <p:cNvPr id="6" name="Bilde 5" descr="img486.jpg"/>
          <p:cNvPicPr>
            <a:picLocks noChangeAspect="1"/>
          </p:cNvPicPr>
          <p:nvPr/>
        </p:nvPicPr>
        <p:blipFill>
          <a:blip r:embed="rId2"/>
          <a:stretch>
            <a:fillRect/>
          </a:stretch>
        </p:blipFill>
        <p:spPr>
          <a:xfrm>
            <a:off x="2111264" y="2573311"/>
            <a:ext cx="4761578" cy="2202932"/>
          </a:xfrm>
          <a:prstGeom prst="rect">
            <a:avLst/>
          </a:prstGeom>
        </p:spPr>
      </p:pic>
      <p:sp>
        <p:nvSpPr>
          <p:cNvPr id="8" name="TekstSylinder 7"/>
          <p:cNvSpPr txBox="1"/>
          <p:nvPr/>
        </p:nvSpPr>
        <p:spPr>
          <a:xfrm>
            <a:off x="487793" y="1255230"/>
            <a:ext cx="7894208" cy="1200329"/>
          </a:xfrm>
          <a:prstGeom prst="rect">
            <a:avLst/>
          </a:prstGeom>
          <a:noFill/>
        </p:spPr>
        <p:txBody>
          <a:bodyPr wrap="square" rtlCol="0">
            <a:spAutoFit/>
          </a:bodyPr>
          <a:lstStyle/>
          <a:p>
            <a:pPr algn="just"/>
            <a:r>
              <a:rPr lang="nn-NO"/>
              <a:t>Aktivering av nerveceller er så spesialisert at  bestemte nerveceller først aktiveres når individet  har en viss relativ posisjon i forhold til  det som observeres! Det vesentlige for aktivering av nerveceller er den relative plasseringen av sanseintrykket.</a:t>
            </a:r>
          </a:p>
        </p:txBody>
      </p:sp>
      <p:sp>
        <p:nvSpPr>
          <p:cNvPr id="9" name="TekstSylinder 8"/>
          <p:cNvSpPr txBox="1"/>
          <p:nvPr/>
        </p:nvSpPr>
        <p:spPr>
          <a:xfrm>
            <a:off x="487793" y="4962404"/>
            <a:ext cx="7894208" cy="1477328"/>
          </a:xfrm>
          <a:prstGeom prst="rect">
            <a:avLst/>
          </a:prstGeom>
          <a:noFill/>
        </p:spPr>
        <p:txBody>
          <a:bodyPr wrap="square" rtlCol="0">
            <a:spAutoFit/>
          </a:bodyPr>
          <a:lstStyle/>
          <a:p>
            <a:pPr algn="just"/>
            <a:r>
              <a:rPr lang="nn-NO">
                <a:solidFill>
                  <a:srgbClr val="FFFFFF"/>
                </a:solidFill>
              </a:rPr>
              <a:t>Dette gjaldt  det kognitive kart  et dyr dannet  av sine omgivelser. Det er imidlertid all grunn til å anta at liknende  kognitive strukturer  for sosiale relasjoner, er avhengig av både setting og posisjon til observanden. M.a.o vil forståelsen av en komplisert konflikt være avhengig av kunnskap og forståelse av konfliktens karakter. </a:t>
            </a:r>
          </a:p>
        </p:txBody>
      </p:sp>
    </p:spTree>
  </p:cSld>
  <p:clrMapOvr>
    <a:masterClrMapping/>
  </p:clrMapOvr>
  <p:transition advClick="0"/>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tel 1"/>
          <p:cNvSpPr>
            <a:spLocks noGrp="1"/>
          </p:cNvSpPr>
          <p:nvPr>
            <p:ph type="ctrTitle"/>
          </p:nvPr>
        </p:nvSpPr>
        <p:spPr>
          <a:xfrm>
            <a:off x="685800" y="235504"/>
            <a:ext cx="7772400" cy="801627"/>
          </a:xfrm>
        </p:spPr>
        <p:txBody>
          <a:bodyPr>
            <a:normAutofit/>
          </a:bodyPr>
          <a:lstStyle/>
          <a:p>
            <a:r>
              <a:rPr lang="nn-NO"/>
              <a:t>Forskning viser at….</a:t>
            </a:r>
          </a:p>
        </p:txBody>
      </p:sp>
      <p:sp>
        <p:nvSpPr>
          <p:cNvPr id="5" name="Plassholder for lysbildenummer 4"/>
          <p:cNvSpPr>
            <a:spLocks noGrp="1"/>
          </p:cNvSpPr>
          <p:nvPr>
            <p:ph type="sldNum" sz="quarter" idx="12"/>
          </p:nvPr>
        </p:nvSpPr>
        <p:spPr>
          <a:xfrm>
            <a:off x="8382000" y="6356350"/>
            <a:ext cx="762000" cy="365125"/>
          </a:xfrm>
        </p:spPr>
        <p:txBody>
          <a:bodyPr/>
          <a:lstStyle/>
          <a:p>
            <a:fld id="{30DFC05C-2E46-4B4B-81B6-71F0E13C0776}" type="slidenum">
              <a:rPr lang="nb-NO"/>
              <a:pPr/>
              <a:t>12</a:t>
            </a:fld>
            <a:endParaRPr lang="nb-NO"/>
          </a:p>
        </p:txBody>
      </p:sp>
      <p:sp>
        <p:nvSpPr>
          <p:cNvPr id="7" name="Plassholder for bunntekst 6"/>
          <p:cNvSpPr>
            <a:spLocks noGrp="1"/>
          </p:cNvSpPr>
          <p:nvPr>
            <p:ph type="ftr" sz="quarter" idx="11"/>
          </p:nvPr>
        </p:nvSpPr>
        <p:spPr/>
        <p:txBody>
          <a:bodyPr/>
          <a:lstStyle/>
          <a:p>
            <a:r>
              <a:rPr lang="nb-NO"/>
              <a:t>Copyright - Rune Fardal - 2011</a:t>
            </a:r>
          </a:p>
        </p:txBody>
      </p:sp>
      <p:sp>
        <p:nvSpPr>
          <p:cNvPr id="8" name="TekstSylinder 7"/>
          <p:cNvSpPr txBox="1"/>
          <p:nvPr/>
        </p:nvSpPr>
        <p:spPr>
          <a:xfrm>
            <a:off x="516408" y="1037131"/>
            <a:ext cx="8095636" cy="923330"/>
          </a:xfrm>
          <a:prstGeom prst="rect">
            <a:avLst/>
          </a:prstGeom>
          <a:noFill/>
        </p:spPr>
        <p:txBody>
          <a:bodyPr wrap="square" rtlCol="0">
            <a:spAutoFit/>
          </a:bodyPr>
          <a:lstStyle/>
          <a:p>
            <a:pPr algn="just"/>
            <a:r>
              <a:rPr lang="nn-NO"/>
              <a:t>… katter som vokser opp i et miljø med bare loddrette streker, ikke utvikler nerveceller som kan ”se” vannrette streker. Sansing av horisontale streker  utløser ingen  nerveaktivitet. Deres hjerne assosierer ingenting med horisontale streker.</a:t>
            </a:r>
          </a:p>
        </p:txBody>
      </p:sp>
      <p:pic>
        <p:nvPicPr>
          <p:cNvPr id="10" name="Bilde 9" descr="katt.jpg"/>
          <p:cNvPicPr>
            <a:picLocks noChangeAspect="1"/>
          </p:cNvPicPr>
          <p:nvPr/>
        </p:nvPicPr>
        <p:blipFill>
          <a:blip r:embed="rId2"/>
          <a:stretch>
            <a:fillRect/>
          </a:stretch>
        </p:blipFill>
        <p:spPr>
          <a:xfrm>
            <a:off x="817754" y="2181032"/>
            <a:ext cx="3965579" cy="2887976"/>
          </a:xfrm>
          <a:prstGeom prst="rect">
            <a:avLst/>
          </a:prstGeom>
        </p:spPr>
      </p:pic>
      <p:sp>
        <p:nvSpPr>
          <p:cNvPr id="11" name="TekstSylinder 10"/>
          <p:cNvSpPr txBox="1"/>
          <p:nvPr/>
        </p:nvSpPr>
        <p:spPr>
          <a:xfrm>
            <a:off x="5214329" y="2049087"/>
            <a:ext cx="3243871" cy="2585323"/>
          </a:xfrm>
          <a:prstGeom prst="rect">
            <a:avLst/>
          </a:prstGeom>
          <a:noFill/>
        </p:spPr>
        <p:txBody>
          <a:bodyPr wrap="square" rtlCol="0">
            <a:spAutoFit/>
          </a:bodyPr>
          <a:lstStyle/>
          <a:p>
            <a:pPr algn="just"/>
            <a:r>
              <a:rPr lang="nn-NO"/>
              <a:t>Prinsippet er interessant, fordi det viser at  om man ikke har utviklet nerveceller som aktiveres  for et bestemt sanse inntrykk, så reagerer man ikke på slike sanseinntrykk. Har man ikke fysisk/kjemisk strukturer for tolkning av et sanseintrykk, så forstår man det ikke!</a:t>
            </a:r>
          </a:p>
        </p:txBody>
      </p:sp>
      <p:sp>
        <p:nvSpPr>
          <p:cNvPr id="9" name="TekstSylinder 8"/>
          <p:cNvSpPr txBox="1"/>
          <p:nvPr/>
        </p:nvSpPr>
        <p:spPr>
          <a:xfrm>
            <a:off x="685800" y="5156021"/>
            <a:ext cx="7772400" cy="1200329"/>
          </a:xfrm>
          <a:prstGeom prst="rect">
            <a:avLst/>
          </a:prstGeom>
          <a:noFill/>
        </p:spPr>
        <p:txBody>
          <a:bodyPr wrap="square" rtlCol="0">
            <a:spAutoFit/>
          </a:bodyPr>
          <a:lstStyle/>
          <a:p>
            <a:pPr algn="just"/>
            <a:r>
              <a:rPr lang="nn-NO">
                <a:solidFill>
                  <a:schemeClr val="bg1"/>
                </a:solidFill>
              </a:rPr>
              <a:t>Forskning har også vist at  mennesker som  er født blinde, men som gjennom operasjon  får tilbake synet, ikke forstår hva de ”ser”, fordi de ikke har utviklet  et nervesystem til å tolke  de signaler som plutselig  kommer  inn. Deres sansing er bygget på lyd og berøring, de mangler  nerveceller for lystolkning. </a:t>
            </a:r>
          </a:p>
        </p:txBody>
      </p:sp>
    </p:spTree>
  </p:cSld>
  <p:clrMapOvr>
    <a:masterClrMapping/>
  </p:clrMapOvr>
  <p:transition advClick="0"/>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tel 1"/>
          <p:cNvSpPr>
            <a:spLocks noGrp="1"/>
          </p:cNvSpPr>
          <p:nvPr>
            <p:ph type="ctrTitle"/>
          </p:nvPr>
        </p:nvSpPr>
        <p:spPr>
          <a:xfrm>
            <a:off x="685800" y="235504"/>
            <a:ext cx="7772400" cy="801627"/>
          </a:xfrm>
        </p:spPr>
        <p:txBody>
          <a:bodyPr>
            <a:normAutofit/>
          </a:bodyPr>
          <a:lstStyle/>
          <a:p>
            <a:r>
              <a:rPr lang="nb-NO"/>
              <a:t>Event related potential</a:t>
            </a:r>
            <a:r>
              <a:rPr lang="nn-NO"/>
              <a:t>….</a:t>
            </a:r>
          </a:p>
        </p:txBody>
      </p:sp>
      <p:sp>
        <p:nvSpPr>
          <p:cNvPr id="5" name="Plassholder for lysbildenummer 4"/>
          <p:cNvSpPr>
            <a:spLocks noGrp="1"/>
          </p:cNvSpPr>
          <p:nvPr>
            <p:ph type="sldNum" sz="quarter" idx="12"/>
          </p:nvPr>
        </p:nvSpPr>
        <p:spPr>
          <a:xfrm>
            <a:off x="8382000" y="6356350"/>
            <a:ext cx="762000" cy="365125"/>
          </a:xfrm>
        </p:spPr>
        <p:txBody>
          <a:bodyPr/>
          <a:lstStyle/>
          <a:p>
            <a:fld id="{30DFC05C-2E46-4B4B-81B6-71F0E13C0776}" type="slidenum">
              <a:rPr lang="nb-NO"/>
              <a:pPr/>
              <a:t>13</a:t>
            </a:fld>
            <a:endParaRPr lang="nb-NO"/>
          </a:p>
        </p:txBody>
      </p:sp>
      <p:sp>
        <p:nvSpPr>
          <p:cNvPr id="7" name="Plassholder for bunntekst 6"/>
          <p:cNvSpPr>
            <a:spLocks noGrp="1"/>
          </p:cNvSpPr>
          <p:nvPr>
            <p:ph type="ftr" sz="quarter" idx="11"/>
          </p:nvPr>
        </p:nvSpPr>
        <p:spPr/>
        <p:txBody>
          <a:bodyPr/>
          <a:lstStyle/>
          <a:p>
            <a:r>
              <a:rPr lang="nb-NO"/>
              <a:t>Copyright - Rune Fardal - 2011</a:t>
            </a:r>
          </a:p>
        </p:txBody>
      </p:sp>
      <p:sp>
        <p:nvSpPr>
          <p:cNvPr id="8" name="TekstSylinder 7"/>
          <p:cNvSpPr txBox="1"/>
          <p:nvPr/>
        </p:nvSpPr>
        <p:spPr>
          <a:xfrm>
            <a:off x="573997" y="1037131"/>
            <a:ext cx="7884203" cy="1477328"/>
          </a:xfrm>
          <a:prstGeom prst="rect">
            <a:avLst/>
          </a:prstGeom>
          <a:noFill/>
        </p:spPr>
        <p:txBody>
          <a:bodyPr wrap="square" rtlCol="0">
            <a:spAutoFit/>
          </a:bodyPr>
          <a:lstStyle/>
          <a:p>
            <a:pPr algn="just"/>
            <a:r>
              <a:rPr lang="nn-NO"/>
              <a:t>… måler elektisk aktivitet i hjernen. Når hjernen gjenkjenner en stimulus så oppstår det en elektrisk aktivering i det området der gjenkjenning skjer, ”aha-effekten”. Forskning viser at barn utsatt for omsorgsvikt og overgrep fremviste langt sterkere aktivering for </a:t>
            </a:r>
            <a:r>
              <a:rPr lang="nn-NO" u="sng"/>
              <a:t>sinte</a:t>
            </a:r>
            <a:r>
              <a:rPr lang="nn-NO"/>
              <a:t> ansiktsutrykk, enn  barn fra normal omsorg</a:t>
            </a:r>
            <a:r>
              <a:rPr lang="nn-NO" sz="1200"/>
              <a:t>. Pollak (1999) </a:t>
            </a:r>
            <a:r>
              <a:rPr lang="nn-NO"/>
              <a:t>Dette viser at nervesystemets emosjonelle deler  under barnets utvikling tilpasser seg  miljøet. </a:t>
            </a:r>
          </a:p>
        </p:txBody>
      </p:sp>
      <p:pic>
        <p:nvPicPr>
          <p:cNvPr id="9" name="Bilde 8" descr="jacking-onto-the-brain.jpg"/>
          <p:cNvPicPr>
            <a:picLocks noChangeAspect="1"/>
          </p:cNvPicPr>
          <p:nvPr/>
        </p:nvPicPr>
        <p:blipFill>
          <a:blip r:embed="rId2"/>
          <a:stretch>
            <a:fillRect/>
          </a:stretch>
        </p:blipFill>
        <p:spPr>
          <a:xfrm>
            <a:off x="1484527" y="2699883"/>
            <a:ext cx="3279345" cy="3279345"/>
          </a:xfrm>
          <a:prstGeom prst="rect">
            <a:avLst/>
          </a:prstGeom>
        </p:spPr>
      </p:pic>
      <p:pic>
        <p:nvPicPr>
          <p:cNvPr id="13" name="Bilde 12" descr="images-1.jpeg"/>
          <p:cNvPicPr>
            <a:picLocks noChangeAspect="1"/>
          </p:cNvPicPr>
          <p:nvPr/>
        </p:nvPicPr>
        <p:blipFill>
          <a:blip r:embed="rId3"/>
          <a:stretch>
            <a:fillRect/>
          </a:stretch>
        </p:blipFill>
        <p:spPr>
          <a:xfrm rot="16200000">
            <a:off x="4714591" y="3106284"/>
            <a:ext cx="3251200" cy="2438400"/>
          </a:xfrm>
          <a:prstGeom prst="rect">
            <a:avLst/>
          </a:prstGeom>
        </p:spPr>
      </p:pic>
    </p:spTree>
  </p:cSld>
  <p:clrMapOvr>
    <a:masterClrMapping/>
  </p:clrMapOvr>
  <p:transition advClick="0"/>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Plassholder for lysbildenummer 4"/>
          <p:cNvSpPr>
            <a:spLocks noGrp="1"/>
          </p:cNvSpPr>
          <p:nvPr>
            <p:ph type="sldNum" sz="quarter" idx="12"/>
          </p:nvPr>
        </p:nvSpPr>
        <p:spPr>
          <a:xfrm>
            <a:off x="8382000" y="6356350"/>
            <a:ext cx="762000" cy="365125"/>
          </a:xfrm>
        </p:spPr>
        <p:txBody>
          <a:bodyPr/>
          <a:lstStyle/>
          <a:p>
            <a:fld id="{30DFC05C-2E46-4B4B-81B6-71F0E13C0776}" type="slidenum">
              <a:rPr lang="nb-NO"/>
              <a:pPr/>
              <a:t>14</a:t>
            </a:fld>
            <a:endParaRPr lang="nb-NO"/>
          </a:p>
        </p:txBody>
      </p:sp>
      <p:sp>
        <p:nvSpPr>
          <p:cNvPr id="4" name="TekstSylinder 3"/>
          <p:cNvSpPr txBox="1"/>
          <p:nvPr/>
        </p:nvSpPr>
        <p:spPr>
          <a:xfrm>
            <a:off x="857701" y="709199"/>
            <a:ext cx="7659443" cy="2585323"/>
          </a:xfrm>
          <a:prstGeom prst="rect">
            <a:avLst/>
          </a:prstGeom>
          <a:noFill/>
        </p:spPr>
        <p:txBody>
          <a:bodyPr wrap="square" rtlCol="0">
            <a:spAutoFit/>
          </a:bodyPr>
          <a:lstStyle/>
          <a:p>
            <a:pPr algn="just"/>
            <a:r>
              <a:rPr lang="nn-NO"/>
              <a:t>Vi prøver forstå ut i fra vårt utgangspunkt (eksisterende strukturer). </a:t>
            </a:r>
            <a:r>
              <a:rPr lang="nb-NO" smtClean="0"/>
              <a:t>Forskning gjengitt i </a:t>
            </a:r>
            <a:r>
              <a:rPr lang="nb-NO" b="1" i="1" smtClean="0"/>
              <a:t>Psychological Science </a:t>
            </a:r>
            <a:r>
              <a:rPr lang="nb-NO" smtClean="0"/>
              <a:t>viser at det er en primacy effekt ved vurdering av flere enheter. Det man sanser først, skaper en nevrologisk struktur som blir en del av tolkningsapparatet når senere observasjoner skal tolkes.  </a:t>
            </a:r>
          </a:p>
          <a:p>
            <a:pPr algn="just"/>
            <a:endParaRPr lang="nb-NO"/>
          </a:p>
          <a:p>
            <a:pPr algn="just"/>
            <a:r>
              <a:rPr lang="nb-NO"/>
              <a:t>        </a:t>
            </a:r>
            <a:r>
              <a:rPr lang="nb-NO">
                <a:hlinkClick r:id="rId3"/>
              </a:rPr>
              <a:t>http://www.sakkyndig.com/psykologi/artikler/orderinchoice.pdf</a:t>
            </a:r>
            <a:endParaRPr lang="nb-NO"/>
          </a:p>
          <a:p>
            <a:pPr algn="just"/>
            <a:endParaRPr lang="nn-NO"/>
          </a:p>
          <a:p>
            <a:pPr algn="just"/>
            <a:endParaRPr lang="nn-NO"/>
          </a:p>
          <a:p>
            <a:pPr algn="just"/>
            <a:endParaRPr lang="nn-NO"/>
          </a:p>
        </p:txBody>
      </p:sp>
      <p:sp>
        <p:nvSpPr>
          <p:cNvPr id="7" name="Plassholder for bunntekst 6"/>
          <p:cNvSpPr>
            <a:spLocks noGrp="1"/>
          </p:cNvSpPr>
          <p:nvPr>
            <p:ph type="ftr" sz="quarter" idx="11"/>
          </p:nvPr>
        </p:nvSpPr>
        <p:spPr/>
        <p:txBody>
          <a:bodyPr/>
          <a:lstStyle/>
          <a:p>
            <a:r>
              <a:rPr lang="nb-NO"/>
              <a:t>Copyright - Rune Fardal - 2011</a:t>
            </a:r>
          </a:p>
        </p:txBody>
      </p:sp>
      <p:pic>
        <p:nvPicPr>
          <p:cNvPr id="8" name="Bilde 7" descr="Skjermbilde 2011-12-29 kl. 01.31.31.png"/>
          <p:cNvPicPr>
            <a:picLocks noChangeAspect="1"/>
          </p:cNvPicPr>
          <p:nvPr/>
        </p:nvPicPr>
        <p:blipFill>
          <a:blip r:embed="rId4"/>
          <a:stretch>
            <a:fillRect/>
          </a:stretch>
        </p:blipFill>
        <p:spPr>
          <a:xfrm>
            <a:off x="1841835" y="2816226"/>
            <a:ext cx="5618456" cy="1712848"/>
          </a:xfrm>
          <a:prstGeom prst="rect">
            <a:avLst/>
          </a:prstGeom>
        </p:spPr>
      </p:pic>
      <p:sp>
        <p:nvSpPr>
          <p:cNvPr id="6" name="TekstSylinder 5"/>
          <p:cNvSpPr txBox="1"/>
          <p:nvPr/>
        </p:nvSpPr>
        <p:spPr>
          <a:xfrm>
            <a:off x="857701" y="4725248"/>
            <a:ext cx="7659443" cy="1477328"/>
          </a:xfrm>
          <a:prstGeom prst="rect">
            <a:avLst/>
          </a:prstGeom>
          <a:noFill/>
        </p:spPr>
        <p:txBody>
          <a:bodyPr wrap="square" rtlCol="0">
            <a:spAutoFit/>
          </a:bodyPr>
          <a:lstStyle/>
          <a:p>
            <a:pPr algn="just"/>
            <a:r>
              <a:rPr lang="nn-NO">
                <a:solidFill>
                  <a:srgbClr val="FFFFFF"/>
                </a:solidFill>
              </a:rPr>
              <a:t>Dette betyr at  skal en sakkyndig ha samtaler med 2 parter, så vil den han/hun snakker med </a:t>
            </a:r>
            <a:r>
              <a:rPr lang="nn-NO" u="sng">
                <a:solidFill>
                  <a:srgbClr val="FFFFFF"/>
                </a:solidFill>
              </a:rPr>
              <a:t>først</a:t>
            </a:r>
            <a:r>
              <a:rPr lang="nn-NO">
                <a:solidFill>
                  <a:srgbClr val="FFFFFF"/>
                </a:solidFill>
              </a:rPr>
              <a:t> ha en fordel ved at  den virkelighet som der beskrives vil være styrende for forståelsen av den virkelighet den andre beskriver. For å si det som Gordy Graham: ”</a:t>
            </a:r>
            <a:r>
              <a:rPr lang="nn-NO" i="1">
                <a:solidFill>
                  <a:srgbClr val="FFFFFF"/>
                </a:solidFill>
              </a:rPr>
              <a:t>When you lock on, you lock out”, </a:t>
            </a:r>
            <a:r>
              <a:rPr lang="nn-NO">
                <a:solidFill>
                  <a:srgbClr val="FFFFFF"/>
                </a:solidFill>
              </a:rPr>
              <a:t>man samler data som bekrefter det inntrykk man har, og overser data som  sier noe annet.</a:t>
            </a:r>
          </a:p>
        </p:txBody>
      </p:sp>
    </p:spTree>
  </p:cSld>
  <p:clrMapOvr>
    <a:masterClrMapping/>
  </p:clrMapOvr>
  <p:transition advClick="0"/>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Plassholder for lysbildenummer 4"/>
          <p:cNvSpPr>
            <a:spLocks noGrp="1"/>
          </p:cNvSpPr>
          <p:nvPr>
            <p:ph type="sldNum" sz="quarter" idx="12"/>
          </p:nvPr>
        </p:nvSpPr>
        <p:spPr>
          <a:xfrm>
            <a:off x="8382000" y="6356350"/>
            <a:ext cx="762000" cy="365125"/>
          </a:xfrm>
        </p:spPr>
        <p:txBody>
          <a:bodyPr/>
          <a:lstStyle/>
          <a:p>
            <a:fld id="{30DFC05C-2E46-4B4B-81B6-71F0E13C0776}" type="slidenum">
              <a:rPr lang="nb-NO"/>
              <a:pPr/>
              <a:t>15</a:t>
            </a:fld>
            <a:endParaRPr lang="nb-NO"/>
          </a:p>
        </p:txBody>
      </p:sp>
      <p:sp>
        <p:nvSpPr>
          <p:cNvPr id="4" name="TekstSylinder 3"/>
          <p:cNvSpPr txBox="1"/>
          <p:nvPr/>
        </p:nvSpPr>
        <p:spPr>
          <a:xfrm>
            <a:off x="857701" y="709199"/>
            <a:ext cx="7659443" cy="3970318"/>
          </a:xfrm>
          <a:prstGeom prst="rect">
            <a:avLst/>
          </a:prstGeom>
          <a:noFill/>
        </p:spPr>
        <p:txBody>
          <a:bodyPr wrap="square" rtlCol="0">
            <a:spAutoFit/>
          </a:bodyPr>
          <a:lstStyle/>
          <a:p>
            <a:pPr algn="just"/>
            <a:r>
              <a:rPr lang="nn-NO" u="sng"/>
              <a:t>Hjernen spør</a:t>
            </a:r>
            <a:r>
              <a:rPr lang="nn-NO"/>
              <a:t>: Ligner dette på noe jeg har sanset før? Er det noen strukturer som aktiveres av disse sanseinntrykk? Gir sanseinntrykket assosiasjoner til  en bestemt forståelsesmodell? Et nytt sanseinntrykk vil  påvirkes av  det referanse bibliotek vi har. Vi forstår verden utfra det vi vet!</a:t>
            </a:r>
          </a:p>
          <a:p>
            <a:pPr algn="just"/>
            <a:endParaRPr lang="nn-NO"/>
          </a:p>
          <a:p>
            <a:pPr algn="just"/>
            <a:r>
              <a:rPr lang="nn-NO"/>
              <a:t>Dersom det vi sanser ikke tidligere er sanset og lagret, så legges den nye viten normalt  inn i referansebiblioteket, men ikke alltid. Måten sanseinntrykket  lagres på er avhengig av  utviklingstidspunkt og hvilke strukturer hjernen allerede har utviklet. Også kvaliteten på  vårt psykiske forsvar avgjør hva som lagres og hvordan det lagres.  Lagring betyr enten nye strukturer eller at eksisterende forandres.  Emosjoner lagres for eksempel før vi får språk fordi disse strukturer er tidligere utviklet.  Det er også avhengig av hva vi tidligere  har erfart i livet.  Referanse biblioteket  er således strukturert i nivåer. </a:t>
            </a:r>
          </a:p>
          <a:p>
            <a:pPr algn="just"/>
            <a:endParaRPr lang="nn-NO"/>
          </a:p>
        </p:txBody>
      </p:sp>
      <p:sp>
        <p:nvSpPr>
          <p:cNvPr id="7" name="Plassholder for bunntekst 6"/>
          <p:cNvSpPr>
            <a:spLocks noGrp="1"/>
          </p:cNvSpPr>
          <p:nvPr>
            <p:ph type="ftr" sz="quarter" idx="11"/>
          </p:nvPr>
        </p:nvSpPr>
        <p:spPr/>
        <p:txBody>
          <a:bodyPr/>
          <a:lstStyle/>
          <a:p>
            <a:r>
              <a:rPr lang="nb-NO"/>
              <a:t>Copyright - Rune Fardal - 2011</a:t>
            </a:r>
          </a:p>
        </p:txBody>
      </p:sp>
      <p:pic>
        <p:nvPicPr>
          <p:cNvPr id="9" name="Bilde 8"/>
          <p:cNvPicPr>
            <a:picLocks noChangeAspect="1"/>
          </p:cNvPicPr>
          <p:nvPr/>
        </p:nvPicPr>
        <p:blipFill>
          <a:blip r:embed="rId2"/>
          <a:stretch>
            <a:fillRect/>
          </a:stretch>
        </p:blipFill>
        <p:spPr>
          <a:xfrm>
            <a:off x="5588582" y="4500800"/>
            <a:ext cx="2359066" cy="1855550"/>
          </a:xfrm>
          <a:prstGeom prst="rect">
            <a:avLst/>
          </a:prstGeom>
        </p:spPr>
      </p:pic>
      <p:sp>
        <p:nvSpPr>
          <p:cNvPr id="10" name="TekstSylinder 9"/>
          <p:cNvSpPr txBox="1"/>
          <p:nvPr/>
        </p:nvSpPr>
        <p:spPr>
          <a:xfrm>
            <a:off x="1067956" y="5282016"/>
            <a:ext cx="3105350" cy="369332"/>
          </a:xfrm>
          <a:prstGeom prst="rect">
            <a:avLst/>
          </a:prstGeom>
          <a:noFill/>
        </p:spPr>
        <p:txBody>
          <a:bodyPr wrap="none" rtlCol="0">
            <a:spAutoFit/>
          </a:bodyPr>
          <a:lstStyle/>
          <a:p>
            <a:r>
              <a:rPr lang="nn-NO">
                <a:solidFill>
                  <a:srgbClr val="FFFFFF"/>
                </a:solidFill>
              </a:rPr>
              <a:t>Assosiasjoner skaper aktivering</a:t>
            </a:r>
          </a:p>
        </p:txBody>
      </p:sp>
      <p:sp>
        <p:nvSpPr>
          <p:cNvPr id="11" name="Pil høyre 10"/>
          <p:cNvSpPr/>
          <p:nvPr/>
        </p:nvSpPr>
        <p:spPr>
          <a:xfrm>
            <a:off x="4339667" y="5357620"/>
            <a:ext cx="732957" cy="293728"/>
          </a:xfrm>
          <a:prstGeom prst="rightArrow">
            <a:avLst/>
          </a:prstGeom>
          <a:ln/>
        </p:spPr>
        <p:style>
          <a:lnRef idx="1">
            <a:schemeClr val="accent1"/>
          </a:lnRef>
          <a:fillRef idx="3">
            <a:schemeClr val="accent1"/>
          </a:fillRef>
          <a:effectRef idx="2">
            <a:schemeClr val="accent1"/>
          </a:effectRef>
          <a:fontRef idx="minor">
            <a:schemeClr val="lt1"/>
          </a:fontRef>
        </p:style>
      </p:sp>
    </p:spTree>
  </p:cSld>
  <p:clrMapOvr>
    <a:masterClrMapping/>
  </p:clrMapOvr>
  <p:transition advClick="0"/>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Plassholder for lysbildenummer 4"/>
          <p:cNvSpPr>
            <a:spLocks noGrp="1"/>
          </p:cNvSpPr>
          <p:nvPr>
            <p:ph type="sldNum" sz="quarter" idx="12"/>
          </p:nvPr>
        </p:nvSpPr>
        <p:spPr>
          <a:xfrm>
            <a:off x="8382000" y="6356350"/>
            <a:ext cx="762000" cy="365125"/>
          </a:xfrm>
        </p:spPr>
        <p:txBody>
          <a:bodyPr/>
          <a:lstStyle/>
          <a:p>
            <a:fld id="{30DFC05C-2E46-4B4B-81B6-71F0E13C0776}" type="slidenum">
              <a:rPr lang="nb-NO"/>
              <a:pPr/>
              <a:t>16</a:t>
            </a:fld>
            <a:endParaRPr lang="nb-NO"/>
          </a:p>
        </p:txBody>
      </p:sp>
      <p:sp>
        <p:nvSpPr>
          <p:cNvPr id="4" name="TekstSylinder 3"/>
          <p:cNvSpPr txBox="1"/>
          <p:nvPr/>
        </p:nvSpPr>
        <p:spPr>
          <a:xfrm>
            <a:off x="857701" y="428818"/>
            <a:ext cx="7659443" cy="646331"/>
          </a:xfrm>
          <a:prstGeom prst="rect">
            <a:avLst/>
          </a:prstGeom>
          <a:noFill/>
        </p:spPr>
        <p:txBody>
          <a:bodyPr wrap="square" rtlCol="0">
            <a:spAutoFit/>
          </a:bodyPr>
          <a:lstStyle/>
          <a:p>
            <a:pPr algn="just"/>
            <a:r>
              <a:rPr lang="nn-NO"/>
              <a:t>La oss se på et eksempel:     </a:t>
            </a:r>
            <a:r>
              <a:rPr lang="nb-NO" i="1" smtClean="0"/>
              <a:t>Harpegnathos saltator</a:t>
            </a:r>
            <a:endParaRPr lang="nn-NO"/>
          </a:p>
          <a:p>
            <a:pPr algn="just"/>
            <a:r>
              <a:rPr lang="nn-NO"/>
              <a:t> </a:t>
            </a:r>
          </a:p>
        </p:txBody>
      </p:sp>
      <p:pic>
        <p:nvPicPr>
          <p:cNvPr id="8" name="Bilde 7" descr="1-scientistsse.jpg"/>
          <p:cNvPicPr>
            <a:picLocks noChangeAspect="1"/>
          </p:cNvPicPr>
          <p:nvPr/>
        </p:nvPicPr>
        <p:blipFill>
          <a:blip r:embed="rId3"/>
          <a:stretch>
            <a:fillRect/>
          </a:stretch>
        </p:blipFill>
        <p:spPr>
          <a:xfrm>
            <a:off x="4997747" y="873561"/>
            <a:ext cx="3519397" cy="1746162"/>
          </a:xfrm>
          <a:prstGeom prst="rect">
            <a:avLst/>
          </a:prstGeom>
        </p:spPr>
      </p:pic>
      <p:sp>
        <p:nvSpPr>
          <p:cNvPr id="7" name="Plassholder for bunntekst 6"/>
          <p:cNvSpPr>
            <a:spLocks noGrp="1"/>
          </p:cNvSpPr>
          <p:nvPr>
            <p:ph type="ftr" sz="quarter" idx="11"/>
          </p:nvPr>
        </p:nvSpPr>
        <p:spPr/>
        <p:txBody>
          <a:bodyPr/>
          <a:lstStyle/>
          <a:p>
            <a:r>
              <a:rPr lang="nb-NO"/>
              <a:t>Copyright - Rune Fardal - 2011</a:t>
            </a:r>
          </a:p>
        </p:txBody>
      </p:sp>
      <p:sp>
        <p:nvSpPr>
          <p:cNvPr id="10" name="Ellipse 9"/>
          <p:cNvSpPr/>
          <p:nvPr/>
        </p:nvSpPr>
        <p:spPr>
          <a:xfrm>
            <a:off x="2205930" y="5417811"/>
            <a:ext cx="1270057" cy="412325"/>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nn-NO"/>
          </a:p>
        </p:txBody>
      </p:sp>
      <p:sp>
        <p:nvSpPr>
          <p:cNvPr id="11" name="TekstSylinder 10"/>
          <p:cNvSpPr txBox="1"/>
          <p:nvPr/>
        </p:nvSpPr>
        <p:spPr>
          <a:xfrm>
            <a:off x="2436339" y="5401317"/>
            <a:ext cx="830952" cy="369332"/>
          </a:xfrm>
          <a:prstGeom prst="rect">
            <a:avLst/>
          </a:prstGeom>
          <a:noFill/>
        </p:spPr>
        <p:txBody>
          <a:bodyPr wrap="none" rtlCol="0">
            <a:spAutoFit/>
          </a:bodyPr>
          <a:lstStyle/>
          <a:p>
            <a:r>
              <a:rPr lang="nn-NO"/>
              <a:t>Stimuli</a:t>
            </a:r>
          </a:p>
        </p:txBody>
      </p:sp>
      <p:sp>
        <p:nvSpPr>
          <p:cNvPr id="12" name="Ellipse 11"/>
          <p:cNvSpPr/>
          <p:nvPr/>
        </p:nvSpPr>
        <p:spPr>
          <a:xfrm>
            <a:off x="2206725" y="4836411"/>
            <a:ext cx="1270057" cy="412325"/>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nn-NO"/>
          </a:p>
        </p:txBody>
      </p:sp>
      <p:sp>
        <p:nvSpPr>
          <p:cNvPr id="13" name="Ellipse 12"/>
          <p:cNvSpPr/>
          <p:nvPr/>
        </p:nvSpPr>
        <p:spPr>
          <a:xfrm>
            <a:off x="836909" y="4836411"/>
            <a:ext cx="1270057" cy="412325"/>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nn-NO"/>
          </a:p>
        </p:txBody>
      </p:sp>
      <p:sp>
        <p:nvSpPr>
          <p:cNvPr id="14" name="TekstSylinder 13"/>
          <p:cNvSpPr txBox="1"/>
          <p:nvPr/>
        </p:nvSpPr>
        <p:spPr>
          <a:xfrm>
            <a:off x="1095104" y="4787071"/>
            <a:ext cx="805704" cy="461665"/>
          </a:xfrm>
          <a:prstGeom prst="rect">
            <a:avLst/>
          </a:prstGeom>
          <a:noFill/>
        </p:spPr>
        <p:txBody>
          <a:bodyPr wrap="none" rtlCol="0">
            <a:spAutoFit/>
          </a:bodyPr>
          <a:lstStyle/>
          <a:p>
            <a:pPr algn="ctr"/>
            <a:r>
              <a:rPr lang="nn-NO" sz="1200"/>
              <a:t>Ingen</a:t>
            </a:r>
          </a:p>
          <a:p>
            <a:pPr algn="ctr"/>
            <a:r>
              <a:rPr lang="nn-NO" sz="1200"/>
              <a:t>bevegelse</a:t>
            </a:r>
          </a:p>
        </p:txBody>
      </p:sp>
      <p:sp>
        <p:nvSpPr>
          <p:cNvPr id="15" name="TekstSylinder 14"/>
          <p:cNvSpPr txBox="1"/>
          <p:nvPr/>
        </p:nvSpPr>
        <p:spPr>
          <a:xfrm>
            <a:off x="2438575" y="4894140"/>
            <a:ext cx="921346" cy="276999"/>
          </a:xfrm>
          <a:prstGeom prst="rect">
            <a:avLst/>
          </a:prstGeom>
          <a:noFill/>
        </p:spPr>
        <p:txBody>
          <a:bodyPr wrap="none" rtlCol="0">
            <a:spAutoFit/>
          </a:bodyPr>
          <a:lstStyle/>
          <a:p>
            <a:r>
              <a:rPr lang="nn-NO" sz="1200"/>
              <a:t>1 Bevegelse</a:t>
            </a:r>
          </a:p>
        </p:txBody>
      </p:sp>
      <p:sp>
        <p:nvSpPr>
          <p:cNvPr id="16" name="Ellipse 15"/>
          <p:cNvSpPr/>
          <p:nvPr/>
        </p:nvSpPr>
        <p:spPr>
          <a:xfrm>
            <a:off x="2186119" y="4217196"/>
            <a:ext cx="1270057" cy="412325"/>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nn-NO"/>
          </a:p>
        </p:txBody>
      </p:sp>
      <p:sp>
        <p:nvSpPr>
          <p:cNvPr id="17" name="TekstSylinder 16"/>
          <p:cNvSpPr txBox="1"/>
          <p:nvPr/>
        </p:nvSpPr>
        <p:spPr>
          <a:xfrm>
            <a:off x="2479810" y="4283175"/>
            <a:ext cx="674584" cy="276999"/>
          </a:xfrm>
          <a:prstGeom prst="rect">
            <a:avLst/>
          </a:prstGeom>
          <a:noFill/>
        </p:spPr>
        <p:txBody>
          <a:bodyPr wrap="none" rtlCol="0">
            <a:spAutoFit/>
          </a:bodyPr>
          <a:lstStyle/>
          <a:p>
            <a:r>
              <a:rPr lang="nn-NO" sz="1200"/>
              <a:t>2 Insekt</a:t>
            </a:r>
          </a:p>
        </p:txBody>
      </p:sp>
      <p:sp>
        <p:nvSpPr>
          <p:cNvPr id="21" name="Ellipse 20"/>
          <p:cNvSpPr/>
          <p:nvPr/>
        </p:nvSpPr>
        <p:spPr>
          <a:xfrm>
            <a:off x="836909" y="4217196"/>
            <a:ext cx="1270057" cy="412325"/>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nn-NO"/>
          </a:p>
        </p:txBody>
      </p:sp>
      <p:sp>
        <p:nvSpPr>
          <p:cNvPr id="22" name="Ellipse 21"/>
          <p:cNvSpPr/>
          <p:nvPr/>
        </p:nvSpPr>
        <p:spPr>
          <a:xfrm>
            <a:off x="2186118" y="3578841"/>
            <a:ext cx="1270057" cy="412325"/>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nn-NO"/>
          </a:p>
        </p:txBody>
      </p:sp>
      <p:sp>
        <p:nvSpPr>
          <p:cNvPr id="23" name="TekstSylinder 22"/>
          <p:cNvSpPr txBox="1"/>
          <p:nvPr/>
        </p:nvSpPr>
        <p:spPr>
          <a:xfrm>
            <a:off x="2523134" y="3639225"/>
            <a:ext cx="637239" cy="276999"/>
          </a:xfrm>
          <a:prstGeom prst="rect">
            <a:avLst/>
          </a:prstGeom>
          <a:noFill/>
        </p:spPr>
        <p:txBody>
          <a:bodyPr wrap="none" rtlCol="0">
            <a:spAutoFit/>
          </a:bodyPr>
          <a:lstStyle/>
          <a:p>
            <a:r>
              <a:rPr lang="nn-NO" sz="1200"/>
              <a:t>3 Maur</a:t>
            </a:r>
          </a:p>
        </p:txBody>
      </p:sp>
      <p:sp>
        <p:nvSpPr>
          <p:cNvPr id="24" name="Ellipse 23"/>
          <p:cNvSpPr/>
          <p:nvPr/>
        </p:nvSpPr>
        <p:spPr>
          <a:xfrm>
            <a:off x="836909" y="3578841"/>
            <a:ext cx="1270057" cy="412325"/>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nn-NO"/>
          </a:p>
        </p:txBody>
      </p:sp>
      <p:sp>
        <p:nvSpPr>
          <p:cNvPr id="25" name="TekstSylinder 24"/>
          <p:cNvSpPr txBox="1"/>
          <p:nvPr/>
        </p:nvSpPr>
        <p:spPr>
          <a:xfrm>
            <a:off x="1095104" y="3529501"/>
            <a:ext cx="825867" cy="461665"/>
          </a:xfrm>
          <a:prstGeom prst="rect">
            <a:avLst/>
          </a:prstGeom>
          <a:noFill/>
        </p:spPr>
        <p:txBody>
          <a:bodyPr wrap="none" rtlCol="0">
            <a:spAutoFit/>
          </a:bodyPr>
          <a:lstStyle/>
          <a:p>
            <a:pPr algn="ctr"/>
            <a:r>
              <a:rPr lang="nn-NO" sz="1200"/>
              <a:t>Alle andre</a:t>
            </a:r>
          </a:p>
          <a:p>
            <a:pPr algn="ctr"/>
            <a:r>
              <a:rPr lang="nn-NO" sz="1200"/>
              <a:t>insekter</a:t>
            </a:r>
          </a:p>
        </p:txBody>
      </p:sp>
      <p:sp>
        <p:nvSpPr>
          <p:cNvPr id="26" name="TekstSylinder 25"/>
          <p:cNvSpPr txBox="1"/>
          <p:nvPr/>
        </p:nvSpPr>
        <p:spPr>
          <a:xfrm>
            <a:off x="1144270" y="4175962"/>
            <a:ext cx="776700" cy="461665"/>
          </a:xfrm>
          <a:prstGeom prst="rect">
            <a:avLst/>
          </a:prstGeom>
          <a:noFill/>
        </p:spPr>
        <p:txBody>
          <a:bodyPr wrap="none" rtlCol="0">
            <a:spAutoFit/>
          </a:bodyPr>
          <a:lstStyle/>
          <a:p>
            <a:r>
              <a:rPr lang="nn-NO" sz="1200"/>
              <a:t>Alt annet</a:t>
            </a:r>
          </a:p>
          <a:p>
            <a:r>
              <a:rPr lang="nn-NO" sz="1200"/>
              <a:t>bevegelig</a:t>
            </a:r>
          </a:p>
        </p:txBody>
      </p:sp>
      <p:sp>
        <p:nvSpPr>
          <p:cNvPr id="27" name="Ellipse 26"/>
          <p:cNvSpPr/>
          <p:nvPr/>
        </p:nvSpPr>
        <p:spPr>
          <a:xfrm>
            <a:off x="2185323" y="2970358"/>
            <a:ext cx="1270057" cy="412325"/>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nn-NO"/>
          </a:p>
        </p:txBody>
      </p:sp>
      <p:sp>
        <p:nvSpPr>
          <p:cNvPr id="28" name="TekstSylinder 27"/>
          <p:cNvSpPr txBox="1"/>
          <p:nvPr/>
        </p:nvSpPr>
        <p:spPr>
          <a:xfrm>
            <a:off x="2487898" y="3028088"/>
            <a:ext cx="748923" cy="276999"/>
          </a:xfrm>
          <a:prstGeom prst="rect">
            <a:avLst/>
          </a:prstGeom>
          <a:noFill/>
        </p:spPr>
        <p:txBody>
          <a:bodyPr wrap="none" rtlCol="0">
            <a:spAutoFit/>
          </a:bodyPr>
          <a:lstStyle/>
          <a:p>
            <a:r>
              <a:rPr lang="nn-NO" sz="1200"/>
              <a:t>4 Familie</a:t>
            </a:r>
          </a:p>
        </p:txBody>
      </p:sp>
      <p:sp>
        <p:nvSpPr>
          <p:cNvPr id="29" name="Ellipse 28"/>
          <p:cNvSpPr/>
          <p:nvPr/>
        </p:nvSpPr>
        <p:spPr>
          <a:xfrm>
            <a:off x="836909" y="2970358"/>
            <a:ext cx="1270057" cy="412325"/>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nn-NO"/>
          </a:p>
        </p:txBody>
      </p:sp>
      <p:sp>
        <p:nvSpPr>
          <p:cNvPr id="30" name="TekstSylinder 29"/>
          <p:cNvSpPr txBox="1"/>
          <p:nvPr/>
        </p:nvSpPr>
        <p:spPr>
          <a:xfrm>
            <a:off x="1178991" y="2921018"/>
            <a:ext cx="661434" cy="461665"/>
          </a:xfrm>
          <a:prstGeom prst="rect">
            <a:avLst/>
          </a:prstGeom>
          <a:noFill/>
        </p:spPr>
        <p:txBody>
          <a:bodyPr wrap="none" rtlCol="0">
            <a:spAutoFit/>
          </a:bodyPr>
          <a:lstStyle/>
          <a:p>
            <a:pPr algn="ctr"/>
            <a:r>
              <a:rPr lang="nn-NO" sz="1200"/>
              <a:t>Andre </a:t>
            </a:r>
          </a:p>
          <a:p>
            <a:pPr algn="ctr"/>
            <a:r>
              <a:rPr lang="nn-NO" sz="1200"/>
              <a:t>familier</a:t>
            </a:r>
          </a:p>
        </p:txBody>
      </p:sp>
      <p:sp>
        <p:nvSpPr>
          <p:cNvPr id="31" name="Ellipse 30"/>
          <p:cNvSpPr/>
          <p:nvPr/>
        </p:nvSpPr>
        <p:spPr>
          <a:xfrm>
            <a:off x="2185323" y="2242899"/>
            <a:ext cx="1270057" cy="412325"/>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nn-NO"/>
          </a:p>
        </p:txBody>
      </p:sp>
      <p:sp>
        <p:nvSpPr>
          <p:cNvPr id="32" name="TekstSylinder 31"/>
          <p:cNvSpPr txBox="1"/>
          <p:nvPr/>
        </p:nvSpPr>
        <p:spPr>
          <a:xfrm>
            <a:off x="2571296" y="2287508"/>
            <a:ext cx="492443" cy="276999"/>
          </a:xfrm>
          <a:prstGeom prst="rect">
            <a:avLst/>
          </a:prstGeom>
          <a:noFill/>
        </p:spPr>
        <p:txBody>
          <a:bodyPr wrap="none" rtlCol="0">
            <a:spAutoFit/>
          </a:bodyPr>
          <a:lstStyle/>
          <a:p>
            <a:r>
              <a:rPr lang="nn-NO" sz="1200"/>
              <a:t>5 Art</a:t>
            </a:r>
          </a:p>
        </p:txBody>
      </p:sp>
      <p:sp>
        <p:nvSpPr>
          <p:cNvPr id="33" name="Ellipse 32"/>
          <p:cNvSpPr/>
          <p:nvPr/>
        </p:nvSpPr>
        <p:spPr>
          <a:xfrm>
            <a:off x="836909" y="2242899"/>
            <a:ext cx="1270057" cy="412325"/>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nn-NO"/>
          </a:p>
        </p:txBody>
      </p:sp>
      <p:sp>
        <p:nvSpPr>
          <p:cNvPr id="34" name="TekstSylinder 33"/>
          <p:cNvSpPr txBox="1"/>
          <p:nvPr/>
        </p:nvSpPr>
        <p:spPr>
          <a:xfrm>
            <a:off x="1228473" y="2201664"/>
            <a:ext cx="569387" cy="461665"/>
          </a:xfrm>
          <a:prstGeom prst="rect">
            <a:avLst/>
          </a:prstGeom>
          <a:noFill/>
        </p:spPr>
        <p:txBody>
          <a:bodyPr wrap="none" rtlCol="0">
            <a:spAutoFit/>
          </a:bodyPr>
          <a:lstStyle/>
          <a:p>
            <a:pPr algn="ctr"/>
            <a:r>
              <a:rPr lang="nn-NO" sz="1200"/>
              <a:t>Andre</a:t>
            </a:r>
          </a:p>
          <a:p>
            <a:pPr algn="ctr"/>
            <a:r>
              <a:rPr lang="nn-NO" sz="1200"/>
              <a:t>arter</a:t>
            </a:r>
          </a:p>
        </p:txBody>
      </p:sp>
      <p:cxnSp>
        <p:nvCxnSpPr>
          <p:cNvPr id="36" name="Rett pil 35"/>
          <p:cNvCxnSpPr>
            <a:stCxn id="10" idx="1"/>
          </p:cNvCxnSpPr>
          <p:nvPr/>
        </p:nvCxnSpPr>
        <p:spPr>
          <a:xfrm rot="16200000" flipV="1">
            <a:off x="2029277" y="5115546"/>
            <a:ext cx="254342" cy="47095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8" name="Rett pil 37"/>
          <p:cNvCxnSpPr>
            <a:stCxn id="10" idx="0"/>
            <a:endCxn id="12" idx="4"/>
          </p:cNvCxnSpPr>
          <p:nvPr/>
        </p:nvCxnSpPr>
        <p:spPr>
          <a:xfrm rot="5400000" flipH="1" flipV="1">
            <a:off x="2756819" y="5332877"/>
            <a:ext cx="169075" cy="79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0" name="Rett pil 39"/>
          <p:cNvCxnSpPr>
            <a:stCxn id="12" idx="0"/>
            <a:endCxn id="16" idx="4"/>
          </p:cNvCxnSpPr>
          <p:nvPr/>
        </p:nvCxnSpPr>
        <p:spPr>
          <a:xfrm rot="16200000" flipV="1">
            <a:off x="2728006" y="4722663"/>
            <a:ext cx="206890" cy="2060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2" name="Rett pil 41"/>
          <p:cNvCxnSpPr>
            <a:stCxn id="12" idx="1"/>
          </p:cNvCxnSpPr>
          <p:nvPr/>
        </p:nvCxnSpPr>
        <p:spPr>
          <a:xfrm rot="16200000" flipV="1">
            <a:off x="1998601" y="4502674"/>
            <a:ext cx="369608" cy="41863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6" name="Rett pil 45"/>
          <p:cNvCxnSpPr>
            <a:stCxn id="16" idx="0"/>
            <a:endCxn id="22" idx="4"/>
          </p:cNvCxnSpPr>
          <p:nvPr/>
        </p:nvCxnSpPr>
        <p:spPr>
          <a:xfrm rot="16200000" flipV="1">
            <a:off x="2708133" y="4104180"/>
            <a:ext cx="226030" cy="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8" name="Rett pil 47"/>
          <p:cNvCxnSpPr>
            <a:stCxn id="16" idx="1"/>
            <a:endCxn id="24" idx="5"/>
          </p:cNvCxnSpPr>
          <p:nvPr/>
        </p:nvCxnSpPr>
        <p:spPr>
          <a:xfrm rot="16200000" flipV="1">
            <a:off x="1973144" y="3878608"/>
            <a:ext cx="346798" cy="45114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50" name="Rett pil 49"/>
          <p:cNvCxnSpPr>
            <a:stCxn id="22" idx="0"/>
          </p:cNvCxnSpPr>
          <p:nvPr/>
        </p:nvCxnSpPr>
        <p:spPr>
          <a:xfrm rot="16200000" flipV="1">
            <a:off x="2708762" y="3466455"/>
            <a:ext cx="179663" cy="4510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52" name="Rett pil 51"/>
          <p:cNvCxnSpPr>
            <a:stCxn id="22" idx="1"/>
            <a:endCxn id="29" idx="5"/>
          </p:cNvCxnSpPr>
          <p:nvPr/>
        </p:nvCxnSpPr>
        <p:spPr>
          <a:xfrm rot="16200000" flipV="1">
            <a:off x="1988079" y="3255190"/>
            <a:ext cx="316926" cy="45114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54" name="Rett pil 53"/>
          <p:cNvCxnSpPr>
            <a:stCxn id="27" idx="0"/>
            <a:endCxn id="31" idx="4"/>
          </p:cNvCxnSpPr>
          <p:nvPr/>
        </p:nvCxnSpPr>
        <p:spPr>
          <a:xfrm rot="5400000" flipH="1" flipV="1">
            <a:off x="2662785" y="2812791"/>
            <a:ext cx="315134" cy="15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56" name="Rett pil 55"/>
          <p:cNvCxnSpPr>
            <a:stCxn id="27" idx="1"/>
            <a:endCxn id="33" idx="5"/>
          </p:cNvCxnSpPr>
          <p:nvPr/>
        </p:nvCxnSpPr>
        <p:spPr>
          <a:xfrm rot="16200000" flipV="1">
            <a:off x="1928194" y="2587616"/>
            <a:ext cx="435902" cy="45034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58" name="Rett pil 57"/>
          <p:cNvCxnSpPr/>
          <p:nvPr/>
        </p:nvCxnSpPr>
        <p:spPr>
          <a:xfrm flipV="1">
            <a:off x="3579252" y="1913191"/>
            <a:ext cx="1286006" cy="32970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pic>
        <p:nvPicPr>
          <p:cNvPr id="82" name="Film fra 15.01.12 kl. 12.27.mov">
            <a:hlinkClick r:id="" action="ppaction://media"/>
          </p:cNvPr>
          <p:cNvPicPr/>
          <p:nvPr>
            <a:videoFile r:link="rId1"/>
          </p:nvPr>
        </p:nvPicPr>
        <p:blipFill>
          <a:blip r:embed="rId4"/>
          <a:stretch>
            <a:fillRect/>
          </a:stretch>
        </p:blipFill>
        <p:spPr>
          <a:xfrm>
            <a:off x="4189270" y="3062822"/>
            <a:ext cx="3661060" cy="2440706"/>
          </a:xfrm>
          <a:prstGeom prst="rect">
            <a:avLst/>
          </a:prstGeom>
        </p:spPr>
      </p:pic>
    </p:spTree>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1886" fill="hold"/>
                                        <p:tgtEl>
                                          <p:spTgt spid="8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82"/>
                </p:tgtEl>
              </p:cMediaNode>
            </p:video>
            <p:seq concurrent="1" nextAc="seek">
              <p:cTn id="8" restart="whenNotActive" fill="hold" evtFilter="cancelBubble" nodeType="interactiveSeq">
                <p:stCondLst>
                  <p:cond evt="onClick" delay="0">
                    <p:tgtEl>
                      <p:spTgt spid="8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2"/>
                                        </p:tgtEl>
                                      </p:cBhvr>
                                    </p:cmd>
                                  </p:childTnLst>
                                </p:cTn>
                              </p:par>
                            </p:childTnLst>
                          </p:cTn>
                        </p:par>
                      </p:childTnLst>
                    </p:cTn>
                  </p:par>
                </p:childTnLst>
              </p:cTn>
              <p:nextCondLst>
                <p:cond evt="onClick" delay="0">
                  <p:tgtEl>
                    <p:spTgt spid="82"/>
                  </p:tgtEl>
                </p:cond>
              </p:nextCondLst>
            </p:seq>
          </p:childTnLst>
        </p:cTn>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Plassholder for lysbildenummer 4"/>
          <p:cNvSpPr>
            <a:spLocks noGrp="1"/>
          </p:cNvSpPr>
          <p:nvPr>
            <p:ph type="sldNum" sz="quarter" idx="12"/>
          </p:nvPr>
        </p:nvSpPr>
        <p:spPr>
          <a:xfrm>
            <a:off x="8382000" y="6356350"/>
            <a:ext cx="762000" cy="365125"/>
          </a:xfrm>
        </p:spPr>
        <p:txBody>
          <a:bodyPr/>
          <a:lstStyle/>
          <a:p>
            <a:fld id="{30DFC05C-2E46-4B4B-81B6-71F0E13C0776}" type="slidenum">
              <a:rPr lang="nb-NO"/>
              <a:pPr/>
              <a:t>17</a:t>
            </a:fld>
            <a:endParaRPr lang="nb-NO"/>
          </a:p>
        </p:txBody>
      </p:sp>
      <p:pic>
        <p:nvPicPr>
          <p:cNvPr id="8" name="Bilde 7" descr="1-scientistsse.jpg"/>
          <p:cNvPicPr>
            <a:picLocks noChangeAspect="1"/>
          </p:cNvPicPr>
          <p:nvPr/>
        </p:nvPicPr>
        <p:blipFill>
          <a:blip r:embed="rId2"/>
          <a:stretch>
            <a:fillRect/>
          </a:stretch>
        </p:blipFill>
        <p:spPr>
          <a:xfrm>
            <a:off x="3124201" y="808382"/>
            <a:ext cx="2895600" cy="1436663"/>
          </a:xfrm>
          <a:prstGeom prst="rect">
            <a:avLst/>
          </a:prstGeom>
        </p:spPr>
      </p:pic>
      <p:sp>
        <p:nvSpPr>
          <p:cNvPr id="7" name="Plassholder for bunntekst 6"/>
          <p:cNvSpPr>
            <a:spLocks noGrp="1"/>
          </p:cNvSpPr>
          <p:nvPr>
            <p:ph type="ftr" sz="quarter" idx="11"/>
          </p:nvPr>
        </p:nvSpPr>
        <p:spPr/>
        <p:txBody>
          <a:bodyPr/>
          <a:lstStyle/>
          <a:p>
            <a:r>
              <a:rPr lang="nb-NO"/>
              <a:t>Copyright - Rune Fardal - 2011</a:t>
            </a:r>
          </a:p>
        </p:txBody>
      </p:sp>
      <p:sp>
        <p:nvSpPr>
          <p:cNvPr id="6" name="TekstSylinder 5"/>
          <p:cNvSpPr txBox="1"/>
          <p:nvPr/>
        </p:nvSpPr>
        <p:spPr>
          <a:xfrm>
            <a:off x="765329" y="2960495"/>
            <a:ext cx="7616671" cy="2585323"/>
          </a:xfrm>
          <a:prstGeom prst="rect">
            <a:avLst/>
          </a:prstGeom>
          <a:noFill/>
        </p:spPr>
        <p:txBody>
          <a:bodyPr wrap="square" rtlCol="0">
            <a:spAutoFit/>
          </a:bodyPr>
          <a:lstStyle/>
          <a:p>
            <a:pPr algn="just"/>
            <a:r>
              <a:rPr lang="nn-NO"/>
              <a:t>Så  det som er viktig (og ofte meget alvorlig); </a:t>
            </a:r>
            <a:r>
              <a:rPr lang="nn-NO" b="1" i="1"/>
              <a:t>Hva med de som ikke har detaljkunnskap om maur</a:t>
            </a:r>
            <a:r>
              <a:rPr lang="nn-NO"/>
              <a:t>? For dem stopper vurderingen på 3 nivå. De har ikke </a:t>
            </a:r>
            <a:r>
              <a:rPr lang="nn-NO" u="sng"/>
              <a:t>kunnskap</a:t>
            </a:r>
            <a:r>
              <a:rPr lang="nn-NO"/>
              <a:t> til å verken familiebestemme eller artsbestemme en maur!</a:t>
            </a:r>
          </a:p>
          <a:p>
            <a:endParaRPr lang="nn-NO"/>
          </a:p>
          <a:p>
            <a:endParaRPr lang="nn-NO"/>
          </a:p>
          <a:p>
            <a:endParaRPr lang="nn-NO"/>
          </a:p>
          <a:p>
            <a:pPr algn="just"/>
            <a:r>
              <a:rPr lang="nn-NO" b="1" i="1">
                <a:solidFill>
                  <a:srgbClr val="EEECE1"/>
                </a:solidFill>
              </a:rPr>
              <a:t>Nøyaktig det samme prinsipp gjelder for forståelse av </a:t>
            </a:r>
            <a:r>
              <a:rPr lang="nn-NO" b="1" i="1" u="sng">
                <a:solidFill>
                  <a:srgbClr val="EEECE1"/>
                </a:solidFill>
              </a:rPr>
              <a:t>kompliserte konflikter</a:t>
            </a:r>
            <a:r>
              <a:rPr lang="nn-NO" b="1" i="1">
                <a:solidFill>
                  <a:srgbClr val="EEECE1"/>
                </a:solidFill>
              </a:rPr>
              <a:t>!Mangler man kunnskap om en komplisert konflikttype, så forstår man den ikke! Den tolkes inn i det referansebiblioteket man har. </a:t>
            </a:r>
          </a:p>
        </p:txBody>
      </p:sp>
    </p:spTree>
  </p:cSld>
  <p:clrMapOvr>
    <a:masterClrMapping/>
  </p:clrMapOvr>
  <p:transition advClick="0"/>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Plassholder for lysbildenummer 4"/>
          <p:cNvSpPr>
            <a:spLocks noGrp="1"/>
          </p:cNvSpPr>
          <p:nvPr>
            <p:ph type="sldNum" sz="quarter" idx="12"/>
          </p:nvPr>
        </p:nvSpPr>
        <p:spPr>
          <a:xfrm>
            <a:off x="8382000" y="6356350"/>
            <a:ext cx="762000" cy="365125"/>
          </a:xfrm>
        </p:spPr>
        <p:txBody>
          <a:bodyPr/>
          <a:lstStyle/>
          <a:p>
            <a:fld id="{30DFC05C-2E46-4B4B-81B6-71F0E13C0776}" type="slidenum">
              <a:rPr lang="nb-NO"/>
              <a:pPr/>
              <a:t>18</a:t>
            </a:fld>
            <a:endParaRPr lang="nb-NO"/>
          </a:p>
        </p:txBody>
      </p:sp>
      <p:sp>
        <p:nvSpPr>
          <p:cNvPr id="4" name="TekstSylinder 3"/>
          <p:cNvSpPr txBox="1"/>
          <p:nvPr/>
        </p:nvSpPr>
        <p:spPr>
          <a:xfrm>
            <a:off x="593793" y="570124"/>
            <a:ext cx="8024453" cy="3970318"/>
          </a:xfrm>
          <a:prstGeom prst="rect">
            <a:avLst/>
          </a:prstGeom>
          <a:noFill/>
        </p:spPr>
        <p:txBody>
          <a:bodyPr wrap="square" rtlCol="0">
            <a:spAutoFit/>
          </a:bodyPr>
          <a:lstStyle/>
          <a:p>
            <a:r>
              <a:rPr lang="nn-NO"/>
              <a:t>Slik kategorisering gjelder ikke bare objekter, det gjelder også emosjoner, tanker og kunnskap.  Kategorisering hjelper oss  til å holde orden i  referansebiblioteket, og til syvende og sist holde orden på våre liv. Hva om hver gang vi sanset noe så var det nytt for oss?? Eks. H.M.</a:t>
            </a:r>
          </a:p>
          <a:p>
            <a:endParaRPr lang="nn-NO"/>
          </a:p>
          <a:p>
            <a:pPr algn="just"/>
            <a:r>
              <a:rPr lang="nn-NO"/>
              <a:t>Når et sanseinntrykk er definert, så  aktiveres også en </a:t>
            </a:r>
            <a:r>
              <a:rPr lang="nn-NO" u="sng"/>
              <a:t>respons</a:t>
            </a:r>
            <a:r>
              <a:rPr lang="nn-NO"/>
              <a:t> til sanseinntrykket. En respons som påvirkes  av de assosiasjoner vi gjør.  Dersom opplevelsen av en maur er knyttet til frykt, aktiveres  fluktrespons. Er den knytet til nyskjerrighet aktiveres en utforskertrang. Andre kategorier kan aktivere emosjonelle følelser som skam og skyldfølelse. </a:t>
            </a:r>
          </a:p>
          <a:p>
            <a:pPr algn="just"/>
            <a:endParaRPr lang="nn-NO"/>
          </a:p>
          <a:p>
            <a:pPr algn="just"/>
            <a:r>
              <a:rPr lang="nn-NO"/>
              <a:t>Dersom opplevelsen handler om en bestemt konflikttype aktiveres et kognitivt skjema for den typen konflikt vi assosierer  sanseinntrykkene med. Det betyr imidlertid ikke at våre assosiasjoner er valide.</a:t>
            </a:r>
          </a:p>
        </p:txBody>
      </p:sp>
      <p:sp>
        <p:nvSpPr>
          <p:cNvPr id="7" name="Plassholder for bunntekst 6"/>
          <p:cNvSpPr>
            <a:spLocks noGrp="1"/>
          </p:cNvSpPr>
          <p:nvPr>
            <p:ph type="ftr" sz="quarter" idx="11"/>
          </p:nvPr>
        </p:nvSpPr>
        <p:spPr/>
        <p:txBody>
          <a:bodyPr/>
          <a:lstStyle/>
          <a:p>
            <a:r>
              <a:rPr lang="nb-NO"/>
              <a:t>Copyright - Rune Fardal - 2011</a:t>
            </a:r>
          </a:p>
        </p:txBody>
      </p:sp>
    </p:spTree>
  </p:cSld>
  <p:clrMapOvr>
    <a:masterClrMapping/>
  </p:clrMapOvr>
  <p:transition advClick="0"/>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Plassholder for lysbildenummer 4"/>
          <p:cNvSpPr>
            <a:spLocks noGrp="1"/>
          </p:cNvSpPr>
          <p:nvPr>
            <p:ph type="sldNum" sz="quarter" idx="12"/>
          </p:nvPr>
        </p:nvSpPr>
        <p:spPr>
          <a:xfrm>
            <a:off x="8382000" y="6356350"/>
            <a:ext cx="762000" cy="365125"/>
          </a:xfrm>
        </p:spPr>
        <p:txBody>
          <a:bodyPr/>
          <a:lstStyle/>
          <a:p>
            <a:fld id="{30DFC05C-2E46-4B4B-81B6-71F0E13C0776}" type="slidenum">
              <a:rPr lang="nb-NO"/>
              <a:pPr/>
              <a:t>19</a:t>
            </a:fld>
            <a:endParaRPr lang="nb-NO"/>
          </a:p>
        </p:txBody>
      </p:sp>
      <p:sp>
        <p:nvSpPr>
          <p:cNvPr id="4" name="TekstSylinder 3"/>
          <p:cNvSpPr txBox="1"/>
          <p:nvPr/>
        </p:nvSpPr>
        <p:spPr>
          <a:xfrm>
            <a:off x="701006" y="280381"/>
            <a:ext cx="8024453" cy="5909311"/>
          </a:xfrm>
          <a:prstGeom prst="rect">
            <a:avLst/>
          </a:prstGeom>
          <a:noFill/>
        </p:spPr>
        <p:txBody>
          <a:bodyPr wrap="square" rtlCol="0">
            <a:spAutoFit/>
          </a:bodyPr>
          <a:lstStyle/>
          <a:p>
            <a:pPr algn="just"/>
            <a:r>
              <a:rPr lang="nn-NO"/>
              <a:t>Ofte ser man at enkle modeller blir lagt til grunn fordi man ikke har erfaring fra eller kunnskap om mer </a:t>
            </a:r>
            <a:r>
              <a:rPr lang="nn-NO" u="sng"/>
              <a:t>komplekse</a:t>
            </a:r>
            <a:r>
              <a:rPr lang="nn-NO"/>
              <a:t> modeller. I slike tilfeller går det ofte galt, fordi man prøver forklare kompliserte  hendelser med  enkle modeller som ikke fanger opp i seg  kompleksiteten i den aktuelle konflikt.</a:t>
            </a:r>
          </a:p>
          <a:p>
            <a:pPr algn="just"/>
            <a:endParaRPr lang="nn-NO"/>
          </a:p>
          <a:p>
            <a:pPr algn="just"/>
            <a:r>
              <a:rPr lang="nn-NO" i="1"/>
              <a:t>Narsissistiske konflikter </a:t>
            </a:r>
            <a:r>
              <a:rPr lang="nn-NO"/>
              <a:t>er konflikter der den ene part  ikke har noe å forhandle om fordi  behovet for det narsissistiske supply (ofte barnet)  overskygger allt. Det narsissistiske supply er demningen mot </a:t>
            </a:r>
            <a:r>
              <a:rPr lang="nn-NO" b="1" i="1"/>
              <a:t>skammen</a:t>
            </a:r>
            <a:r>
              <a:rPr lang="nn-NO"/>
              <a:t>.  Kompliserte barnefordelingsaker er typisk for denne typen konflikt. Der den ene forelder tviholder på barnet, saboterer samvær, utsetter barnet for vold og overgrep. Og der ofte den andre forelder opplever hele systemet (barnevern, psykologer, dommere, politi osv) mot seg i sitt forsøk på å hjelpe barnet ut av  en slik destruktiv  setting. Omgivelsene (systemet) forstår ikke hva barnet utsettes for, fordi de selv på sine anmeldte besøk bare får servert et glansbilde fjernt fra den grove omsorgsvikt den andre forelder og barnet ofte forteller om. </a:t>
            </a:r>
          </a:p>
          <a:p>
            <a:pPr algn="just"/>
            <a:endParaRPr lang="nn-NO"/>
          </a:p>
          <a:p>
            <a:pPr algn="just"/>
            <a:endParaRPr lang="nn-NO"/>
          </a:p>
          <a:p>
            <a:pPr algn="just"/>
            <a:r>
              <a:rPr lang="nn-NO">
                <a:solidFill>
                  <a:schemeClr val="bg2"/>
                </a:solidFill>
              </a:rPr>
              <a:t>Omgivelsene  har ikke kunnskap om kompliserte konfliktmodeller og prøver  forstå ut i fra enkle modeller… ”</a:t>
            </a:r>
            <a:r>
              <a:rPr lang="nn-NO" i="1">
                <a:solidFill>
                  <a:schemeClr val="bg2"/>
                </a:solidFill>
              </a:rPr>
              <a:t>Ja far overdriver sikkert, det kan ikke være så ille hos mor som både barnet og far beskriver….. vi så jo ikke noe negativt”</a:t>
            </a:r>
            <a:r>
              <a:rPr lang="nn-NO">
                <a:solidFill>
                  <a:schemeClr val="bg2"/>
                </a:solidFill>
              </a:rPr>
              <a:t>! </a:t>
            </a:r>
          </a:p>
          <a:p>
            <a:pPr algn="just"/>
            <a:endParaRPr lang="nn-NO">
              <a:solidFill>
                <a:schemeClr val="bg1"/>
              </a:solidFill>
            </a:endParaRPr>
          </a:p>
        </p:txBody>
      </p:sp>
      <p:sp>
        <p:nvSpPr>
          <p:cNvPr id="7" name="Plassholder for bunntekst 6"/>
          <p:cNvSpPr>
            <a:spLocks noGrp="1"/>
          </p:cNvSpPr>
          <p:nvPr>
            <p:ph type="ftr" sz="quarter" idx="11"/>
          </p:nvPr>
        </p:nvSpPr>
        <p:spPr/>
        <p:txBody>
          <a:bodyPr/>
          <a:lstStyle/>
          <a:p>
            <a:r>
              <a:rPr lang="nb-NO"/>
              <a:t>Copyright - Rune Fardal - 2011</a:t>
            </a:r>
          </a:p>
        </p:txBody>
      </p:sp>
    </p:spTree>
  </p:cSld>
  <p:clrMapOvr>
    <a:masterClrMapping/>
  </p:clrMapOvr>
  <p:transition advClick="0"/>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tel 1"/>
          <p:cNvSpPr>
            <a:spLocks noGrp="1"/>
          </p:cNvSpPr>
          <p:nvPr>
            <p:ph type="ctrTitle"/>
          </p:nvPr>
        </p:nvSpPr>
        <p:spPr>
          <a:xfrm>
            <a:off x="722557" y="417947"/>
            <a:ext cx="7772400" cy="801627"/>
          </a:xfrm>
        </p:spPr>
        <p:txBody>
          <a:bodyPr>
            <a:normAutofit/>
          </a:bodyPr>
          <a:lstStyle/>
          <a:p>
            <a:r>
              <a:rPr lang="nn-NO"/>
              <a:t>Hvordan er det mulig?</a:t>
            </a:r>
          </a:p>
        </p:txBody>
      </p:sp>
      <p:sp>
        <p:nvSpPr>
          <p:cNvPr id="5" name="Plassholder for lysbildenummer 4"/>
          <p:cNvSpPr>
            <a:spLocks noGrp="1"/>
          </p:cNvSpPr>
          <p:nvPr>
            <p:ph type="sldNum" sz="quarter" idx="12"/>
          </p:nvPr>
        </p:nvSpPr>
        <p:spPr>
          <a:xfrm>
            <a:off x="8382000" y="6356350"/>
            <a:ext cx="762000" cy="365125"/>
          </a:xfrm>
        </p:spPr>
        <p:txBody>
          <a:bodyPr/>
          <a:lstStyle/>
          <a:p>
            <a:fld id="{30DFC05C-2E46-4B4B-81B6-71F0E13C0776}" type="slidenum">
              <a:rPr lang="nb-NO"/>
              <a:pPr/>
              <a:t>2</a:t>
            </a:fld>
            <a:endParaRPr lang="nb-NO"/>
          </a:p>
        </p:txBody>
      </p:sp>
      <p:sp>
        <p:nvSpPr>
          <p:cNvPr id="4" name="TekstSylinder 3"/>
          <p:cNvSpPr txBox="1"/>
          <p:nvPr/>
        </p:nvSpPr>
        <p:spPr>
          <a:xfrm>
            <a:off x="722557" y="1614884"/>
            <a:ext cx="7794587" cy="4247317"/>
          </a:xfrm>
          <a:prstGeom prst="rect">
            <a:avLst/>
          </a:prstGeom>
          <a:noFill/>
        </p:spPr>
        <p:txBody>
          <a:bodyPr wrap="square" rtlCol="0">
            <a:spAutoFit/>
          </a:bodyPr>
          <a:lstStyle/>
          <a:p>
            <a:pPr algn="just"/>
            <a:r>
              <a:rPr lang="nn-NO"/>
              <a:t>I en rekke  sakkyndige rapporter som har vurdert komplekse konflikter rundt barnefordelingsaker, går det tydelig frem at den sakkyndige fullstendig misforstår konflikten og ender opp med å se på den egentlige konfliktdrivende som et offer, mens det egentlige offeret  blir  oppfattet som den konfliktdrivende?</a:t>
            </a:r>
          </a:p>
          <a:p>
            <a:pPr algn="just"/>
            <a:endParaRPr lang="nn-NO"/>
          </a:p>
          <a:p>
            <a:pPr algn="just"/>
            <a:r>
              <a:rPr lang="nn-NO"/>
              <a:t>Slike komplekse konflikter blir ofte snudd fullstendig på hodet. Det synes som om de sakkyndige misforstår offerets frustrasjon som aggresjon, mens de tror den aggresives ”beherskede” beskrivelser er et utrykk for sindighet og tolleranse!</a:t>
            </a:r>
          </a:p>
          <a:p>
            <a:pPr algn="just"/>
            <a:endParaRPr lang="nn-NO"/>
          </a:p>
          <a:p>
            <a:pPr algn="just"/>
            <a:endParaRPr lang="nn-NO"/>
          </a:p>
          <a:p>
            <a:pPr algn="just"/>
            <a:endParaRPr lang="nn-NO"/>
          </a:p>
          <a:p>
            <a:pPr algn="just"/>
            <a:r>
              <a:rPr lang="nn-NO" b="1" i="1">
                <a:solidFill>
                  <a:schemeClr val="bg2"/>
                </a:solidFill>
              </a:rPr>
              <a:t>De ender ofte opp med å gi barna til den aggresive, mens offeret ofte får  innskrenket samvær med barna. Hvordan er dette mulig når man forventes inneha kunnskap om menneskelig psykologisk fungering?       </a:t>
            </a:r>
          </a:p>
          <a:p>
            <a:pPr algn="just"/>
            <a:endParaRPr lang="nn-NO"/>
          </a:p>
        </p:txBody>
      </p:sp>
      <p:sp>
        <p:nvSpPr>
          <p:cNvPr id="7" name="Plassholder for bunntekst 6"/>
          <p:cNvSpPr>
            <a:spLocks noGrp="1"/>
          </p:cNvSpPr>
          <p:nvPr>
            <p:ph type="ftr" sz="quarter" idx="11"/>
          </p:nvPr>
        </p:nvSpPr>
        <p:spPr/>
        <p:txBody>
          <a:bodyPr/>
          <a:lstStyle/>
          <a:p>
            <a:r>
              <a:rPr lang="nb-NO"/>
              <a:t>Copyright - Rune Fardal - 2011</a:t>
            </a:r>
          </a:p>
        </p:txBody>
      </p:sp>
    </p:spTree>
  </p:cSld>
  <p:clrMapOvr>
    <a:masterClrMapping/>
  </p:clrMapOvr>
  <p:transition advClick="0"/>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Plassholder for lysbildenummer 4"/>
          <p:cNvSpPr>
            <a:spLocks noGrp="1"/>
          </p:cNvSpPr>
          <p:nvPr>
            <p:ph type="sldNum" sz="quarter" idx="12"/>
          </p:nvPr>
        </p:nvSpPr>
        <p:spPr>
          <a:xfrm>
            <a:off x="8382000" y="6356350"/>
            <a:ext cx="762000" cy="365125"/>
          </a:xfrm>
        </p:spPr>
        <p:txBody>
          <a:bodyPr/>
          <a:lstStyle/>
          <a:p>
            <a:fld id="{30DFC05C-2E46-4B4B-81B6-71F0E13C0776}" type="slidenum">
              <a:rPr lang="nb-NO"/>
              <a:pPr/>
              <a:t>20</a:t>
            </a:fld>
            <a:endParaRPr lang="nb-NO"/>
          </a:p>
        </p:txBody>
      </p:sp>
      <p:sp>
        <p:nvSpPr>
          <p:cNvPr id="4" name="TekstSylinder 3"/>
          <p:cNvSpPr txBox="1"/>
          <p:nvPr/>
        </p:nvSpPr>
        <p:spPr>
          <a:xfrm>
            <a:off x="701006" y="445311"/>
            <a:ext cx="8024453" cy="3416320"/>
          </a:xfrm>
          <a:prstGeom prst="rect">
            <a:avLst/>
          </a:prstGeom>
          <a:noFill/>
        </p:spPr>
        <p:txBody>
          <a:bodyPr wrap="square" rtlCol="0">
            <a:spAutoFit/>
          </a:bodyPr>
          <a:lstStyle/>
          <a:p>
            <a:pPr algn="just"/>
            <a:r>
              <a:rPr lang="nn-NO"/>
              <a:t>Christoffersaken i Andebu var en slik sak. I </a:t>
            </a:r>
            <a:r>
              <a:rPr lang="nn-NO" b="1" i="1"/>
              <a:t>ettertid, ”</a:t>
            </a:r>
            <a:r>
              <a:rPr lang="nn-NO"/>
              <a:t>after the fact”,  hadde visst alle sett hva Christoffers far forgjeves hadde forsøkt formidle. Kvamsaken i Hardanger  er likedan der barnet ble ødelagt for livet med barnevernet, psykologer, dommere og politiets beskyttelse av den manipulative moren! </a:t>
            </a:r>
          </a:p>
          <a:p>
            <a:pPr algn="just"/>
            <a:endParaRPr lang="nn-NO"/>
          </a:p>
          <a:p>
            <a:pPr algn="ctr"/>
            <a:r>
              <a:rPr lang="nn-NO"/>
              <a:t>De som så og forsto ble hindret i å hjelpe barnet, </a:t>
            </a:r>
          </a:p>
          <a:p>
            <a:pPr algn="ctr"/>
            <a:r>
              <a:rPr lang="nn-NO"/>
              <a:t>fordi de som burde visst, ikke forsto! Isteden tviholdt de på sin ”modell”. Og i den modllen passer ikke  virkeligheten inn.</a:t>
            </a:r>
          </a:p>
          <a:p>
            <a:pPr algn="ctr"/>
            <a:endParaRPr lang="nn-NO"/>
          </a:p>
          <a:p>
            <a:pPr algn="ctr"/>
            <a:r>
              <a:rPr lang="nn-NO"/>
              <a:t>Feilen ligger i at man søker bekrefte en hypotese, og leter ensidig etter premisser som bekrefter denne istedenfor å falsifisere denne hypotesen!</a:t>
            </a:r>
          </a:p>
          <a:p>
            <a:pPr algn="just"/>
            <a:endParaRPr lang="nn-NO">
              <a:solidFill>
                <a:schemeClr val="bg1"/>
              </a:solidFill>
            </a:endParaRPr>
          </a:p>
        </p:txBody>
      </p:sp>
      <p:sp>
        <p:nvSpPr>
          <p:cNvPr id="7" name="Plassholder for bunntekst 6"/>
          <p:cNvSpPr>
            <a:spLocks noGrp="1"/>
          </p:cNvSpPr>
          <p:nvPr>
            <p:ph type="ftr" sz="quarter" idx="11"/>
          </p:nvPr>
        </p:nvSpPr>
        <p:spPr/>
        <p:txBody>
          <a:bodyPr/>
          <a:lstStyle/>
          <a:p>
            <a:r>
              <a:rPr lang="nb-NO"/>
              <a:t>Copyright - Rune Fardal - 2011</a:t>
            </a:r>
          </a:p>
        </p:txBody>
      </p:sp>
      <p:pic>
        <p:nvPicPr>
          <p:cNvPr id="6" name="Bilde 5" descr="Skjermbilde 2012-01-03 kl. 22.02.18.png">
            <a:hlinkClick r:id="rId2"/>
          </p:cNvPr>
          <p:cNvPicPr>
            <a:picLocks noChangeAspect="1"/>
          </p:cNvPicPr>
          <p:nvPr/>
        </p:nvPicPr>
        <p:blipFill>
          <a:blip r:embed="rId3"/>
          <a:stretch>
            <a:fillRect/>
          </a:stretch>
        </p:blipFill>
        <p:spPr>
          <a:xfrm>
            <a:off x="2999891" y="3861631"/>
            <a:ext cx="3127121" cy="2227539"/>
          </a:xfrm>
          <a:prstGeom prst="rect">
            <a:avLst/>
          </a:prstGeom>
        </p:spPr>
      </p:pic>
    </p:spTree>
  </p:cSld>
  <p:clrMapOvr>
    <a:masterClrMapping/>
  </p:clrMapOvr>
  <p:transition advClick="0"/>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Plassholder for lysbildenummer 4"/>
          <p:cNvSpPr>
            <a:spLocks noGrp="1"/>
          </p:cNvSpPr>
          <p:nvPr>
            <p:ph type="sldNum" sz="quarter" idx="12"/>
          </p:nvPr>
        </p:nvSpPr>
        <p:spPr>
          <a:xfrm>
            <a:off x="8382000" y="6356350"/>
            <a:ext cx="762000" cy="365125"/>
          </a:xfrm>
        </p:spPr>
        <p:txBody>
          <a:bodyPr/>
          <a:lstStyle/>
          <a:p>
            <a:fld id="{30DFC05C-2E46-4B4B-81B6-71F0E13C0776}" type="slidenum">
              <a:rPr lang="nb-NO"/>
              <a:pPr/>
              <a:t>21</a:t>
            </a:fld>
            <a:endParaRPr lang="nb-NO"/>
          </a:p>
        </p:txBody>
      </p:sp>
      <p:sp>
        <p:nvSpPr>
          <p:cNvPr id="4" name="TekstSylinder 3"/>
          <p:cNvSpPr txBox="1"/>
          <p:nvPr/>
        </p:nvSpPr>
        <p:spPr>
          <a:xfrm>
            <a:off x="685800" y="501694"/>
            <a:ext cx="8024453" cy="646331"/>
          </a:xfrm>
          <a:prstGeom prst="rect">
            <a:avLst/>
          </a:prstGeom>
          <a:noFill/>
        </p:spPr>
        <p:txBody>
          <a:bodyPr wrap="square" rtlCol="0">
            <a:spAutoFit/>
          </a:bodyPr>
          <a:lstStyle/>
          <a:p>
            <a:pPr algn="ctr"/>
            <a:r>
              <a:rPr lang="nn-NO"/>
              <a:t>Hva skjer når  vi ikke klarer plassere sanseinntrykket i en  eksisterende kategori,</a:t>
            </a:r>
          </a:p>
          <a:p>
            <a:pPr algn="ctr"/>
            <a:r>
              <a:rPr lang="nn-NO"/>
              <a:t> eller den kategori eller modell vi bruker ikke forklarer  hele sanseintrykket?</a:t>
            </a:r>
          </a:p>
        </p:txBody>
      </p:sp>
      <p:pic>
        <p:nvPicPr>
          <p:cNvPr id="7" name="Bilde 6" descr="images-1.jpeg"/>
          <p:cNvPicPr>
            <a:picLocks noChangeAspect="1"/>
          </p:cNvPicPr>
          <p:nvPr/>
        </p:nvPicPr>
        <p:blipFill>
          <a:blip r:embed="rId2"/>
          <a:stretch>
            <a:fillRect/>
          </a:stretch>
        </p:blipFill>
        <p:spPr>
          <a:xfrm>
            <a:off x="1650288" y="1452234"/>
            <a:ext cx="5930483" cy="3174905"/>
          </a:xfrm>
          <a:prstGeom prst="rect">
            <a:avLst/>
          </a:prstGeom>
        </p:spPr>
      </p:pic>
      <p:sp>
        <p:nvSpPr>
          <p:cNvPr id="8" name="TekstSylinder 7"/>
          <p:cNvSpPr txBox="1"/>
          <p:nvPr/>
        </p:nvSpPr>
        <p:spPr>
          <a:xfrm>
            <a:off x="836098" y="4769862"/>
            <a:ext cx="7435486" cy="1200329"/>
          </a:xfrm>
          <a:prstGeom prst="rect">
            <a:avLst/>
          </a:prstGeom>
          <a:noFill/>
        </p:spPr>
        <p:txBody>
          <a:bodyPr wrap="none" rtlCol="0">
            <a:spAutoFit/>
          </a:bodyPr>
          <a:lstStyle/>
          <a:p>
            <a:pPr algn="ctr"/>
            <a:r>
              <a:rPr lang="nn-NO">
                <a:solidFill>
                  <a:srgbClr val="EEECE1"/>
                </a:solidFill>
              </a:rPr>
              <a:t>Da oppstår dissonans, en frustrasjon vi prøver  eliminere.</a:t>
            </a:r>
          </a:p>
          <a:p>
            <a:pPr algn="ctr"/>
            <a:endParaRPr lang="nn-NO">
              <a:solidFill>
                <a:srgbClr val="EEECE1"/>
              </a:solidFill>
            </a:endParaRPr>
          </a:p>
          <a:p>
            <a:pPr algn="ctr"/>
            <a:r>
              <a:rPr lang="nn-NO">
                <a:solidFill>
                  <a:srgbClr val="EEECE1"/>
                </a:solidFill>
              </a:rPr>
              <a:t>Den enkleste måten å fjerne frustrasjonen over et slik bilde er å anta at det er</a:t>
            </a:r>
          </a:p>
          <a:p>
            <a:pPr algn="ctr"/>
            <a:r>
              <a:rPr lang="nn-NO" b="1" i="1">
                <a:solidFill>
                  <a:srgbClr val="EEECE1"/>
                </a:solidFill>
              </a:rPr>
              <a:t>photoshoppet fantasi</a:t>
            </a:r>
            <a:r>
              <a:rPr lang="nn-NO">
                <a:solidFill>
                  <a:srgbClr val="EEECE1"/>
                </a:solidFill>
              </a:rPr>
              <a:t>!</a:t>
            </a:r>
          </a:p>
        </p:txBody>
      </p:sp>
      <p:sp>
        <p:nvSpPr>
          <p:cNvPr id="9" name="Plassholder for bunntekst 8"/>
          <p:cNvSpPr>
            <a:spLocks noGrp="1"/>
          </p:cNvSpPr>
          <p:nvPr>
            <p:ph type="ftr" sz="quarter" idx="11"/>
          </p:nvPr>
        </p:nvSpPr>
        <p:spPr/>
        <p:txBody>
          <a:bodyPr/>
          <a:lstStyle/>
          <a:p>
            <a:r>
              <a:rPr lang="nb-NO"/>
              <a:t>Copyright - Rune Fardal - 2011</a:t>
            </a:r>
          </a:p>
        </p:txBody>
      </p:sp>
    </p:spTree>
  </p:cSld>
  <p:clrMapOvr>
    <a:masterClrMapping/>
  </p:clrMapOvr>
  <p:transition advClick="0"/>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tel 1"/>
          <p:cNvSpPr>
            <a:spLocks noGrp="1"/>
          </p:cNvSpPr>
          <p:nvPr>
            <p:ph type="ctrTitle"/>
          </p:nvPr>
        </p:nvSpPr>
        <p:spPr>
          <a:xfrm>
            <a:off x="685800" y="387586"/>
            <a:ext cx="7772400" cy="1002801"/>
          </a:xfrm>
        </p:spPr>
        <p:txBody>
          <a:bodyPr>
            <a:normAutofit/>
          </a:bodyPr>
          <a:lstStyle/>
          <a:p>
            <a:r>
              <a:rPr lang="nn-NO"/>
              <a:t>Hva ser du her?</a:t>
            </a:r>
          </a:p>
        </p:txBody>
      </p:sp>
      <p:sp>
        <p:nvSpPr>
          <p:cNvPr id="8" name="Plassholder for lysbildenummer 7"/>
          <p:cNvSpPr>
            <a:spLocks noGrp="1"/>
          </p:cNvSpPr>
          <p:nvPr>
            <p:ph type="sldNum" sz="quarter" idx="12"/>
          </p:nvPr>
        </p:nvSpPr>
        <p:spPr>
          <a:xfrm>
            <a:off x="8382000" y="6356350"/>
            <a:ext cx="762000" cy="365125"/>
          </a:xfrm>
        </p:spPr>
        <p:txBody>
          <a:bodyPr/>
          <a:lstStyle/>
          <a:p>
            <a:fld id="{30DFC05C-2E46-4B4B-81B6-71F0E13C0776}" type="slidenum">
              <a:rPr lang="nb-NO"/>
              <a:pPr/>
              <a:t>22</a:t>
            </a:fld>
            <a:endParaRPr lang="nb-NO"/>
          </a:p>
        </p:txBody>
      </p:sp>
      <p:pic>
        <p:nvPicPr>
          <p:cNvPr id="5" name="Bilde 4" descr="296583_10150336534061150_716856149_8400067_1549139138_n.jpg"/>
          <p:cNvPicPr>
            <a:picLocks noChangeAspect="1"/>
          </p:cNvPicPr>
          <p:nvPr/>
        </p:nvPicPr>
        <p:blipFill>
          <a:blip r:embed="rId2"/>
          <a:stretch>
            <a:fillRect/>
          </a:stretch>
        </p:blipFill>
        <p:spPr>
          <a:xfrm>
            <a:off x="1293198" y="1830059"/>
            <a:ext cx="4306600" cy="3057802"/>
          </a:xfrm>
          <a:prstGeom prst="rect">
            <a:avLst/>
          </a:prstGeom>
        </p:spPr>
      </p:pic>
      <p:sp>
        <p:nvSpPr>
          <p:cNvPr id="6" name="TekstSylinder 5"/>
          <p:cNvSpPr txBox="1"/>
          <p:nvPr/>
        </p:nvSpPr>
        <p:spPr>
          <a:xfrm>
            <a:off x="866253" y="5248373"/>
            <a:ext cx="7754212" cy="923330"/>
          </a:xfrm>
          <a:prstGeom prst="rect">
            <a:avLst/>
          </a:prstGeom>
          <a:noFill/>
        </p:spPr>
        <p:txBody>
          <a:bodyPr wrap="square" rtlCol="0">
            <a:spAutoFit/>
          </a:bodyPr>
          <a:lstStyle/>
          <a:p>
            <a:pPr algn="ctr"/>
            <a:r>
              <a:rPr lang="nn-NO">
                <a:solidFill>
                  <a:srgbClr val="EEECE1"/>
                </a:solidFill>
              </a:rPr>
              <a:t>Vi ”ser” det vi umiddelbart assosierer sanseinntrykket med! Men sanseinntrykket kan inneholde mer innformasjon enn det vi umiddelbart  ”ser”! Noen ganger trenger vi en  annen modell…..</a:t>
            </a:r>
          </a:p>
        </p:txBody>
      </p:sp>
      <p:pic>
        <p:nvPicPr>
          <p:cNvPr id="7" name="Bilde 6" descr="269096_10150223584781150_716856149_7546168_3418517_n.jpg"/>
          <p:cNvPicPr>
            <a:picLocks noChangeAspect="1"/>
          </p:cNvPicPr>
          <p:nvPr/>
        </p:nvPicPr>
        <p:blipFill>
          <a:blip r:embed="rId3"/>
          <a:stretch>
            <a:fillRect/>
          </a:stretch>
        </p:blipFill>
        <p:spPr>
          <a:xfrm>
            <a:off x="5802056" y="1830060"/>
            <a:ext cx="2369852" cy="3057802"/>
          </a:xfrm>
          <a:prstGeom prst="rect">
            <a:avLst/>
          </a:prstGeom>
        </p:spPr>
      </p:pic>
      <p:sp>
        <p:nvSpPr>
          <p:cNvPr id="10" name="Plassholder for bunntekst 9"/>
          <p:cNvSpPr>
            <a:spLocks noGrp="1"/>
          </p:cNvSpPr>
          <p:nvPr>
            <p:ph type="ftr" sz="quarter" idx="11"/>
          </p:nvPr>
        </p:nvSpPr>
        <p:spPr/>
        <p:txBody>
          <a:bodyPr/>
          <a:lstStyle/>
          <a:p>
            <a:r>
              <a:rPr lang="nb-NO"/>
              <a:t>Copyright - Rune Fardal - 2011</a:t>
            </a:r>
          </a:p>
        </p:txBody>
      </p:sp>
    </p:spTree>
  </p:cSld>
  <p:clrMapOvr>
    <a:masterClrMapping/>
  </p:clrMapOvr>
  <p:transition advClick="0"/>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tel 1"/>
          <p:cNvSpPr>
            <a:spLocks noGrp="1"/>
          </p:cNvSpPr>
          <p:nvPr>
            <p:ph type="ctrTitle"/>
          </p:nvPr>
        </p:nvSpPr>
        <p:spPr>
          <a:xfrm>
            <a:off x="685800" y="213226"/>
            <a:ext cx="7772400" cy="1677997"/>
          </a:xfrm>
        </p:spPr>
        <p:txBody>
          <a:bodyPr>
            <a:normAutofit/>
          </a:bodyPr>
          <a:lstStyle/>
          <a:p>
            <a:r>
              <a:rPr lang="nn-NO" sz="3200"/>
              <a:t>Der sanseintrykket mangler komponenter for å bli fullstendig, der fyller hjernen inn resten!</a:t>
            </a:r>
          </a:p>
        </p:txBody>
      </p:sp>
      <p:sp>
        <p:nvSpPr>
          <p:cNvPr id="8" name="Plassholder for lysbildenummer 7"/>
          <p:cNvSpPr>
            <a:spLocks noGrp="1"/>
          </p:cNvSpPr>
          <p:nvPr>
            <p:ph type="sldNum" sz="quarter" idx="12"/>
          </p:nvPr>
        </p:nvSpPr>
        <p:spPr>
          <a:xfrm>
            <a:off x="8382000" y="6356350"/>
            <a:ext cx="762000" cy="365125"/>
          </a:xfrm>
        </p:spPr>
        <p:txBody>
          <a:bodyPr/>
          <a:lstStyle/>
          <a:p>
            <a:fld id="{30DFC05C-2E46-4B4B-81B6-71F0E13C0776}" type="slidenum">
              <a:rPr lang="nb-NO"/>
              <a:pPr/>
              <a:t>23</a:t>
            </a:fld>
            <a:endParaRPr lang="nb-NO"/>
          </a:p>
        </p:txBody>
      </p:sp>
      <p:sp>
        <p:nvSpPr>
          <p:cNvPr id="6" name="TekstSylinder 5"/>
          <p:cNvSpPr txBox="1"/>
          <p:nvPr/>
        </p:nvSpPr>
        <p:spPr>
          <a:xfrm>
            <a:off x="418618" y="5302503"/>
            <a:ext cx="8522022" cy="923330"/>
          </a:xfrm>
          <a:prstGeom prst="rect">
            <a:avLst/>
          </a:prstGeom>
          <a:noFill/>
        </p:spPr>
        <p:txBody>
          <a:bodyPr wrap="none" rtlCol="0">
            <a:spAutoFit/>
          </a:bodyPr>
          <a:lstStyle/>
          <a:p>
            <a:pPr algn="just"/>
            <a:r>
              <a:rPr lang="nn-NO">
                <a:solidFill>
                  <a:schemeClr val="bg1"/>
                </a:solidFill>
              </a:rPr>
              <a:t>Vi tror vi ser en hvit overliggende trekant, men vi ser  egentlig bare 3 packman. Men </a:t>
            </a:r>
          </a:p>
          <a:p>
            <a:pPr algn="just"/>
            <a:r>
              <a:rPr lang="nn-NO">
                <a:solidFill>
                  <a:schemeClr val="bg1"/>
                </a:solidFill>
              </a:rPr>
              <a:t>ved å ”se” en hvit overliggende trekant, så gir hakkene i de sorte sirkler bildet </a:t>
            </a:r>
            <a:r>
              <a:rPr lang="nn-NO" u="sng">
                <a:solidFill>
                  <a:schemeClr val="bg1"/>
                </a:solidFill>
              </a:rPr>
              <a:t>mening</a:t>
            </a:r>
            <a:r>
              <a:rPr lang="nn-NO">
                <a:solidFill>
                  <a:schemeClr val="bg1"/>
                </a:solidFill>
              </a:rPr>
              <a:t>. </a:t>
            </a:r>
          </a:p>
          <a:p>
            <a:pPr algn="just"/>
            <a:r>
              <a:rPr lang="nn-NO">
                <a:solidFill>
                  <a:schemeClr val="bg1"/>
                </a:solidFill>
              </a:rPr>
              <a:t>Dermed reduseres vår frustrasjon. Du velger den modell som  gir minst psykisk utfordring. </a:t>
            </a:r>
          </a:p>
        </p:txBody>
      </p:sp>
      <p:pic>
        <p:nvPicPr>
          <p:cNvPr id="7" name="Bilde 6" descr="Skjermbilde 2011-12-26 kl. 12.44.40.png"/>
          <p:cNvPicPr>
            <a:picLocks noChangeAspect="1"/>
          </p:cNvPicPr>
          <p:nvPr/>
        </p:nvPicPr>
        <p:blipFill>
          <a:blip r:embed="rId2"/>
          <a:stretch>
            <a:fillRect/>
          </a:stretch>
        </p:blipFill>
        <p:spPr>
          <a:xfrm>
            <a:off x="1293943" y="2109178"/>
            <a:ext cx="3296025" cy="2676600"/>
          </a:xfrm>
          <a:prstGeom prst="rect">
            <a:avLst/>
          </a:prstGeom>
        </p:spPr>
      </p:pic>
      <p:sp>
        <p:nvSpPr>
          <p:cNvPr id="10" name="Plassholder for bunntekst 9"/>
          <p:cNvSpPr>
            <a:spLocks noGrp="1"/>
          </p:cNvSpPr>
          <p:nvPr>
            <p:ph type="ftr" sz="quarter" idx="11"/>
          </p:nvPr>
        </p:nvSpPr>
        <p:spPr/>
        <p:txBody>
          <a:bodyPr/>
          <a:lstStyle/>
          <a:p>
            <a:r>
              <a:rPr lang="nb-NO"/>
              <a:t>Copyright - Rune Fardal - 2011</a:t>
            </a:r>
          </a:p>
        </p:txBody>
      </p:sp>
      <p:pic>
        <p:nvPicPr>
          <p:cNvPr id="9" name="Bilde 8" descr="gestalt440.jpg"/>
          <p:cNvPicPr>
            <a:picLocks noChangeAspect="1"/>
          </p:cNvPicPr>
          <p:nvPr/>
        </p:nvPicPr>
        <p:blipFill>
          <a:blip r:embed="rId3"/>
          <a:stretch>
            <a:fillRect/>
          </a:stretch>
        </p:blipFill>
        <p:spPr>
          <a:xfrm>
            <a:off x="5569120" y="2120628"/>
            <a:ext cx="1991459" cy="2665150"/>
          </a:xfrm>
          <a:prstGeom prst="rect">
            <a:avLst/>
          </a:prstGeom>
        </p:spPr>
      </p:pic>
    </p:spTree>
  </p:cSld>
  <p:clrMapOvr>
    <a:masterClrMapping/>
  </p:clrMapOvr>
  <p:transition advClick="0"/>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tel 1"/>
          <p:cNvSpPr>
            <a:spLocks noGrp="1"/>
          </p:cNvSpPr>
          <p:nvPr>
            <p:ph type="ctrTitle"/>
          </p:nvPr>
        </p:nvSpPr>
        <p:spPr>
          <a:xfrm>
            <a:off x="685799" y="156684"/>
            <a:ext cx="8188107" cy="2688360"/>
          </a:xfrm>
        </p:spPr>
        <p:txBody>
          <a:bodyPr>
            <a:normAutofit fontScale="90000"/>
          </a:bodyPr>
          <a:lstStyle/>
          <a:p>
            <a:pPr algn="just"/>
            <a:r>
              <a:rPr lang="nn-NO" sz="2800"/>
              <a:t>Å tillegge sanseinntrykk mening, innhold og forståelse, er  den viktigste oppgaven til hjernens tolkningsapparat. </a:t>
            </a:r>
            <a:br>
              <a:rPr lang="nn-NO" sz="2800"/>
            </a:br>
            <a:r>
              <a:rPr lang="nn-NO" sz="2800"/>
              <a:t/>
            </a:r>
            <a:br>
              <a:rPr lang="nn-NO" sz="2800"/>
            </a:br>
            <a:r>
              <a:rPr lang="nn-NO" sz="2800"/>
              <a:t>Alt som oppfattes meningsløst eller medfører uforståelighet  fører til frustrasjon, en psykisk tilstand  hjernen  gjør alt for å  eliminere. I realiteten snakker vi om å gjenopprette den kjemiske uballanse frustrasjonen har skapt.</a:t>
            </a:r>
          </a:p>
        </p:txBody>
      </p:sp>
      <p:sp>
        <p:nvSpPr>
          <p:cNvPr id="8" name="Plassholder for lysbildenummer 7"/>
          <p:cNvSpPr>
            <a:spLocks noGrp="1"/>
          </p:cNvSpPr>
          <p:nvPr>
            <p:ph type="sldNum" sz="quarter" idx="12"/>
          </p:nvPr>
        </p:nvSpPr>
        <p:spPr>
          <a:xfrm>
            <a:off x="8382000" y="6356350"/>
            <a:ext cx="762000" cy="365125"/>
          </a:xfrm>
        </p:spPr>
        <p:txBody>
          <a:bodyPr/>
          <a:lstStyle/>
          <a:p>
            <a:fld id="{30DFC05C-2E46-4B4B-81B6-71F0E13C0776}" type="slidenum">
              <a:rPr lang="nb-NO"/>
              <a:pPr/>
              <a:t>24</a:t>
            </a:fld>
            <a:endParaRPr lang="nb-NO"/>
          </a:p>
        </p:txBody>
      </p:sp>
      <p:sp>
        <p:nvSpPr>
          <p:cNvPr id="6" name="Plassholder for bunntekst 5"/>
          <p:cNvSpPr>
            <a:spLocks noGrp="1"/>
          </p:cNvSpPr>
          <p:nvPr>
            <p:ph type="ftr" sz="quarter" idx="11"/>
          </p:nvPr>
        </p:nvSpPr>
        <p:spPr/>
        <p:txBody>
          <a:bodyPr/>
          <a:lstStyle/>
          <a:p>
            <a:r>
              <a:rPr lang="nb-NO"/>
              <a:t>Copyright - Rune Fardal - 2011</a:t>
            </a:r>
          </a:p>
        </p:txBody>
      </p:sp>
      <p:pic>
        <p:nvPicPr>
          <p:cNvPr id="7" name="Bilde 6"/>
          <p:cNvPicPr>
            <a:picLocks noChangeAspect="1"/>
          </p:cNvPicPr>
          <p:nvPr/>
        </p:nvPicPr>
        <p:blipFill>
          <a:blip r:embed="rId2"/>
          <a:stretch>
            <a:fillRect/>
          </a:stretch>
        </p:blipFill>
        <p:spPr>
          <a:xfrm>
            <a:off x="2834991" y="3187714"/>
            <a:ext cx="3454669" cy="2893333"/>
          </a:xfrm>
          <a:prstGeom prst="rect">
            <a:avLst/>
          </a:prstGeom>
        </p:spPr>
      </p:pic>
    </p:spTree>
  </p:cSld>
  <p:clrMapOvr>
    <a:masterClrMapping/>
  </p:clrMapOvr>
  <p:transition advClick="0"/>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tel 1"/>
          <p:cNvSpPr>
            <a:spLocks noGrp="1"/>
          </p:cNvSpPr>
          <p:nvPr>
            <p:ph type="ctrTitle"/>
          </p:nvPr>
        </p:nvSpPr>
        <p:spPr>
          <a:xfrm>
            <a:off x="685800" y="387586"/>
            <a:ext cx="7772400" cy="1002801"/>
          </a:xfrm>
        </p:spPr>
        <p:txBody>
          <a:bodyPr>
            <a:normAutofit/>
          </a:bodyPr>
          <a:lstStyle/>
          <a:p>
            <a:r>
              <a:rPr lang="nn-NO"/>
              <a:t>Avstand påvirker persepsjonen!</a:t>
            </a:r>
          </a:p>
        </p:txBody>
      </p:sp>
      <p:sp>
        <p:nvSpPr>
          <p:cNvPr id="8" name="Plassholder for lysbildenummer 7"/>
          <p:cNvSpPr>
            <a:spLocks noGrp="1"/>
          </p:cNvSpPr>
          <p:nvPr>
            <p:ph type="sldNum" sz="quarter" idx="12"/>
          </p:nvPr>
        </p:nvSpPr>
        <p:spPr>
          <a:xfrm>
            <a:off x="8382000" y="6356350"/>
            <a:ext cx="762000" cy="365125"/>
          </a:xfrm>
        </p:spPr>
        <p:txBody>
          <a:bodyPr/>
          <a:lstStyle/>
          <a:p>
            <a:fld id="{30DFC05C-2E46-4B4B-81B6-71F0E13C0776}" type="slidenum">
              <a:rPr lang="nb-NO"/>
              <a:pPr/>
              <a:t>25</a:t>
            </a:fld>
            <a:endParaRPr lang="nb-NO"/>
          </a:p>
        </p:txBody>
      </p:sp>
      <p:pic>
        <p:nvPicPr>
          <p:cNvPr id="7" name="Bilde 6" descr="ill1.psd"/>
          <p:cNvPicPr>
            <a:picLocks noChangeAspect="1"/>
          </p:cNvPicPr>
          <p:nvPr/>
        </p:nvPicPr>
        <p:blipFill>
          <a:blip r:embed="rId2"/>
          <a:stretch>
            <a:fillRect/>
          </a:stretch>
        </p:blipFill>
        <p:spPr>
          <a:xfrm>
            <a:off x="1497545" y="1802287"/>
            <a:ext cx="6100977" cy="4162646"/>
          </a:xfrm>
          <a:prstGeom prst="rect">
            <a:avLst/>
          </a:prstGeom>
        </p:spPr>
      </p:pic>
      <p:sp>
        <p:nvSpPr>
          <p:cNvPr id="6" name="Plassholder for bunntekst 5"/>
          <p:cNvSpPr>
            <a:spLocks noGrp="1"/>
          </p:cNvSpPr>
          <p:nvPr>
            <p:ph type="ftr" sz="quarter" idx="11"/>
          </p:nvPr>
        </p:nvSpPr>
        <p:spPr/>
        <p:txBody>
          <a:bodyPr/>
          <a:lstStyle/>
          <a:p>
            <a:r>
              <a:rPr lang="nb-NO"/>
              <a:t>Copyright - Rune Fardal - 2011</a:t>
            </a:r>
          </a:p>
        </p:txBody>
      </p:sp>
    </p:spTree>
  </p:cSld>
  <p:clrMapOvr>
    <a:masterClrMapping/>
  </p:clrMapOvr>
  <p:transition advClick="0"/>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tel 1"/>
          <p:cNvSpPr>
            <a:spLocks noGrp="1"/>
          </p:cNvSpPr>
          <p:nvPr>
            <p:ph type="ctrTitle"/>
          </p:nvPr>
        </p:nvSpPr>
        <p:spPr>
          <a:xfrm>
            <a:off x="685800" y="387586"/>
            <a:ext cx="7772400" cy="1281140"/>
          </a:xfrm>
        </p:spPr>
        <p:txBody>
          <a:bodyPr>
            <a:normAutofit fontScale="90000"/>
          </a:bodyPr>
          <a:lstStyle/>
          <a:p>
            <a:r>
              <a:rPr lang="nn-NO"/>
              <a:t>Tar vi bort  forstyrrende omgivelser</a:t>
            </a:r>
            <a:br>
              <a:rPr lang="nn-NO"/>
            </a:br>
            <a:r>
              <a:rPr lang="nn-NO"/>
              <a:t>blir figurene like store!</a:t>
            </a:r>
          </a:p>
        </p:txBody>
      </p:sp>
      <p:sp>
        <p:nvSpPr>
          <p:cNvPr id="8" name="Plassholder for lysbildenummer 7"/>
          <p:cNvSpPr>
            <a:spLocks noGrp="1"/>
          </p:cNvSpPr>
          <p:nvPr>
            <p:ph type="sldNum" sz="quarter" idx="12"/>
          </p:nvPr>
        </p:nvSpPr>
        <p:spPr>
          <a:xfrm>
            <a:off x="8382000" y="6356350"/>
            <a:ext cx="762000" cy="365125"/>
          </a:xfrm>
        </p:spPr>
        <p:txBody>
          <a:bodyPr/>
          <a:lstStyle/>
          <a:p>
            <a:fld id="{30DFC05C-2E46-4B4B-81B6-71F0E13C0776}" type="slidenum">
              <a:rPr lang="nb-NO"/>
              <a:pPr/>
              <a:t>26</a:t>
            </a:fld>
            <a:endParaRPr lang="nb-NO"/>
          </a:p>
        </p:txBody>
      </p:sp>
      <p:pic>
        <p:nvPicPr>
          <p:cNvPr id="10" name="Bilde 9" descr="ill2.psd"/>
          <p:cNvPicPr>
            <a:picLocks noChangeAspect="1"/>
          </p:cNvPicPr>
          <p:nvPr/>
        </p:nvPicPr>
        <p:blipFill>
          <a:blip r:embed="rId2"/>
          <a:stretch>
            <a:fillRect/>
          </a:stretch>
        </p:blipFill>
        <p:spPr>
          <a:xfrm>
            <a:off x="1480782" y="1793782"/>
            <a:ext cx="6161631" cy="4204029"/>
          </a:xfrm>
          <a:prstGeom prst="rect">
            <a:avLst/>
          </a:prstGeom>
        </p:spPr>
      </p:pic>
      <p:sp>
        <p:nvSpPr>
          <p:cNvPr id="6" name="Plassholder for bunntekst 5"/>
          <p:cNvSpPr>
            <a:spLocks noGrp="1"/>
          </p:cNvSpPr>
          <p:nvPr>
            <p:ph type="ftr" sz="quarter" idx="11"/>
          </p:nvPr>
        </p:nvSpPr>
        <p:spPr/>
        <p:txBody>
          <a:bodyPr/>
          <a:lstStyle/>
          <a:p>
            <a:r>
              <a:rPr lang="nb-NO"/>
              <a:t>Copyright - Rune Fardal - 2011</a:t>
            </a:r>
          </a:p>
        </p:txBody>
      </p:sp>
    </p:spTree>
  </p:cSld>
  <p:clrMapOvr>
    <a:masterClrMapping/>
  </p:clrMapOvr>
  <p:transition advClick="0"/>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tel 1"/>
          <p:cNvSpPr>
            <a:spLocks noGrp="1"/>
          </p:cNvSpPr>
          <p:nvPr>
            <p:ph type="ctrTitle"/>
          </p:nvPr>
        </p:nvSpPr>
        <p:spPr>
          <a:xfrm>
            <a:off x="685800" y="387586"/>
            <a:ext cx="7772400" cy="1096785"/>
          </a:xfrm>
        </p:spPr>
        <p:txBody>
          <a:bodyPr>
            <a:normAutofit/>
          </a:bodyPr>
          <a:lstStyle/>
          <a:p>
            <a:r>
              <a:rPr lang="nn-NO"/>
              <a:t>Er disse streker like?</a:t>
            </a:r>
          </a:p>
        </p:txBody>
      </p:sp>
      <p:sp>
        <p:nvSpPr>
          <p:cNvPr id="8" name="Plassholder for lysbildenummer 7"/>
          <p:cNvSpPr>
            <a:spLocks noGrp="1"/>
          </p:cNvSpPr>
          <p:nvPr>
            <p:ph type="sldNum" sz="quarter" idx="12"/>
          </p:nvPr>
        </p:nvSpPr>
        <p:spPr>
          <a:xfrm>
            <a:off x="8382000" y="6356350"/>
            <a:ext cx="762000" cy="365125"/>
          </a:xfrm>
        </p:spPr>
        <p:txBody>
          <a:bodyPr/>
          <a:lstStyle/>
          <a:p>
            <a:fld id="{30DFC05C-2E46-4B4B-81B6-71F0E13C0776}" type="slidenum">
              <a:rPr lang="nb-NO"/>
              <a:pPr/>
              <a:t>27</a:t>
            </a:fld>
            <a:endParaRPr lang="nb-NO"/>
          </a:p>
        </p:txBody>
      </p:sp>
      <p:sp>
        <p:nvSpPr>
          <p:cNvPr id="6" name="Plassholder for bunntekst 5"/>
          <p:cNvSpPr>
            <a:spLocks noGrp="1"/>
          </p:cNvSpPr>
          <p:nvPr>
            <p:ph type="ftr" sz="quarter" idx="11"/>
          </p:nvPr>
        </p:nvSpPr>
        <p:spPr/>
        <p:txBody>
          <a:bodyPr/>
          <a:lstStyle/>
          <a:p>
            <a:r>
              <a:rPr lang="nb-NO"/>
              <a:t>Copyright - Rune Fardal - 2011</a:t>
            </a:r>
          </a:p>
        </p:txBody>
      </p:sp>
      <p:pic>
        <p:nvPicPr>
          <p:cNvPr id="7" name="Bilde 6" descr="ill3.gif"/>
          <p:cNvPicPr>
            <a:picLocks noChangeAspect="1"/>
          </p:cNvPicPr>
          <p:nvPr/>
        </p:nvPicPr>
        <p:blipFill>
          <a:blip r:embed="rId2"/>
          <a:stretch>
            <a:fillRect/>
          </a:stretch>
        </p:blipFill>
        <p:spPr>
          <a:xfrm>
            <a:off x="1439757" y="2901051"/>
            <a:ext cx="6353175" cy="2889812"/>
          </a:xfrm>
          <a:prstGeom prst="rect">
            <a:avLst/>
          </a:prstGeom>
        </p:spPr>
      </p:pic>
    </p:spTree>
  </p:cSld>
  <p:clrMapOvr>
    <a:masterClrMapping/>
  </p:clrMapOvr>
  <p:transition advClick="0"/>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tel 1"/>
          <p:cNvSpPr>
            <a:spLocks noGrp="1"/>
          </p:cNvSpPr>
          <p:nvPr>
            <p:ph type="ctrTitle"/>
          </p:nvPr>
        </p:nvSpPr>
        <p:spPr>
          <a:xfrm>
            <a:off x="685800" y="387586"/>
            <a:ext cx="7772400" cy="1096785"/>
          </a:xfrm>
        </p:spPr>
        <p:txBody>
          <a:bodyPr>
            <a:normAutofit/>
          </a:bodyPr>
          <a:lstStyle/>
          <a:p>
            <a:r>
              <a:rPr lang="nn-NO"/>
              <a:t>Ja, de er like!</a:t>
            </a:r>
          </a:p>
        </p:txBody>
      </p:sp>
      <p:sp>
        <p:nvSpPr>
          <p:cNvPr id="8" name="Plassholder for lysbildenummer 7"/>
          <p:cNvSpPr>
            <a:spLocks noGrp="1"/>
          </p:cNvSpPr>
          <p:nvPr>
            <p:ph type="sldNum" sz="quarter" idx="12"/>
          </p:nvPr>
        </p:nvSpPr>
        <p:spPr>
          <a:xfrm>
            <a:off x="8382000" y="6356350"/>
            <a:ext cx="762000" cy="365125"/>
          </a:xfrm>
        </p:spPr>
        <p:txBody>
          <a:bodyPr/>
          <a:lstStyle/>
          <a:p>
            <a:fld id="{30DFC05C-2E46-4B4B-81B6-71F0E13C0776}" type="slidenum">
              <a:rPr lang="nb-NO"/>
              <a:pPr/>
              <a:t>28</a:t>
            </a:fld>
            <a:endParaRPr lang="nb-NO"/>
          </a:p>
        </p:txBody>
      </p:sp>
      <p:sp>
        <p:nvSpPr>
          <p:cNvPr id="6" name="Plassholder for bunntekst 5"/>
          <p:cNvSpPr>
            <a:spLocks noGrp="1"/>
          </p:cNvSpPr>
          <p:nvPr>
            <p:ph type="ftr" sz="quarter" idx="11"/>
          </p:nvPr>
        </p:nvSpPr>
        <p:spPr/>
        <p:txBody>
          <a:bodyPr/>
          <a:lstStyle/>
          <a:p>
            <a:r>
              <a:rPr lang="nb-NO"/>
              <a:t>Copyright - Rune Fardal - 2011</a:t>
            </a:r>
          </a:p>
        </p:txBody>
      </p:sp>
      <p:sp>
        <p:nvSpPr>
          <p:cNvPr id="9" name="TekstSylinder 8"/>
          <p:cNvSpPr txBox="1"/>
          <p:nvPr/>
        </p:nvSpPr>
        <p:spPr>
          <a:xfrm>
            <a:off x="948322" y="1707027"/>
            <a:ext cx="7507396" cy="646331"/>
          </a:xfrm>
          <a:prstGeom prst="rect">
            <a:avLst/>
          </a:prstGeom>
          <a:noFill/>
        </p:spPr>
        <p:txBody>
          <a:bodyPr wrap="none" rtlCol="0">
            <a:spAutoFit/>
          </a:bodyPr>
          <a:lstStyle/>
          <a:p>
            <a:r>
              <a:rPr lang="nn-NO"/>
              <a:t>Det som oppfattes lengere unna, men fremstår like stort,  tolkes å være større.</a:t>
            </a:r>
          </a:p>
          <a:p>
            <a:r>
              <a:rPr lang="nn-NO"/>
              <a:t>Omgivelsene forstyrrer vår perseptuelle modell. </a:t>
            </a:r>
          </a:p>
        </p:txBody>
      </p:sp>
      <p:pic>
        <p:nvPicPr>
          <p:cNvPr id="11" name="Bilde 10" descr="ill4.gif"/>
          <p:cNvPicPr>
            <a:picLocks noChangeAspect="1"/>
          </p:cNvPicPr>
          <p:nvPr/>
        </p:nvPicPr>
        <p:blipFill>
          <a:blip r:embed="rId2"/>
          <a:stretch>
            <a:fillRect/>
          </a:stretch>
        </p:blipFill>
        <p:spPr>
          <a:xfrm>
            <a:off x="1451397" y="2917873"/>
            <a:ext cx="6341535" cy="2884518"/>
          </a:xfrm>
          <a:prstGeom prst="rect">
            <a:avLst/>
          </a:prstGeom>
        </p:spPr>
      </p:pic>
    </p:spTree>
  </p:cSld>
  <p:clrMapOvr>
    <a:masterClrMapping/>
  </p:clrMapOvr>
  <p:transition advClick="0"/>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tel 1"/>
          <p:cNvSpPr>
            <a:spLocks noGrp="1"/>
          </p:cNvSpPr>
          <p:nvPr>
            <p:ph type="ctrTitle"/>
          </p:nvPr>
        </p:nvSpPr>
        <p:spPr>
          <a:xfrm>
            <a:off x="685800" y="222656"/>
            <a:ext cx="7772400" cy="1002801"/>
          </a:xfrm>
        </p:spPr>
        <p:txBody>
          <a:bodyPr/>
          <a:lstStyle/>
          <a:p>
            <a:r>
              <a:rPr lang="nn-NO"/>
              <a:t>Misinnformasjons effekten</a:t>
            </a:r>
          </a:p>
        </p:txBody>
      </p:sp>
      <p:sp>
        <p:nvSpPr>
          <p:cNvPr id="7" name="Plassholder for lysbildenummer 6"/>
          <p:cNvSpPr>
            <a:spLocks noGrp="1"/>
          </p:cNvSpPr>
          <p:nvPr>
            <p:ph type="sldNum" sz="quarter" idx="12"/>
          </p:nvPr>
        </p:nvSpPr>
        <p:spPr>
          <a:xfrm>
            <a:off x="8382000" y="6356350"/>
            <a:ext cx="762000" cy="365125"/>
          </a:xfrm>
        </p:spPr>
        <p:txBody>
          <a:bodyPr/>
          <a:lstStyle/>
          <a:p>
            <a:fld id="{30DFC05C-2E46-4B4B-81B6-71F0E13C0776}" type="slidenum">
              <a:rPr lang="nb-NO"/>
              <a:pPr/>
              <a:t>29</a:t>
            </a:fld>
            <a:endParaRPr lang="nb-NO"/>
          </a:p>
        </p:txBody>
      </p:sp>
      <p:sp>
        <p:nvSpPr>
          <p:cNvPr id="11" name="Plassholder for bunntekst 10"/>
          <p:cNvSpPr>
            <a:spLocks noGrp="1"/>
          </p:cNvSpPr>
          <p:nvPr>
            <p:ph type="ftr" sz="quarter" idx="11"/>
          </p:nvPr>
        </p:nvSpPr>
        <p:spPr/>
        <p:txBody>
          <a:bodyPr/>
          <a:lstStyle/>
          <a:p>
            <a:r>
              <a:rPr lang="nb-NO"/>
              <a:t>Copyright - Rune Fardal - 2011</a:t>
            </a:r>
          </a:p>
        </p:txBody>
      </p:sp>
      <p:pic>
        <p:nvPicPr>
          <p:cNvPr id="9" name="Bilde 8" descr="misinformation-effect.psd"/>
          <p:cNvPicPr>
            <a:picLocks noChangeAspect="1"/>
          </p:cNvPicPr>
          <p:nvPr/>
        </p:nvPicPr>
        <p:blipFill>
          <a:blip r:embed="rId2"/>
          <a:stretch>
            <a:fillRect/>
          </a:stretch>
        </p:blipFill>
        <p:spPr>
          <a:xfrm>
            <a:off x="594968" y="1423969"/>
            <a:ext cx="7863232" cy="3478388"/>
          </a:xfrm>
          <a:prstGeom prst="rect">
            <a:avLst/>
          </a:prstGeom>
        </p:spPr>
      </p:pic>
      <p:sp>
        <p:nvSpPr>
          <p:cNvPr id="12" name="TekstSylinder 11"/>
          <p:cNvSpPr txBox="1"/>
          <p:nvPr/>
        </p:nvSpPr>
        <p:spPr>
          <a:xfrm>
            <a:off x="948337" y="5104587"/>
            <a:ext cx="7301999" cy="923330"/>
          </a:xfrm>
          <a:prstGeom prst="rect">
            <a:avLst/>
          </a:prstGeom>
          <a:noFill/>
        </p:spPr>
        <p:txBody>
          <a:bodyPr wrap="none" rtlCol="0">
            <a:spAutoFit/>
          </a:bodyPr>
          <a:lstStyle/>
          <a:p>
            <a:pPr algn="ctr"/>
            <a:r>
              <a:rPr lang="nn-NO" u="sng">
                <a:solidFill>
                  <a:srgbClr val="EEECE1"/>
                </a:solidFill>
              </a:rPr>
              <a:t>Feilinnformasjon</a:t>
            </a:r>
            <a:r>
              <a:rPr lang="nn-NO">
                <a:solidFill>
                  <a:srgbClr val="EEECE1"/>
                </a:solidFill>
              </a:rPr>
              <a:t> fører til at man både tolker og husker en opplevelse galt!</a:t>
            </a:r>
          </a:p>
          <a:p>
            <a:pPr algn="ctr"/>
            <a:r>
              <a:rPr lang="nn-NO">
                <a:solidFill>
                  <a:srgbClr val="EEECE1"/>
                </a:solidFill>
              </a:rPr>
              <a:t>Hva da om man i utgangspunktet  har en forutinntatt  holdning til en </a:t>
            </a:r>
          </a:p>
          <a:p>
            <a:pPr algn="ctr"/>
            <a:r>
              <a:rPr lang="nn-NO">
                <a:solidFill>
                  <a:srgbClr val="EEECE1"/>
                </a:solidFill>
              </a:rPr>
              <a:t>problemstilling, slik at feil innformasjonen bekrefter en slik forutinntatthet?</a:t>
            </a:r>
          </a:p>
        </p:txBody>
      </p:sp>
      <p:cxnSp>
        <p:nvCxnSpPr>
          <p:cNvPr id="10" name="Rett linje 9"/>
          <p:cNvCxnSpPr/>
          <p:nvPr/>
        </p:nvCxnSpPr>
        <p:spPr>
          <a:xfrm>
            <a:off x="2070028" y="4378894"/>
            <a:ext cx="1154598"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14" name="Rett linje 13"/>
          <p:cNvCxnSpPr/>
          <p:nvPr/>
        </p:nvCxnSpPr>
        <p:spPr>
          <a:xfrm>
            <a:off x="5492585" y="4378894"/>
            <a:ext cx="2889415"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16" name="Rett linje 15"/>
          <p:cNvCxnSpPr/>
          <p:nvPr/>
        </p:nvCxnSpPr>
        <p:spPr>
          <a:xfrm>
            <a:off x="685800" y="4510838"/>
            <a:ext cx="4509889" cy="8247"/>
          </a:xfrm>
          <a:prstGeom prst="line">
            <a:avLst/>
          </a:prstGeom>
        </p:spPr>
        <p:style>
          <a:lnRef idx="2">
            <a:schemeClr val="accent1"/>
          </a:lnRef>
          <a:fillRef idx="0">
            <a:schemeClr val="accent1"/>
          </a:fillRef>
          <a:effectRef idx="1">
            <a:schemeClr val="accent1"/>
          </a:effectRef>
          <a:fontRef idx="minor">
            <a:schemeClr val="tx1"/>
          </a:fontRef>
        </p:style>
      </p:cxnSp>
    </p:spTree>
  </p:cSld>
  <p:clrMapOvr>
    <a:masterClrMapping/>
  </p:clrMapOvr>
  <p:transition advClick="0"/>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tel 1"/>
          <p:cNvSpPr>
            <a:spLocks noGrp="1"/>
          </p:cNvSpPr>
          <p:nvPr>
            <p:ph type="ctrTitle"/>
          </p:nvPr>
        </p:nvSpPr>
        <p:spPr>
          <a:xfrm>
            <a:off x="1206925" y="569009"/>
            <a:ext cx="4478876" cy="1937929"/>
          </a:xfrm>
        </p:spPr>
        <p:txBody>
          <a:bodyPr>
            <a:normAutofit fontScale="90000"/>
          </a:bodyPr>
          <a:lstStyle/>
          <a:p>
            <a:pPr algn="l"/>
            <a:r>
              <a:rPr lang="nn-NO"/>
              <a:t>Thinking outside </a:t>
            </a:r>
            <a:br>
              <a:rPr lang="nn-NO"/>
            </a:br>
            <a:r>
              <a:rPr lang="nn-NO"/>
              <a:t>the box</a:t>
            </a:r>
            <a:br>
              <a:rPr lang="nn-NO"/>
            </a:br>
            <a:r>
              <a:rPr lang="nn-NO"/>
              <a:t>works best ….</a:t>
            </a:r>
          </a:p>
        </p:txBody>
      </p:sp>
      <p:sp>
        <p:nvSpPr>
          <p:cNvPr id="5" name="Plassholder for lysbildenummer 4"/>
          <p:cNvSpPr>
            <a:spLocks noGrp="1"/>
          </p:cNvSpPr>
          <p:nvPr>
            <p:ph type="sldNum" sz="quarter" idx="12"/>
          </p:nvPr>
        </p:nvSpPr>
        <p:spPr>
          <a:xfrm>
            <a:off x="8382000" y="6356350"/>
            <a:ext cx="762000" cy="365125"/>
          </a:xfrm>
        </p:spPr>
        <p:txBody>
          <a:bodyPr/>
          <a:lstStyle/>
          <a:p>
            <a:fld id="{30DFC05C-2E46-4B4B-81B6-71F0E13C0776}" type="slidenum">
              <a:rPr lang="nb-NO"/>
              <a:pPr/>
              <a:t>3</a:t>
            </a:fld>
            <a:endParaRPr lang="nb-NO"/>
          </a:p>
        </p:txBody>
      </p:sp>
      <p:sp>
        <p:nvSpPr>
          <p:cNvPr id="7" name="Plassholder for bunntekst 6"/>
          <p:cNvSpPr>
            <a:spLocks noGrp="1"/>
          </p:cNvSpPr>
          <p:nvPr>
            <p:ph type="ftr" sz="quarter" idx="11"/>
          </p:nvPr>
        </p:nvSpPr>
        <p:spPr/>
        <p:txBody>
          <a:bodyPr/>
          <a:lstStyle/>
          <a:p>
            <a:r>
              <a:rPr lang="nb-NO"/>
              <a:t>Copyright - Rune Fardal - 2011</a:t>
            </a:r>
          </a:p>
        </p:txBody>
      </p:sp>
      <p:pic>
        <p:nvPicPr>
          <p:cNvPr id="9" name="Bilde 8" descr="outsidebox.jpg"/>
          <p:cNvPicPr>
            <a:picLocks noChangeAspect="1"/>
          </p:cNvPicPr>
          <p:nvPr/>
        </p:nvPicPr>
        <p:blipFill>
          <a:blip r:embed="rId2"/>
          <a:stretch>
            <a:fillRect/>
          </a:stretch>
        </p:blipFill>
        <p:spPr>
          <a:xfrm>
            <a:off x="6189974" y="263293"/>
            <a:ext cx="2547760" cy="2396108"/>
          </a:xfrm>
          <a:prstGeom prst="rect">
            <a:avLst/>
          </a:prstGeom>
        </p:spPr>
      </p:pic>
      <p:sp>
        <p:nvSpPr>
          <p:cNvPr id="11" name="TekstSylinder 10"/>
          <p:cNvSpPr txBox="1"/>
          <p:nvPr/>
        </p:nvSpPr>
        <p:spPr>
          <a:xfrm>
            <a:off x="1206925" y="4131499"/>
            <a:ext cx="6442789" cy="1938992"/>
          </a:xfrm>
          <a:prstGeom prst="rect">
            <a:avLst/>
          </a:prstGeom>
          <a:noFill/>
        </p:spPr>
        <p:txBody>
          <a:bodyPr wrap="none" rtlCol="0">
            <a:spAutoFit/>
          </a:bodyPr>
          <a:lstStyle/>
          <a:p>
            <a:pPr algn="r"/>
            <a:r>
              <a:rPr lang="nn-NO" sz="6000" b="1">
                <a:solidFill>
                  <a:schemeClr val="bg2"/>
                </a:solidFill>
              </a:rPr>
              <a:t>.. if you are actually </a:t>
            </a:r>
          </a:p>
          <a:p>
            <a:pPr algn="r"/>
            <a:r>
              <a:rPr lang="nn-NO" sz="6000" b="1">
                <a:solidFill>
                  <a:schemeClr val="bg2"/>
                </a:solidFill>
              </a:rPr>
              <a:t>outside the box!</a:t>
            </a:r>
          </a:p>
        </p:txBody>
      </p:sp>
      <p:sp>
        <p:nvSpPr>
          <p:cNvPr id="13" name="TekstSylinder 12"/>
          <p:cNvSpPr txBox="1"/>
          <p:nvPr/>
        </p:nvSpPr>
        <p:spPr>
          <a:xfrm>
            <a:off x="6689452" y="2902770"/>
            <a:ext cx="1313180" cy="369332"/>
          </a:xfrm>
          <a:prstGeom prst="rect">
            <a:avLst/>
          </a:prstGeom>
          <a:noFill/>
        </p:spPr>
        <p:txBody>
          <a:bodyPr wrap="none" rtlCol="0">
            <a:spAutoFit/>
          </a:bodyPr>
          <a:lstStyle/>
          <a:p>
            <a:r>
              <a:rPr lang="nn-NO"/>
              <a:t>Konformitet</a:t>
            </a:r>
          </a:p>
        </p:txBody>
      </p:sp>
    </p:spTree>
  </p:cSld>
  <p:clrMapOvr>
    <a:masterClrMapping/>
  </p:clrMapOvr>
  <p:transition advClick="0"/>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tel 1"/>
          <p:cNvSpPr>
            <a:spLocks noGrp="1"/>
          </p:cNvSpPr>
          <p:nvPr>
            <p:ph type="ctrTitle"/>
          </p:nvPr>
        </p:nvSpPr>
        <p:spPr>
          <a:xfrm>
            <a:off x="685800" y="222656"/>
            <a:ext cx="7772400" cy="1002801"/>
          </a:xfrm>
        </p:spPr>
        <p:txBody>
          <a:bodyPr/>
          <a:lstStyle/>
          <a:p>
            <a:r>
              <a:rPr lang="nn-NO"/>
              <a:t>Hvorfor ser vi et ansikt?</a:t>
            </a:r>
          </a:p>
        </p:txBody>
      </p:sp>
      <p:sp>
        <p:nvSpPr>
          <p:cNvPr id="7" name="Plassholder for lysbildenummer 6"/>
          <p:cNvSpPr>
            <a:spLocks noGrp="1"/>
          </p:cNvSpPr>
          <p:nvPr>
            <p:ph type="sldNum" sz="quarter" idx="12"/>
          </p:nvPr>
        </p:nvSpPr>
        <p:spPr>
          <a:xfrm>
            <a:off x="8382000" y="6356350"/>
            <a:ext cx="762000" cy="365125"/>
          </a:xfrm>
        </p:spPr>
        <p:txBody>
          <a:bodyPr/>
          <a:lstStyle/>
          <a:p>
            <a:fld id="{30DFC05C-2E46-4B4B-81B6-71F0E13C0776}" type="slidenum">
              <a:rPr lang="nb-NO"/>
              <a:pPr/>
              <a:t>30</a:t>
            </a:fld>
            <a:endParaRPr lang="nb-NO"/>
          </a:p>
        </p:txBody>
      </p:sp>
      <p:sp>
        <p:nvSpPr>
          <p:cNvPr id="6" name="TekstSylinder 5"/>
          <p:cNvSpPr txBox="1"/>
          <p:nvPr/>
        </p:nvSpPr>
        <p:spPr>
          <a:xfrm>
            <a:off x="542045" y="5525159"/>
            <a:ext cx="8054947" cy="646331"/>
          </a:xfrm>
          <a:prstGeom prst="rect">
            <a:avLst/>
          </a:prstGeom>
          <a:noFill/>
        </p:spPr>
        <p:txBody>
          <a:bodyPr wrap="none" rtlCol="0">
            <a:spAutoFit/>
          </a:bodyPr>
          <a:lstStyle/>
          <a:p>
            <a:pPr algn="ctr"/>
            <a:r>
              <a:rPr lang="nn-NO">
                <a:solidFill>
                  <a:srgbClr val="FFFFFF"/>
                </a:solidFill>
              </a:rPr>
              <a:t>Fordi vi kjører sanseintrykket i en  </a:t>
            </a:r>
            <a:r>
              <a:rPr lang="nn-NO" u="sng">
                <a:solidFill>
                  <a:srgbClr val="FFFFFF"/>
                </a:solidFill>
              </a:rPr>
              <a:t>forståelig modell</a:t>
            </a:r>
            <a:r>
              <a:rPr lang="nn-NO">
                <a:solidFill>
                  <a:srgbClr val="FFFFFF"/>
                </a:solidFill>
              </a:rPr>
              <a:t>. </a:t>
            </a:r>
          </a:p>
          <a:p>
            <a:pPr algn="ctr"/>
            <a:r>
              <a:rPr lang="nn-NO">
                <a:solidFill>
                  <a:srgbClr val="FFFFFF"/>
                </a:solidFill>
              </a:rPr>
              <a:t>Gjenkjenning av menneskelige ansikt har høy prioritet i vår hjerne. Vi asosierer…..</a:t>
            </a:r>
          </a:p>
        </p:txBody>
      </p:sp>
      <p:pic>
        <p:nvPicPr>
          <p:cNvPr id="8" name="Bilde 7" descr="299690_10150344008481150_716856149_8442516_392175504_n.jpg"/>
          <p:cNvPicPr>
            <a:picLocks noChangeAspect="1"/>
          </p:cNvPicPr>
          <p:nvPr/>
        </p:nvPicPr>
        <p:blipFill>
          <a:blip r:embed="rId2"/>
          <a:stretch>
            <a:fillRect/>
          </a:stretch>
        </p:blipFill>
        <p:spPr>
          <a:xfrm>
            <a:off x="4931158" y="1623271"/>
            <a:ext cx="2565479" cy="3632537"/>
          </a:xfrm>
          <a:prstGeom prst="rect">
            <a:avLst/>
          </a:prstGeom>
        </p:spPr>
      </p:pic>
      <p:pic>
        <p:nvPicPr>
          <p:cNvPr id="10" name="Bilde 9" descr="Skjermbilde 2011-12-22 kl. 23.10.54.png"/>
          <p:cNvPicPr>
            <a:picLocks noChangeAspect="1"/>
          </p:cNvPicPr>
          <p:nvPr/>
        </p:nvPicPr>
        <p:blipFill>
          <a:blip r:embed="rId3"/>
          <a:stretch>
            <a:fillRect/>
          </a:stretch>
        </p:blipFill>
        <p:spPr>
          <a:xfrm>
            <a:off x="1476236" y="1623271"/>
            <a:ext cx="2649615" cy="3632537"/>
          </a:xfrm>
          <a:prstGeom prst="rect">
            <a:avLst/>
          </a:prstGeom>
        </p:spPr>
      </p:pic>
      <p:sp>
        <p:nvSpPr>
          <p:cNvPr id="11" name="Plassholder for bunntekst 10"/>
          <p:cNvSpPr>
            <a:spLocks noGrp="1"/>
          </p:cNvSpPr>
          <p:nvPr>
            <p:ph type="ftr" sz="quarter" idx="11"/>
          </p:nvPr>
        </p:nvSpPr>
        <p:spPr/>
        <p:txBody>
          <a:bodyPr/>
          <a:lstStyle/>
          <a:p>
            <a:r>
              <a:rPr lang="nb-NO"/>
              <a:t>Copyright - Rune Fardal - 2011</a:t>
            </a:r>
          </a:p>
        </p:txBody>
      </p:sp>
    </p:spTree>
  </p:cSld>
  <p:clrMapOvr>
    <a:masterClrMapping/>
  </p:clrMapOvr>
  <p:transition advClick="0"/>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tel 1"/>
          <p:cNvSpPr>
            <a:spLocks noGrp="1"/>
          </p:cNvSpPr>
          <p:nvPr>
            <p:ph type="ctrTitle"/>
          </p:nvPr>
        </p:nvSpPr>
        <p:spPr>
          <a:xfrm>
            <a:off x="685800" y="222656"/>
            <a:ext cx="7772400" cy="1002801"/>
          </a:xfrm>
        </p:spPr>
        <p:txBody>
          <a:bodyPr>
            <a:normAutofit fontScale="90000"/>
          </a:bodyPr>
          <a:lstStyle/>
          <a:p>
            <a:r>
              <a:rPr lang="nn-NO"/>
              <a:t>Ikke rart vi blir mer usikre i mørket!</a:t>
            </a:r>
          </a:p>
        </p:txBody>
      </p:sp>
      <p:sp>
        <p:nvSpPr>
          <p:cNvPr id="7" name="Plassholder for lysbildenummer 6"/>
          <p:cNvSpPr>
            <a:spLocks noGrp="1"/>
          </p:cNvSpPr>
          <p:nvPr>
            <p:ph type="sldNum" sz="quarter" idx="12"/>
          </p:nvPr>
        </p:nvSpPr>
        <p:spPr>
          <a:xfrm>
            <a:off x="8382000" y="6356350"/>
            <a:ext cx="762000" cy="365125"/>
          </a:xfrm>
        </p:spPr>
        <p:txBody>
          <a:bodyPr/>
          <a:lstStyle/>
          <a:p>
            <a:fld id="{30DFC05C-2E46-4B4B-81B6-71F0E13C0776}" type="slidenum">
              <a:rPr lang="nb-NO"/>
              <a:pPr/>
              <a:t>31</a:t>
            </a:fld>
            <a:endParaRPr lang="nb-NO"/>
          </a:p>
        </p:txBody>
      </p:sp>
      <p:sp>
        <p:nvSpPr>
          <p:cNvPr id="11" name="Plassholder for bunntekst 10"/>
          <p:cNvSpPr>
            <a:spLocks noGrp="1"/>
          </p:cNvSpPr>
          <p:nvPr>
            <p:ph type="ftr" sz="quarter" idx="11"/>
          </p:nvPr>
        </p:nvSpPr>
        <p:spPr/>
        <p:txBody>
          <a:bodyPr/>
          <a:lstStyle/>
          <a:p>
            <a:r>
              <a:rPr lang="nb-NO"/>
              <a:t>Copyright - Rune Fardal - 2011</a:t>
            </a:r>
          </a:p>
        </p:txBody>
      </p:sp>
      <p:pic>
        <p:nvPicPr>
          <p:cNvPr id="8" name="Bilde 7" descr="47206-bigthumbnail.jpg"/>
          <p:cNvPicPr>
            <a:picLocks noChangeAspect="1"/>
          </p:cNvPicPr>
          <p:nvPr/>
        </p:nvPicPr>
        <p:blipFill>
          <a:blip r:embed="rId2"/>
          <a:stretch>
            <a:fillRect/>
          </a:stretch>
        </p:blipFill>
        <p:spPr>
          <a:xfrm>
            <a:off x="741180" y="1138291"/>
            <a:ext cx="7717020" cy="5218059"/>
          </a:xfrm>
          <a:prstGeom prst="rect">
            <a:avLst/>
          </a:prstGeom>
        </p:spPr>
      </p:pic>
      <p:sp>
        <p:nvSpPr>
          <p:cNvPr id="10" name="TekstSylinder 9"/>
          <p:cNvSpPr txBox="1"/>
          <p:nvPr/>
        </p:nvSpPr>
        <p:spPr>
          <a:xfrm>
            <a:off x="772375" y="1138291"/>
            <a:ext cx="7609625" cy="1200329"/>
          </a:xfrm>
          <a:prstGeom prst="rect">
            <a:avLst/>
          </a:prstGeom>
          <a:noFill/>
        </p:spPr>
        <p:txBody>
          <a:bodyPr wrap="none" rtlCol="0">
            <a:spAutoFit/>
          </a:bodyPr>
          <a:lstStyle/>
          <a:p>
            <a:pPr algn="ctr"/>
            <a:r>
              <a:rPr lang="nn-NO">
                <a:solidFill>
                  <a:srgbClr val="FFFFFF"/>
                </a:solidFill>
              </a:rPr>
              <a:t>Når vi mister referansepunkter blir det vanskelig å forstå, det skaper usikkerhet.  </a:t>
            </a:r>
          </a:p>
          <a:p>
            <a:pPr algn="ctr"/>
            <a:r>
              <a:rPr lang="nn-NO">
                <a:solidFill>
                  <a:srgbClr val="FFFFFF"/>
                </a:solidFill>
              </a:rPr>
              <a:t>Sanser skjerpes og verste senario tenkning tar over, ”</a:t>
            </a:r>
            <a:r>
              <a:rPr lang="nn-NO" i="1">
                <a:solidFill>
                  <a:srgbClr val="FFFFFF"/>
                </a:solidFill>
              </a:rPr>
              <a:t>Alt er skummelt i mørket</a:t>
            </a:r>
            <a:r>
              <a:rPr lang="nn-NO">
                <a:solidFill>
                  <a:srgbClr val="FFFFFF"/>
                </a:solidFill>
              </a:rPr>
              <a:t>”!</a:t>
            </a:r>
          </a:p>
          <a:p>
            <a:pPr algn="ctr"/>
            <a:r>
              <a:rPr lang="nn-NO" i="1">
                <a:solidFill>
                  <a:srgbClr val="FFFFFF"/>
                </a:solidFill>
              </a:rPr>
              <a:t>Heller føre var enn etter snar</a:t>
            </a:r>
            <a:r>
              <a:rPr lang="nn-NO">
                <a:solidFill>
                  <a:srgbClr val="FFFFFF"/>
                </a:solidFill>
              </a:rPr>
              <a:t>!</a:t>
            </a:r>
          </a:p>
          <a:p>
            <a:endParaRPr lang="nn-NO"/>
          </a:p>
        </p:txBody>
      </p:sp>
    </p:spTree>
  </p:cSld>
  <p:clrMapOvr>
    <a:masterClrMapping/>
  </p:clrMapOvr>
  <p:transition advClick="0"/>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tel 1"/>
          <p:cNvSpPr>
            <a:spLocks noGrp="1"/>
          </p:cNvSpPr>
          <p:nvPr>
            <p:ph type="ctrTitle"/>
          </p:nvPr>
        </p:nvSpPr>
        <p:spPr>
          <a:xfrm>
            <a:off x="685800" y="387586"/>
            <a:ext cx="7772400" cy="1002801"/>
          </a:xfrm>
        </p:spPr>
        <p:txBody>
          <a:bodyPr/>
          <a:lstStyle/>
          <a:p>
            <a:r>
              <a:rPr lang="nn-NO"/>
              <a:t>Flertydige bilder</a:t>
            </a:r>
          </a:p>
        </p:txBody>
      </p:sp>
      <p:sp>
        <p:nvSpPr>
          <p:cNvPr id="6" name="Plassholder for lysbildenummer 5"/>
          <p:cNvSpPr>
            <a:spLocks noGrp="1"/>
          </p:cNvSpPr>
          <p:nvPr>
            <p:ph type="sldNum" sz="quarter" idx="12"/>
          </p:nvPr>
        </p:nvSpPr>
        <p:spPr>
          <a:xfrm>
            <a:off x="8382000" y="6356350"/>
            <a:ext cx="762000" cy="365125"/>
          </a:xfrm>
        </p:spPr>
        <p:txBody>
          <a:bodyPr/>
          <a:lstStyle/>
          <a:p>
            <a:fld id="{30DFC05C-2E46-4B4B-81B6-71F0E13C0776}" type="slidenum">
              <a:rPr lang="nb-NO"/>
              <a:pPr/>
              <a:t>32</a:t>
            </a:fld>
            <a:endParaRPr lang="nb-NO"/>
          </a:p>
        </p:txBody>
      </p:sp>
      <p:pic>
        <p:nvPicPr>
          <p:cNvPr id="5" name="Bilde 4" descr="299269_10150329038016150_716856149_8349127_749815081_n.jpg"/>
          <p:cNvPicPr>
            <a:picLocks noChangeAspect="1"/>
          </p:cNvPicPr>
          <p:nvPr/>
        </p:nvPicPr>
        <p:blipFill>
          <a:blip r:embed="rId2"/>
          <a:stretch>
            <a:fillRect/>
          </a:stretch>
        </p:blipFill>
        <p:spPr>
          <a:xfrm>
            <a:off x="1798841" y="1904943"/>
            <a:ext cx="2340950" cy="3436256"/>
          </a:xfrm>
          <a:prstGeom prst="rect">
            <a:avLst/>
          </a:prstGeom>
        </p:spPr>
      </p:pic>
      <p:pic>
        <p:nvPicPr>
          <p:cNvPr id="8" name="Bilde 7" descr="380401_10150331649356150_716856149_8365683_109437708_n.jpg"/>
          <p:cNvPicPr>
            <a:picLocks noChangeAspect="1"/>
          </p:cNvPicPr>
          <p:nvPr/>
        </p:nvPicPr>
        <p:blipFill>
          <a:blip r:embed="rId3"/>
          <a:stretch>
            <a:fillRect/>
          </a:stretch>
        </p:blipFill>
        <p:spPr>
          <a:xfrm>
            <a:off x="4816321" y="1904943"/>
            <a:ext cx="2290837" cy="3436256"/>
          </a:xfrm>
          <a:prstGeom prst="rect">
            <a:avLst/>
          </a:prstGeom>
        </p:spPr>
      </p:pic>
      <p:sp>
        <p:nvSpPr>
          <p:cNvPr id="9" name="Plassholder for bunntekst 8"/>
          <p:cNvSpPr>
            <a:spLocks noGrp="1"/>
          </p:cNvSpPr>
          <p:nvPr>
            <p:ph type="ftr" sz="quarter" idx="11"/>
          </p:nvPr>
        </p:nvSpPr>
        <p:spPr/>
        <p:txBody>
          <a:bodyPr/>
          <a:lstStyle/>
          <a:p>
            <a:r>
              <a:rPr lang="nb-NO"/>
              <a:t>Copyright - Rune Fardal - 2011</a:t>
            </a:r>
          </a:p>
        </p:txBody>
      </p:sp>
    </p:spTree>
  </p:cSld>
  <p:clrMapOvr>
    <a:masterClrMapping/>
  </p:clrMapOvr>
  <p:transition advClick="0"/>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Plassholder for lysbildenummer 5"/>
          <p:cNvSpPr>
            <a:spLocks noGrp="1"/>
          </p:cNvSpPr>
          <p:nvPr>
            <p:ph type="sldNum" sz="quarter" idx="12"/>
          </p:nvPr>
        </p:nvSpPr>
        <p:spPr>
          <a:xfrm>
            <a:off x="8382000" y="6356350"/>
            <a:ext cx="762000" cy="365125"/>
          </a:xfrm>
        </p:spPr>
        <p:txBody>
          <a:bodyPr/>
          <a:lstStyle/>
          <a:p>
            <a:fld id="{30DFC05C-2E46-4B4B-81B6-71F0E13C0776}" type="slidenum">
              <a:rPr lang="nb-NO"/>
              <a:pPr/>
              <a:t>33</a:t>
            </a:fld>
            <a:endParaRPr lang="nb-NO"/>
          </a:p>
        </p:txBody>
      </p:sp>
      <p:sp>
        <p:nvSpPr>
          <p:cNvPr id="8" name="Plassholder for bunntekst 7"/>
          <p:cNvSpPr>
            <a:spLocks noGrp="1"/>
          </p:cNvSpPr>
          <p:nvPr>
            <p:ph type="ftr" sz="quarter" idx="11"/>
          </p:nvPr>
        </p:nvSpPr>
        <p:spPr/>
        <p:txBody>
          <a:bodyPr/>
          <a:lstStyle/>
          <a:p>
            <a:r>
              <a:rPr lang="nb-NO"/>
              <a:t>Copyright - Rune Fardal - 2011</a:t>
            </a:r>
          </a:p>
        </p:txBody>
      </p:sp>
      <p:pic>
        <p:nvPicPr>
          <p:cNvPr id="7" name="Bilde 6"/>
          <p:cNvPicPr>
            <a:picLocks noChangeAspect="1"/>
          </p:cNvPicPr>
          <p:nvPr/>
        </p:nvPicPr>
        <p:blipFill>
          <a:blip r:embed="rId2"/>
          <a:stretch>
            <a:fillRect/>
          </a:stretch>
        </p:blipFill>
        <p:spPr>
          <a:xfrm>
            <a:off x="1429437" y="413774"/>
            <a:ext cx="6355850" cy="4561968"/>
          </a:xfrm>
          <a:prstGeom prst="rect">
            <a:avLst/>
          </a:prstGeom>
        </p:spPr>
      </p:pic>
      <p:sp>
        <p:nvSpPr>
          <p:cNvPr id="5" name="TekstSylinder 4"/>
          <p:cNvSpPr txBox="1"/>
          <p:nvPr/>
        </p:nvSpPr>
        <p:spPr>
          <a:xfrm>
            <a:off x="321638" y="5442694"/>
            <a:ext cx="8684727" cy="584776"/>
          </a:xfrm>
          <a:prstGeom prst="rect">
            <a:avLst/>
          </a:prstGeom>
          <a:noFill/>
        </p:spPr>
        <p:txBody>
          <a:bodyPr wrap="none" rtlCol="0">
            <a:spAutoFit/>
          </a:bodyPr>
          <a:lstStyle/>
          <a:p>
            <a:r>
              <a:rPr lang="nn-NO" sz="3200" b="1" i="1">
                <a:solidFill>
                  <a:schemeClr val="bg1"/>
                </a:solidFill>
              </a:rPr>
              <a:t>At vi gjør assosiasjoner, betyr ikke at noe er reelt!</a:t>
            </a:r>
          </a:p>
        </p:txBody>
      </p:sp>
    </p:spTree>
  </p:cSld>
  <p:clrMapOvr>
    <a:masterClrMapping/>
  </p:clrMapOvr>
  <p:transition advClick="0"/>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tel 1"/>
          <p:cNvSpPr>
            <a:spLocks noGrp="1"/>
          </p:cNvSpPr>
          <p:nvPr>
            <p:ph type="ctrTitle"/>
          </p:nvPr>
        </p:nvSpPr>
        <p:spPr>
          <a:xfrm>
            <a:off x="685800" y="387586"/>
            <a:ext cx="7772400" cy="1002801"/>
          </a:xfrm>
        </p:spPr>
        <p:txBody>
          <a:bodyPr/>
          <a:lstStyle/>
          <a:p>
            <a:r>
              <a:rPr lang="nn-NO"/>
              <a:t>Hvor mange fugler ser du her?</a:t>
            </a:r>
          </a:p>
        </p:txBody>
      </p:sp>
      <p:sp>
        <p:nvSpPr>
          <p:cNvPr id="6" name="Plassholder for lysbildenummer 5"/>
          <p:cNvSpPr>
            <a:spLocks noGrp="1"/>
          </p:cNvSpPr>
          <p:nvPr>
            <p:ph type="sldNum" sz="quarter" idx="12"/>
          </p:nvPr>
        </p:nvSpPr>
        <p:spPr>
          <a:xfrm>
            <a:off x="8382000" y="6356350"/>
            <a:ext cx="762000" cy="365125"/>
          </a:xfrm>
        </p:spPr>
        <p:txBody>
          <a:bodyPr/>
          <a:lstStyle/>
          <a:p>
            <a:fld id="{30DFC05C-2E46-4B4B-81B6-71F0E13C0776}" type="slidenum">
              <a:rPr lang="nb-NO"/>
              <a:pPr/>
              <a:t>34</a:t>
            </a:fld>
            <a:endParaRPr lang="nb-NO"/>
          </a:p>
        </p:txBody>
      </p:sp>
      <p:pic>
        <p:nvPicPr>
          <p:cNvPr id="12" name="Bilde 11" descr="Skjermbilde 2011-12-23 kl. 15.38.55.png"/>
          <p:cNvPicPr>
            <a:picLocks noChangeAspect="1"/>
          </p:cNvPicPr>
          <p:nvPr/>
        </p:nvPicPr>
        <p:blipFill>
          <a:blip r:embed="rId2"/>
          <a:stretch>
            <a:fillRect/>
          </a:stretch>
        </p:blipFill>
        <p:spPr>
          <a:xfrm>
            <a:off x="2819056" y="1612251"/>
            <a:ext cx="3437162" cy="3250555"/>
          </a:xfrm>
          <a:prstGeom prst="rect">
            <a:avLst/>
          </a:prstGeom>
        </p:spPr>
      </p:pic>
      <p:sp>
        <p:nvSpPr>
          <p:cNvPr id="8" name="Plassholder for bunntekst 7"/>
          <p:cNvSpPr>
            <a:spLocks noGrp="1"/>
          </p:cNvSpPr>
          <p:nvPr>
            <p:ph type="ftr" sz="quarter" idx="11"/>
          </p:nvPr>
        </p:nvSpPr>
        <p:spPr/>
        <p:txBody>
          <a:bodyPr/>
          <a:lstStyle/>
          <a:p>
            <a:r>
              <a:rPr lang="nb-NO"/>
              <a:t>Copyright - Rune Fardal - 2011</a:t>
            </a:r>
          </a:p>
        </p:txBody>
      </p:sp>
      <p:sp>
        <p:nvSpPr>
          <p:cNvPr id="7" name="TekstSylinder 6"/>
          <p:cNvSpPr txBox="1"/>
          <p:nvPr/>
        </p:nvSpPr>
        <p:spPr>
          <a:xfrm>
            <a:off x="1119365" y="5376721"/>
            <a:ext cx="6944629" cy="646331"/>
          </a:xfrm>
          <a:prstGeom prst="rect">
            <a:avLst/>
          </a:prstGeom>
          <a:noFill/>
        </p:spPr>
        <p:txBody>
          <a:bodyPr wrap="none" rtlCol="0">
            <a:spAutoFit/>
          </a:bodyPr>
          <a:lstStyle/>
          <a:p>
            <a:pPr algn="ctr"/>
            <a:r>
              <a:rPr lang="nn-NO" b="1">
                <a:solidFill>
                  <a:schemeClr val="bg2"/>
                </a:solidFill>
              </a:rPr>
              <a:t>Sett dette prinsipp inn i en setting der en narsissist manipulerer </a:t>
            </a:r>
          </a:p>
          <a:p>
            <a:pPr algn="ctr"/>
            <a:r>
              <a:rPr lang="nn-NO" b="1">
                <a:solidFill>
                  <a:schemeClr val="bg2"/>
                </a:solidFill>
              </a:rPr>
              <a:t>omgivelsene ved å få  noen til å tro en virkelighet som ikke eksisterer !</a:t>
            </a:r>
          </a:p>
        </p:txBody>
      </p:sp>
    </p:spTree>
  </p:cSld>
  <p:clrMapOvr>
    <a:masterClrMapping/>
  </p:clrMapOvr>
  <p:transition advClick="0"/>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tel 1"/>
          <p:cNvSpPr>
            <a:spLocks noGrp="1"/>
          </p:cNvSpPr>
          <p:nvPr>
            <p:ph type="ctrTitle"/>
          </p:nvPr>
        </p:nvSpPr>
        <p:spPr>
          <a:xfrm>
            <a:off x="685800" y="387586"/>
            <a:ext cx="7772400" cy="1002801"/>
          </a:xfrm>
        </p:spPr>
        <p:txBody>
          <a:bodyPr>
            <a:normAutofit fontScale="90000"/>
          </a:bodyPr>
          <a:lstStyle/>
          <a:p>
            <a:r>
              <a:rPr lang="nn-NO"/>
              <a:t>Assosiasjonen sier en Ørn, </a:t>
            </a:r>
            <a:br>
              <a:rPr lang="nn-NO"/>
            </a:br>
            <a:r>
              <a:rPr lang="nn-NO"/>
              <a:t>til man får studert bildet nærmere.</a:t>
            </a:r>
          </a:p>
        </p:txBody>
      </p:sp>
      <p:sp>
        <p:nvSpPr>
          <p:cNvPr id="6" name="Plassholder for lysbildenummer 5"/>
          <p:cNvSpPr>
            <a:spLocks noGrp="1"/>
          </p:cNvSpPr>
          <p:nvPr>
            <p:ph type="sldNum" sz="quarter" idx="12"/>
          </p:nvPr>
        </p:nvSpPr>
        <p:spPr>
          <a:xfrm>
            <a:off x="8382000" y="6356350"/>
            <a:ext cx="762000" cy="365125"/>
          </a:xfrm>
        </p:spPr>
        <p:txBody>
          <a:bodyPr/>
          <a:lstStyle/>
          <a:p>
            <a:fld id="{30DFC05C-2E46-4B4B-81B6-71F0E13C0776}" type="slidenum">
              <a:rPr lang="nb-NO"/>
              <a:pPr/>
              <a:t>35</a:t>
            </a:fld>
            <a:endParaRPr lang="nb-NO"/>
          </a:p>
        </p:txBody>
      </p:sp>
      <p:sp>
        <p:nvSpPr>
          <p:cNvPr id="8" name="Plassholder for bunntekst 7"/>
          <p:cNvSpPr>
            <a:spLocks noGrp="1"/>
          </p:cNvSpPr>
          <p:nvPr>
            <p:ph type="ftr" sz="quarter" idx="11"/>
          </p:nvPr>
        </p:nvSpPr>
        <p:spPr/>
        <p:txBody>
          <a:bodyPr/>
          <a:lstStyle/>
          <a:p>
            <a:r>
              <a:rPr lang="nb-NO"/>
              <a:t>Copyright - Rune Fardal - 2011</a:t>
            </a:r>
          </a:p>
        </p:txBody>
      </p:sp>
      <p:pic>
        <p:nvPicPr>
          <p:cNvPr id="7" name="Bilde 6" descr="Skjermbilde 2011-12-29 kl. 14.34.06.png"/>
          <p:cNvPicPr>
            <a:picLocks noChangeAspect="1"/>
          </p:cNvPicPr>
          <p:nvPr/>
        </p:nvPicPr>
        <p:blipFill>
          <a:blip r:embed="rId2"/>
          <a:stretch>
            <a:fillRect/>
          </a:stretch>
        </p:blipFill>
        <p:spPr>
          <a:xfrm>
            <a:off x="1710612" y="2069873"/>
            <a:ext cx="5414461" cy="2886546"/>
          </a:xfrm>
          <a:prstGeom prst="rect">
            <a:avLst/>
          </a:prstGeom>
        </p:spPr>
      </p:pic>
    </p:spTree>
  </p:cSld>
  <p:clrMapOvr>
    <a:masterClrMapping/>
  </p:clrMapOvr>
  <p:transition advClick="0"/>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 name="TekstSylinder 8"/>
          <p:cNvSpPr txBox="1"/>
          <p:nvPr/>
        </p:nvSpPr>
        <p:spPr>
          <a:xfrm>
            <a:off x="1985918" y="371093"/>
            <a:ext cx="4949914" cy="584776"/>
          </a:xfrm>
          <a:prstGeom prst="rect">
            <a:avLst/>
          </a:prstGeom>
          <a:noFill/>
        </p:spPr>
        <p:txBody>
          <a:bodyPr wrap="square" rtlCol="0">
            <a:spAutoFit/>
          </a:bodyPr>
          <a:lstStyle/>
          <a:p>
            <a:pPr algn="just"/>
            <a:r>
              <a:rPr lang="nn-NO" sz="3200"/>
              <a:t>Hvor mange ansikter ser du?</a:t>
            </a:r>
          </a:p>
        </p:txBody>
      </p:sp>
      <p:sp>
        <p:nvSpPr>
          <p:cNvPr id="4" name="Plassholder for lysbildenummer 3"/>
          <p:cNvSpPr>
            <a:spLocks noGrp="1"/>
          </p:cNvSpPr>
          <p:nvPr>
            <p:ph type="sldNum" sz="quarter" idx="12"/>
          </p:nvPr>
        </p:nvSpPr>
        <p:spPr>
          <a:xfrm>
            <a:off x="8382000" y="6356350"/>
            <a:ext cx="762000" cy="365125"/>
          </a:xfrm>
        </p:spPr>
        <p:txBody>
          <a:bodyPr/>
          <a:lstStyle/>
          <a:p>
            <a:fld id="{30DFC05C-2E46-4B4B-81B6-71F0E13C0776}" type="slidenum">
              <a:rPr lang="nb-NO"/>
              <a:pPr/>
              <a:t>36</a:t>
            </a:fld>
            <a:endParaRPr lang="nb-NO"/>
          </a:p>
        </p:txBody>
      </p:sp>
      <p:pic>
        <p:nvPicPr>
          <p:cNvPr id="8" name="Bilde 7" descr="Skjermbilde 2011-12-25 kl. 11.26.48.png"/>
          <p:cNvPicPr>
            <a:picLocks noChangeAspect="1"/>
          </p:cNvPicPr>
          <p:nvPr/>
        </p:nvPicPr>
        <p:blipFill>
          <a:blip r:embed="rId2"/>
          <a:stretch>
            <a:fillRect/>
          </a:stretch>
        </p:blipFill>
        <p:spPr>
          <a:xfrm>
            <a:off x="2116297" y="1335016"/>
            <a:ext cx="4666325" cy="4371109"/>
          </a:xfrm>
          <a:prstGeom prst="rect">
            <a:avLst/>
          </a:prstGeom>
        </p:spPr>
      </p:pic>
      <p:sp>
        <p:nvSpPr>
          <p:cNvPr id="6" name="Plassholder for bunntekst 5"/>
          <p:cNvSpPr>
            <a:spLocks noGrp="1"/>
          </p:cNvSpPr>
          <p:nvPr>
            <p:ph type="ftr" sz="quarter" idx="11"/>
          </p:nvPr>
        </p:nvSpPr>
        <p:spPr/>
        <p:txBody>
          <a:bodyPr/>
          <a:lstStyle/>
          <a:p>
            <a:r>
              <a:rPr lang="nb-NO"/>
              <a:t>Copyright - Rune Fardal - 2011</a:t>
            </a:r>
          </a:p>
        </p:txBody>
      </p:sp>
    </p:spTree>
  </p:cSld>
  <p:clrMapOvr>
    <a:masterClrMapping/>
  </p:clrMapOvr>
  <p:transition advClick="0"/>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Plassholder for lysbildenummer 3"/>
          <p:cNvSpPr>
            <a:spLocks noGrp="1"/>
          </p:cNvSpPr>
          <p:nvPr>
            <p:ph type="sldNum" sz="quarter" idx="12"/>
          </p:nvPr>
        </p:nvSpPr>
        <p:spPr>
          <a:xfrm>
            <a:off x="8382000" y="6356350"/>
            <a:ext cx="762000" cy="365125"/>
          </a:xfrm>
        </p:spPr>
        <p:txBody>
          <a:bodyPr/>
          <a:lstStyle/>
          <a:p>
            <a:fld id="{30DFC05C-2E46-4B4B-81B6-71F0E13C0776}" type="slidenum">
              <a:rPr lang="nb-NO"/>
              <a:pPr/>
              <a:t>37</a:t>
            </a:fld>
            <a:endParaRPr lang="nb-NO"/>
          </a:p>
        </p:txBody>
      </p:sp>
      <p:sp>
        <p:nvSpPr>
          <p:cNvPr id="10" name="TekstSylinder 9"/>
          <p:cNvSpPr txBox="1"/>
          <p:nvPr/>
        </p:nvSpPr>
        <p:spPr>
          <a:xfrm>
            <a:off x="1011360" y="799911"/>
            <a:ext cx="7319582" cy="1200328"/>
          </a:xfrm>
          <a:prstGeom prst="rect">
            <a:avLst/>
          </a:prstGeom>
          <a:noFill/>
        </p:spPr>
        <p:txBody>
          <a:bodyPr wrap="none" rtlCol="0">
            <a:spAutoFit/>
          </a:bodyPr>
          <a:lstStyle/>
          <a:p>
            <a:pPr algn="ctr"/>
            <a:r>
              <a:rPr lang="nn-NO" sz="2400"/>
              <a:t>Vi assosierer sanseintrykk med  eksisterende kunnskap </a:t>
            </a:r>
          </a:p>
          <a:p>
            <a:pPr algn="ctr"/>
            <a:r>
              <a:rPr lang="nn-NO" sz="2400"/>
              <a:t>for å gjøre verden forståelig!</a:t>
            </a:r>
          </a:p>
          <a:p>
            <a:pPr algn="ctr"/>
            <a:r>
              <a:rPr lang="nn-NO" sz="2400"/>
              <a:t>Vi setter sanseintrykk inn i  modeller  vi allerede har først!</a:t>
            </a:r>
          </a:p>
        </p:txBody>
      </p:sp>
      <p:sp>
        <p:nvSpPr>
          <p:cNvPr id="7" name="TekstSylinder 6"/>
          <p:cNvSpPr txBox="1"/>
          <p:nvPr/>
        </p:nvSpPr>
        <p:spPr>
          <a:xfrm>
            <a:off x="1171559" y="2576571"/>
            <a:ext cx="6841085" cy="1200328"/>
          </a:xfrm>
          <a:prstGeom prst="rect">
            <a:avLst/>
          </a:prstGeom>
          <a:noFill/>
        </p:spPr>
        <p:txBody>
          <a:bodyPr wrap="none" rtlCol="0">
            <a:spAutoFit/>
          </a:bodyPr>
          <a:lstStyle/>
          <a:p>
            <a:pPr algn="ctr"/>
            <a:r>
              <a:rPr lang="nn-NO" sz="2400"/>
              <a:t>I den prosessen  kan enkelte ende opp med å forlate  </a:t>
            </a:r>
          </a:p>
          <a:p>
            <a:pPr algn="ctr"/>
            <a:r>
              <a:rPr lang="nn-NO" sz="2400"/>
              <a:t>den faktiske virkelighet for å redusere den frustrasjon </a:t>
            </a:r>
          </a:p>
          <a:p>
            <a:pPr algn="ctr"/>
            <a:r>
              <a:rPr lang="nn-NO" sz="2400"/>
              <a:t>sanseinntrykkene skaper.</a:t>
            </a:r>
          </a:p>
        </p:txBody>
      </p:sp>
      <p:sp>
        <p:nvSpPr>
          <p:cNvPr id="6" name="Plassholder for bunntekst 5"/>
          <p:cNvSpPr>
            <a:spLocks noGrp="1"/>
          </p:cNvSpPr>
          <p:nvPr>
            <p:ph type="ftr" sz="quarter" idx="11"/>
          </p:nvPr>
        </p:nvSpPr>
        <p:spPr/>
        <p:txBody>
          <a:bodyPr/>
          <a:lstStyle/>
          <a:p>
            <a:r>
              <a:rPr lang="nb-NO"/>
              <a:t>Copyright - Rune Fardal - 2011</a:t>
            </a:r>
          </a:p>
        </p:txBody>
      </p:sp>
    </p:spTree>
  </p:cSld>
  <p:clrMapOvr>
    <a:masterClrMapping/>
  </p:clrMapOvr>
  <p:transition advClick="0"/>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Bilde 3" descr="IMG_0124.JPG"/>
          <p:cNvPicPr>
            <a:picLocks noChangeAspect="1"/>
          </p:cNvPicPr>
          <p:nvPr/>
        </p:nvPicPr>
        <p:blipFill>
          <a:blip r:embed="rId2"/>
          <a:stretch>
            <a:fillRect/>
          </a:stretch>
        </p:blipFill>
        <p:spPr>
          <a:xfrm>
            <a:off x="1332591" y="1629096"/>
            <a:ext cx="3010244" cy="3541464"/>
          </a:xfrm>
          <a:prstGeom prst="rect">
            <a:avLst/>
          </a:prstGeom>
        </p:spPr>
      </p:pic>
      <p:sp>
        <p:nvSpPr>
          <p:cNvPr id="5" name="Tittel 1"/>
          <p:cNvSpPr>
            <a:spLocks noGrp="1"/>
          </p:cNvSpPr>
          <p:nvPr>
            <p:ph type="ctrTitle"/>
          </p:nvPr>
        </p:nvSpPr>
        <p:spPr>
          <a:xfrm>
            <a:off x="928471" y="288628"/>
            <a:ext cx="7772400" cy="1002801"/>
          </a:xfrm>
        </p:spPr>
        <p:txBody>
          <a:bodyPr/>
          <a:lstStyle/>
          <a:p>
            <a:r>
              <a:rPr lang="nn-NO"/>
              <a:t>Hvorfor blir noe tvetydig?</a:t>
            </a:r>
          </a:p>
        </p:txBody>
      </p:sp>
      <p:sp>
        <p:nvSpPr>
          <p:cNvPr id="6" name="Plassholder for lysbildenummer 5"/>
          <p:cNvSpPr>
            <a:spLocks noGrp="1"/>
          </p:cNvSpPr>
          <p:nvPr>
            <p:ph type="sldNum" sz="quarter" idx="12"/>
          </p:nvPr>
        </p:nvSpPr>
        <p:spPr>
          <a:xfrm>
            <a:off x="8382000" y="6356350"/>
            <a:ext cx="762000" cy="365125"/>
          </a:xfrm>
        </p:spPr>
        <p:txBody>
          <a:bodyPr/>
          <a:lstStyle/>
          <a:p>
            <a:fld id="{30DFC05C-2E46-4B4B-81B6-71F0E13C0776}" type="slidenum">
              <a:rPr lang="nb-NO"/>
              <a:pPr/>
              <a:t>38</a:t>
            </a:fld>
            <a:endParaRPr lang="nb-NO"/>
          </a:p>
        </p:txBody>
      </p:sp>
      <p:sp>
        <p:nvSpPr>
          <p:cNvPr id="7" name="TekstSylinder 6"/>
          <p:cNvSpPr txBox="1"/>
          <p:nvPr/>
        </p:nvSpPr>
        <p:spPr>
          <a:xfrm>
            <a:off x="1090865" y="5467433"/>
            <a:ext cx="7088850" cy="707886"/>
          </a:xfrm>
          <a:prstGeom prst="rect">
            <a:avLst/>
          </a:prstGeom>
          <a:noFill/>
        </p:spPr>
        <p:txBody>
          <a:bodyPr wrap="none" rtlCol="0">
            <a:spAutoFit/>
          </a:bodyPr>
          <a:lstStyle/>
          <a:p>
            <a:pPr algn="ctr"/>
            <a:r>
              <a:rPr lang="nn-NO" sz="2000">
                <a:solidFill>
                  <a:schemeClr val="bg2"/>
                </a:solidFill>
              </a:rPr>
              <a:t>Jo, fordi  det samme bildet gir opphav til ulike assosiasjoner</a:t>
            </a:r>
          </a:p>
          <a:p>
            <a:pPr algn="ctr"/>
            <a:r>
              <a:rPr lang="nn-NO" sz="2000">
                <a:solidFill>
                  <a:schemeClr val="bg2"/>
                </a:solidFill>
              </a:rPr>
              <a:t>som skaper frustrasjon, fordi vi tvinges velge en fremfor en annen!</a:t>
            </a:r>
          </a:p>
        </p:txBody>
      </p:sp>
      <p:pic>
        <p:nvPicPr>
          <p:cNvPr id="8" name="Bilde 7"/>
          <p:cNvPicPr>
            <a:picLocks noChangeAspect="1"/>
          </p:cNvPicPr>
          <p:nvPr/>
        </p:nvPicPr>
        <p:blipFill>
          <a:blip r:embed="rId3"/>
          <a:stretch>
            <a:fillRect/>
          </a:stretch>
        </p:blipFill>
        <p:spPr>
          <a:xfrm>
            <a:off x="4814671" y="1629096"/>
            <a:ext cx="3098781" cy="3541464"/>
          </a:xfrm>
          <a:prstGeom prst="rect">
            <a:avLst/>
          </a:prstGeom>
        </p:spPr>
      </p:pic>
      <p:sp>
        <p:nvSpPr>
          <p:cNvPr id="10" name="Plassholder for bunntekst 9"/>
          <p:cNvSpPr>
            <a:spLocks noGrp="1"/>
          </p:cNvSpPr>
          <p:nvPr>
            <p:ph type="ftr" sz="quarter" idx="11"/>
          </p:nvPr>
        </p:nvSpPr>
        <p:spPr/>
        <p:txBody>
          <a:bodyPr/>
          <a:lstStyle/>
          <a:p>
            <a:r>
              <a:rPr lang="nb-NO"/>
              <a:t>Copyright - Rune Fardal - 2011</a:t>
            </a:r>
          </a:p>
        </p:txBody>
      </p:sp>
    </p:spTree>
  </p:cSld>
  <p:clrMapOvr>
    <a:masterClrMapping/>
  </p:clrMapOvr>
  <p:transition advClick="0"/>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ittel 1"/>
          <p:cNvSpPr>
            <a:spLocks noGrp="1"/>
          </p:cNvSpPr>
          <p:nvPr>
            <p:ph type="ctrTitle"/>
          </p:nvPr>
        </p:nvSpPr>
        <p:spPr>
          <a:xfrm>
            <a:off x="928471" y="288628"/>
            <a:ext cx="7772400" cy="1002801"/>
          </a:xfrm>
        </p:spPr>
        <p:txBody>
          <a:bodyPr/>
          <a:lstStyle/>
          <a:p>
            <a:r>
              <a:rPr lang="nn-NO"/>
              <a:t>Hvorfor blir noe tvetydig?</a:t>
            </a:r>
          </a:p>
        </p:txBody>
      </p:sp>
      <p:sp>
        <p:nvSpPr>
          <p:cNvPr id="6" name="Plassholder for lysbildenummer 5"/>
          <p:cNvSpPr>
            <a:spLocks noGrp="1"/>
          </p:cNvSpPr>
          <p:nvPr>
            <p:ph type="sldNum" sz="quarter" idx="12"/>
          </p:nvPr>
        </p:nvSpPr>
        <p:spPr>
          <a:xfrm>
            <a:off x="8382000" y="6356350"/>
            <a:ext cx="762000" cy="365125"/>
          </a:xfrm>
        </p:spPr>
        <p:txBody>
          <a:bodyPr/>
          <a:lstStyle/>
          <a:p>
            <a:fld id="{30DFC05C-2E46-4B4B-81B6-71F0E13C0776}" type="slidenum">
              <a:rPr lang="nb-NO"/>
              <a:pPr/>
              <a:t>39</a:t>
            </a:fld>
            <a:endParaRPr lang="nb-NO"/>
          </a:p>
        </p:txBody>
      </p:sp>
      <p:sp>
        <p:nvSpPr>
          <p:cNvPr id="7" name="TekstSylinder 6"/>
          <p:cNvSpPr txBox="1"/>
          <p:nvPr/>
        </p:nvSpPr>
        <p:spPr>
          <a:xfrm>
            <a:off x="2343643" y="5467433"/>
            <a:ext cx="4583306" cy="400110"/>
          </a:xfrm>
          <a:prstGeom prst="rect">
            <a:avLst/>
          </a:prstGeom>
          <a:noFill/>
        </p:spPr>
        <p:txBody>
          <a:bodyPr wrap="none" rtlCol="0">
            <a:spAutoFit/>
          </a:bodyPr>
          <a:lstStyle/>
          <a:p>
            <a:pPr algn="ctr"/>
            <a:r>
              <a:rPr lang="nn-NO" sz="2000">
                <a:solidFill>
                  <a:schemeClr val="bg2"/>
                </a:solidFill>
              </a:rPr>
              <a:t>Ser vi kuben ovenifra eller fra undersiden?</a:t>
            </a:r>
          </a:p>
        </p:txBody>
      </p:sp>
      <p:sp>
        <p:nvSpPr>
          <p:cNvPr id="10" name="Plassholder for bunntekst 9"/>
          <p:cNvSpPr>
            <a:spLocks noGrp="1"/>
          </p:cNvSpPr>
          <p:nvPr>
            <p:ph type="ftr" sz="quarter" idx="11"/>
          </p:nvPr>
        </p:nvSpPr>
        <p:spPr/>
        <p:txBody>
          <a:bodyPr/>
          <a:lstStyle/>
          <a:p>
            <a:r>
              <a:rPr lang="nb-NO"/>
              <a:t>Copyright - Rune Fardal - 2011</a:t>
            </a:r>
          </a:p>
        </p:txBody>
      </p:sp>
      <p:pic>
        <p:nvPicPr>
          <p:cNvPr id="9" name="Bilde 8" descr="gestalt1.gif"/>
          <p:cNvPicPr>
            <a:picLocks noChangeAspect="1"/>
          </p:cNvPicPr>
          <p:nvPr/>
        </p:nvPicPr>
        <p:blipFill>
          <a:blip r:embed="rId2"/>
          <a:stretch>
            <a:fillRect/>
          </a:stretch>
        </p:blipFill>
        <p:spPr>
          <a:xfrm>
            <a:off x="3175000" y="1739210"/>
            <a:ext cx="2844800" cy="3200400"/>
          </a:xfrm>
          <a:prstGeom prst="rect">
            <a:avLst/>
          </a:prstGeom>
        </p:spPr>
      </p:pic>
    </p:spTree>
  </p:cSld>
  <p:clrMapOvr>
    <a:masterClrMapping/>
  </p:clrMapOvr>
  <p:transition advClick="0"/>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tel 1"/>
          <p:cNvSpPr>
            <a:spLocks noGrp="1"/>
          </p:cNvSpPr>
          <p:nvPr>
            <p:ph type="ctrTitle"/>
          </p:nvPr>
        </p:nvSpPr>
        <p:spPr>
          <a:xfrm>
            <a:off x="722557" y="263888"/>
            <a:ext cx="7772400" cy="801627"/>
          </a:xfrm>
        </p:spPr>
        <p:txBody>
          <a:bodyPr>
            <a:normAutofit/>
          </a:bodyPr>
          <a:lstStyle/>
          <a:p>
            <a:r>
              <a:rPr lang="nn-NO"/>
              <a:t>Hvordan skal vi forstå?</a:t>
            </a:r>
          </a:p>
        </p:txBody>
      </p:sp>
      <p:sp>
        <p:nvSpPr>
          <p:cNvPr id="5" name="Plassholder for lysbildenummer 4"/>
          <p:cNvSpPr>
            <a:spLocks noGrp="1"/>
          </p:cNvSpPr>
          <p:nvPr>
            <p:ph type="sldNum" sz="quarter" idx="12"/>
          </p:nvPr>
        </p:nvSpPr>
        <p:spPr>
          <a:xfrm>
            <a:off x="8382000" y="6356350"/>
            <a:ext cx="762000" cy="365125"/>
          </a:xfrm>
        </p:spPr>
        <p:txBody>
          <a:bodyPr/>
          <a:lstStyle/>
          <a:p>
            <a:fld id="{30DFC05C-2E46-4B4B-81B6-71F0E13C0776}" type="slidenum">
              <a:rPr lang="nb-NO"/>
              <a:pPr/>
              <a:t>4</a:t>
            </a:fld>
            <a:endParaRPr lang="nb-NO"/>
          </a:p>
        </p:txBody>
      </p:sp>
      <p:sp>
        <p:nvSpPr>
          <p:cNvPr id="4" name="TekstSylinder 3"/>
          <p:cNvSpPr txBox="1"/>
          <p:nvPr/>
        </p:nvSpPr>
        <p:spPr>
          <a:xfrm>
            <a:off x="700370" y="1323102"/>
            <a:ext cx="7794587" cy="1200329"/>
          </a:xfrm>
          <a:prstGeom prst="rect">
            <a:avLst/>
          </a:prstGeom>
          <a:noFill/>
        </p:spPr>
        <p:txBody>
          <a:bodyPr wrap="square" rtlCol="0">
            <a:spAutoFit/>
          </a:bodyPr>
          <a:lstStyle/>
          <a:p>
            <a:pPr algn="just"/>
            <a:r>
              <a:rPr lang="nn-NO"/>
              <a:t>La oss se på noen grunnleggende forhold rundt menneskelig psykologi, hvordan vi sanser verden rundt oss og hvordan vi tolker disse sansesignaler. </a:t>
            </a:r>
          </a:p>
          <a:p>
            <a:pPr algn="just"/>
            <a:endParaRPr lang="nn-NO">
              <a:solidFill>
                <a:schemeClr val="bg1"/>
              </a:solidFill>
            </a:endParaRPr>
          </a:p>
          <a:p>
            <a:pPr algn="just"/>
            <a:endParaRPr lang="nn-NO"/>
          </a:p>
        </p:txBody>
      </p:sp>
      <p:sp>
        <p:nvSpPr>
          <p:cNvPr id="7" name="Plassholder for bunntekst 6"/>
          <p:cNvSpPr>
            <a:spLocks noGrp="1"/>
          </p:cNvSpPr>
          <p:nvPr>
            <p:ph type="ftr" sz="quarter" idx="11"/>
          </p:nvPr>
        </p:nvSpPr>
        <p:spPr/>
        <p:txBody>
          <a:bodyPr/>
          <a:lstStyle/>
          <a:p>
            <a:r>
              <a:rPr lang="nb-NO"/>
              <a:t>Copyright - Rune Fardal - 2011</a:t>
            </a:r>
          </a:p>
        </p:txBody>
      </p:sp>
      <p:pic>
        <p:nvPicPr>
          <p:cNvPr id="8" name="Bilde 7" descr="250GB:Users:runefardal:Desktop:hippocampus.jpg"/>
          <p:cNvPicPr/>
          <p:nvPr/>
        </p:nvPicPr>
        <p:blipFill>
          <a:blip r:embed="rId2"/>
          <a:srcRect/>
          <a:stretch>
            <a:fillRect/>
          </a:stretch>
        </p:blipFill>
        <p:spPr bwMode="auto">
          <a:xfrm>
            <a:off x="2875155" y="2523431"/>
            <a:ext cx="3276599" cy="3235960"/>
          </a:xfrm>
          <a:prstGeom prst="rect">
            <a:avLst/>
          </a:prstGeom>
          <a:noFill/>
          <a:ln w="9525">
            <a:noFill/>
            <a:miter lim="800000"/>
            <a:headEnd/>
            <a:tailEnd/>
          </a:ln>
        </p:spPr>
      </p:pic>
    </p:spTree>
  </p:cSld>
  <p:clrMapOvr>
    <a:masterClrMapping/>
  </p:clrMapOvr>
  <p:transition advClick="0"/>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ittel 1"/>
          <p:cNvSpPr>
            <a:spLocks noGrp="1"/>
          </p:cNvSpPr>
          <p:nvPr>
            <p:ph type="ctrTitle"/>
          </p:nvPr>
        </p:nvSpPr>
        <p:spPr>
          <a:xfrm>
            <a:off x="395861" y="387586"/>
            <a:ext cx="8288361" cy="1269962"/>
          </a:xfrm>
        </p:spPr>
        <p:txBody>
          <a:bodyPr>
            <a:normAutofit fontScale="90000"/>
          </a:bodyPr>
          <a:lstStyle/>
          <a:p>
            <a:r>
              <a:rPr lang="nn-NO"/>
              <a:t>Samme sanseopplevelse  kan tolkes ulikt, hvem er den riktige?</a:t>
            </a:r>
          </a:p>
        </p:txBody>
      </p:sp>
      <p:sp>
        <p:nvSpPr>
          <p:cNvPr id="7" name="Plassholder for lysbildenummer 6"/>
          <p:cNvSpPr>
            <a:spLocks noGrp="1"/>
          </p:cNvSpPr>
          <p:nvPr>
            <p:ph type="sldNum" sz="quarter" idx="12"/>
          </p:nvPr>
        </p:nvSpPr>
        <p:spPr>
          <a:xfrm>
            <a:off x="8382000" y="6356350"/>
            <a:ext cx="762000" cy="365125"/>
          </a:xfrm>
        </p:spPr>
        <p:txBody>
          <a:bodyPr/>
          <a:lstStyle/>
          <a:p>
            <a:fld id="{30DFC05C-2E46-4B4B-81B6-71F0E13C0776}" type="slidenum">
              <a:rPr lang="nb-NO"/>
              <a:pPr/>
              <a:t>40</a:t>
            </a:fld>
            <a:endParaRPr lang="nb-NO"/>
          </a:p>
        </p:txBody>
      </p:sp>
      <p:pic>
        <p:nvPicPr>
          <p:cNvPr id="6" name="Bilde 5" descr="263751_10150223585891150_716856149_7546196_1903169_n.jpg"/>
          <p:cNvPicPr>
            <a:picLocks noChangeAspect="1"/>
          </p:cNvPicPr>
          <p:nvPr/>
        </p:nvPicPr>
        <p:blipFill>
          <a:blip r:embed="rId2"/>
          <a:stretch>
            <a:fillRect/>
          </a:stretch>
        </p:blipFill>
        <p:spPr>
          <a:xfrm>
            <a:off x="772073" y="2155157"/>
            <a:ext cx="4407123" cy="3217498"/>
          </a:xfrm>
          <a:prstGeom prst="rect">
            <a:avLst/>
          </a:prstGeom>
        </p:spPr>
      </p:pic>
      <p:pic>
        <p:nvPicPr>
          <p:cNvPr id="8" name="Bilde 7"/>
          <p:cNvPicPr>
            <a:picLocks noChangeAspect="1"/>
          </p:cNvPicPr>
          <p:nvPr/>
        </p:nvPicPr>
        <p:blipFill>
          <a:blip r:embed="rId3"/>
          <a:stretch>
            <a:fillRect/>
          </a:stretch>
        </p:blipFill>
        <p:spPr>
          <a:xfrm>
            <a:off x="5814280" y="2155157"/>
            <a:ext cx="2540000" cy="3200400"/>
          </a:xfrm>
          <a:prstGeom prst="rect">
            <a:avLst/>
          </a:prstGeom>
        </p:spPr>
      </p:pic>
      <p:sp>
        <p:nvSpPr>
          <p:cNvPr id="10" name="TekstSylinder 9"/>
          <p:cNvSpPr txBox="1"/>
          <p:nvPr/>
        </p:nvSpPr>
        <p:spPr>
          <a:xfrm>
            <a:off x="2243162" y="5745675"/>
            <a:ext cx="4613588" cy="400110"/>
          </a:xfrm>
          <a:prstGeom prst="rect">
            <a:avLst/>
          </a:prstGeom>
          <a:noFill/>
        </p:spPr>
        <p:txBody>
          <a:bodyPr wrap="none" rtlCol="0">
            <a:spAutoFit/>
          </a:bodyPr>
          <a:lstStyle/>
          <a:p>
            <a:r>
              <a:rPr lang="nn-NO" sz="2000">
                <a:solidFill>
                  <a:srgbClr val="EEECE1"/>
                </a:solidFill>
              </a:rPr>
              <a:t>…og,  er den ene ”riktigere” en den andre?</a:t>
            </a:r>
          </a:p>
        </p:txBody>
      </p:sp>
      <p:sp>
        <p:nvSpPr>
          <p:cNvPr id="11" name="Plassholder for bunntekst 10"/>
          <p:cNvSpPr>
            <a:spLocks noGrp="1"/>
          </p:cNvSpPr>
          <p:nvPr>
            <p:ph type="ftr" sz="quarter" idx="11"/>
          </p:nvPr>
        </p:nvSpPr>
        <p:spPr/>
        <p:txBody>
          <a:bodyPr/>
          <a:lstStyle/>
          <a:p>
            <a:r>
              <a:rPr lang="nb-NO"/>
              <a:t>Copyright - Rune Fardal - 2011</a:t>
            </a:r>
          </a:p>
        </p:txBody>
      </p:sp>
    </p:spTree>
  </p:cSld>
  <p:clrMapOvr>
    <a:masterClrMapping/>
  </p:clrMapOvr>
  <p:transition advClick="0"/>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ittel 1"/>
          <p:cNvSpPr>
            <a:spLocks noGrp="1"/>
          </p:cNvSpPr>
          <p:nvPr>
            <p:ph type="ctrTitle"/>
          </p:nvPr>
        </p:nvSpPr>
        <p:spPr>
          <a:xfrm>
            <a:off x="395861" y="387586"/>
            <a:ext cx="8288361" cy="1278208"/>
          </a:xfrm>
        </p:spPr>
        <p:txBody>
          <a:bodyPr>
            <a:normAutofit fontScale="90000"/>
          </a:bodyPr>
          <a:lstStyle/>
          <a:p>
            <a:r>
              <a:rPr lang="nn-NO"/>
              <a:t>Hvorfor tror vi at vi ser en kvinnekropp ?</a:t>
            </a:r>
          </a:p>
        </p:txBody>
      </p:sp>
      <p:sp>
        <p:nvSpPr>
          <p:cNvPr id="4" name="Plassholder for lysbildenummer 3"/>
          <p:cNvSpPr>
            <a:spLocks noGrp="1"/>
          </p:cNvSpPr>
          <p:nvPr>
            <p:ph type="sldNum" sz="quarter" idx="12"/>
          </p:nvPr>
        </p:nvSpPr>
        <p:spPr>
          <a:xfrm>
            <a:off x="8382000" y="6356350"/>
            <a:ext cx="762000" cy="365125"/>
          </a:xfrm>
        </p:spPr>
        <p:txBody>
          <a:bodyPr/>
          <a:lstStyle/>
          <a:p>
            <a:fld id="{30DFC05C-2E46-4B4B-81B6-71F0E13C0776}" type="slidenum">
              <a:rPr lang="nb-NO"/>
              <a:pPr/>
              <a:t>41</a:t>
            </a:fld>
            <a:endParaRPr lang="nb-NO"/>
          </a:p>
        </p:txBody>
      </p:sp>
      <p:pic>
        <p:nvPicPr>
          <p:cNvPr id="8" name="Bilde 7" descr="181652_499152171149_716856149_6608859_7364632_n.jpg"/>
          <p:cNvPicPr>
            <a:picLocks noChangeAspect="1"/>
          </p:cNvPicPr>
          <p:nvPr/>
        </p:nvPicPr>
        <p:blipFill>
          <a:blip r:embed="rId2"/>
          <a:stretch>
            <a:fillRect/>
          </a:stretch>
        </p:blipFill>
        <p:spPr>
          <a:xfrm>
            <a:off x="1708696" y="2087109"/>
            <a:ext cx="3288208" cy="3299168"/>
          </a:xfrm>
          <a:prstGeom prst="rect">
            <a:avLst/>
          </a:prstGeom>
        </p:spPr>
      </p:pic>
      <p:pic>
        <p:nvPicPr>
          <p:cNvPr id="7" name="Bilde 6" descr="Skjermbilde 2011-12-23 kl. 15.39.33.png"/>
          <p:cNvPicPr>
            <a:picLocks noChangeAspect="1"/>
          </p:cNvPicPr>
          <p:nvPr/>
        </p:nvPicPr>
        <p:blipFill>
          <a:blip r:embed="rId3"/>
          <a:stretch>
            <a:fillRect/>
          </a:stretch>
        </p:blipFill>
        <p:spPr>
          <a:xfrm>
            <a:off x="5568307" y="2079275"/>
            <a:ext cx="1746893" cy="3307002"/>
          </a:xfrm>
          <a:prstGeom prst="rect">
            <a:avLst/>
          </a:prstGeom>
        </p:spPr>
      </p:pic>
      <p:sp>
        <p:nvSpPr>
          <p:cNvPr id="9" name="Plassholder for bunntekst 8"/>
          <p:cNvSpPr>
            <a:spLocks noGrp="1"/>
          </p:cNvSpPr>
          <p:nvPr>
            <p:ph type="ftr" sz="quarter" idx="11"/>
          </p:nvPr>
        </p:nvSpPr>
        <p:spPr/>
        <p:txBody>
          <a:bodyPr/>
          <a:lstStyle/>
          <a:p>
            <a:r>
              <a:rPr lang="nb-NO"/>
              <a:t>Copyright - Rune Fardal - 2011</a:t>
            </a:r>
          </a:p>
        </p:txBody>
      </p:sp>
    </p:spTree>
  </p:cSld>
  <p:clrMapOvr>
    <a:masterClrMapping/>
  </p:clrMapOvr>
  <p:transition advClick="0"/>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ittel 1"/>
          <p:cNvSpPr>
            <a:spLocks noGrp="1"/>
          </p:cNvSpPr>
          <p:nvPr>
            <p:ph type="ctrTitle"/>
          </p:nvPr>
        </p:nvSpPr>
        <p:spPr>
          <a:xfrm>
            <a:off x="239167" y="387586"/>
            <a:ext cx="8659481" cy="1443138"/>
          </a:xfrm>
        </p:spPr>
        <p:txBody>
          <a:bodyPr>
            <a:normAutofit/>
          </a:bodyPr>
          <a:lstStyle/>
          <a:p>
            <a:r>
              <a:rPr lang="nn-NO"/>
              <a:t>Hvorfor  sliter vi med slike sanseinntrykk? </a:t>
            </a:r>
          </a:p>
        </p:txBody>
      </p:sp>
      <p:sp>
        <p:nvSpPr>
          <p:cNvPr id="4" name="Plassholder for lysbildenummer 3"/>
          <p:cNvSpPr>
            <a:spLocks noGrp="1"/>
          </p:cNvSpPr>
          <p:nvPr>
            <p:ph type="sldNum" sz="quarter" idx="12"/>
          </p:nvPr>
        </p:nvSpPr>
        <p:spPr>
          <a:xfrm>
            <a:off x="8382000" y="6356350"/>
            <a:ext cx="762000" cy="365125"/>
          </a:xfrm>
        </p:spPr>
        <p:txBody>
          <a:bodyPr/>
          <a:lstStyle/>
          <a:p>
            <a:fld id="{30DFC05C-2E46-4B4B-81B6-71F0E13C0776}" type="slidenum">
              <a:rPr lang="nb-NO"/>
              <a:pPr/>
              <a:t>42</a:t>
            </a:fld>
            <a:endParaRPr lang="nb-NO"/>
          </a:p>
        </p:txBody>
      </p:sp>
      <p:pic>
        <p:nvPicPr>
          <p:cNvPr id="8" name="Bilde 7" descr="239786-7-1322039711106.jpg"/>
          <p:cNvPicPr>
            <a:picLocks noChangeAspect="1"/>
          </p:cNvPicPr>
          <p:nvPr/>
        </p:nvPicPr>
        <p:blipFill>
          <a:blip r:embed="rId2"/>
          <a:stretch>
            <a:fillRect/>
          </a:stretch>
        </p:blipFill>
        <p:spPr>
          <a:xfrm>
            <a:off x="2091682" y="2039200"/>
            <a:ext cx="4893283" cy="3268713"/>
          </a:xfrm>
          <a:prstGeom prst="rect">
            <a:avLst/>
          </a:prstGeom>
        </p:spPr>
      </p:pic>
      <p:sp>
        <p:nvSpPr>
          <p:cNvPr id="7" name="Plassholder for bunntekst 6"/>
          <p:cNvSpPr>
            <a:spLocks noGrp="1"/>
          </p:cNvSpPr>
          <p:nvPr>
            <p:ph type="ftr" sz="quarter" idx="11"/>
          </p:nvPr>
        </p:nvSpPr>
        <p:spPr/>
        <p:txBody>
          <a:bodyPr/>
          <a:lstStyle/>
          <a:p>
            <a:r>
              <a:rPr lang="nb-NO"/>
              <a:t>Copyright - Rune Fardal - 2011</a:t>
            </a:r>
          </a:p>
        </p:txBody>
      </p:sp>
    </p:spTree>
  </p:cSld>
  <p:clrMapOvr>
    <a:masterClrMapping/>
  </p:clrMapOvr>
  <p:transition advClick="0"/>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ittel 1"/>
          <p:cNvSpPr>
            <a:spLocks noGrp="1"/>
          </p:cNvSpPr>
          <p:nvPr>
            <p:ph type="ctrTitle"/>
          </p:nvPr>
        </p:nvSpPr>
        <p:spPr>
          <a:xfrm>
            <a:off x="239167" y="387586"/>
            <a:ext cx="8659481" cy="997827"/>
          </a:xfrm>
        </p:spPr>
        <p:txBody>
          <a:bodyPr>
            <a:normAutofit/>
          </a:bodyPr>
          <a:lstStyle/>
          <a:p>
            <a:r>
              <a:rPr lang="nn-NO"/>
              <a:t>Eller slike? </a:t>
            </a:r>
          </a:p>
        </p:txBody>
      </p:sp>
      <p:sp>
        <p:nvSpPr>
          <p:cNvPr id="9" name="Plassholder for lysbildenummer 8"/>
          <p:cNvSpPr>
            <a:spLocks noGrp="1"/>
          </p:cNvSpPr>
          <p:nvPr>
            <p:ph type="sldNum" sz="quarter" idx="12"/>
          </p:nvPr>
        </p:nvSpPr>
        <p:spPr>
          <a:xfrm>
            <a:off x="8382000" y="6356350"/>
            <a:ext cx="762000" cy="365125"/>
          </a:xfrm>
        </p:spPr>
        <p:txBody>
          <a:bodyPr/>
          <a:lstStyle/>
          <a:p>
            <a:fld id="{30DFC05C-2E46-4B4B-81B6-71F0E13C0776}" type="slidenum">
              <a:rPr lang="nb-NO"/>
              <a:pPr/>
              <a:t>43</a:t>
            </a:fld>
            <a:endParaRPr lang="nb-NO"/>
          </a:p>
        </p:txBody>
      </p:sp>
      <p:pic>
        <p:nvPicPr>
          <p:cNvPr id="4" name="Bilde 3" descr="387722_10150347761781150_716856149_8454190_792394632_n.jpg"/>
          <p:cNvPicPr>
            <a:picLocks noChangeAspect="1"/>
          </p:cNvPicPr>
          <p:nvPr/>
        </p:nvPicPr>
        <p:blipFill>
          <a:blip r:embed="rId2"/>
          <a:stretch>
            <a:fillRect/>
          </a:stretch>
        </p:blipFill>
        <p:spPr>
          <a:xfrm>
            <a:off x="983773" y="1525604"/>
            <a:ext cx="2764728" cy="2253975"/>
          </a:xfrm>
          <a:prstGeom prst="rect">
            <a:avLst/>
          </a:prstGeom>
        </p:spPr>
      </p:pic>
      <p:pic>
        <p:nvPicPr>
          <p:cNvPr id="6" name="Bilde 5" descr="387444_10150347749161150_716856149_8454171_2006752070_n.jpg"/>
          <p:cNvPicPr>
            <a:picLocks noChangeAspect="1"/>
          </p:cNvPicPr>
          <p:nvPr/>
        </p:nvPicPr>
        <p:blipFill>
          <a:blip r:embed="rId3"/>
          <a:stretch>
            <a:fillRect/>
          </a:stretch>
        </p:blipFill>
        <p:spPr>
          <a:xfrm>
            <a:off x="4148800" y="1525604"/>
            <a:ext cx="1945825" cy="2239798"/>
          </a:xfrm>
          <a:prstGeom prst="rect">
            <a:avLst/>
          </a:prstGeom>
        </p:spPr>
      </p:pic>
      <p:pic>
        <p:nvPicPr>
          <p:cNvPr id="7" name="Bilde 6" descr="380261_10150347759966150_716856149_8454184_1045424913_n.jpg"/>
          <p:cNvPicPr>
            <a:picLocks noChangeAspect="1"/>
          </p:cNvPicPr>
          <p:nvPr/>
        </p:nvPicPr>
        <p:blipFill>
          <a:blip r:embed="rId4"/>
          <a:stretch>
            <a:fillRect/>
          </a:stretch>
        </p:blipFill>
        <p:spPr>
          <a:xfrm>
            <a:off x="6416095" y="1525604"/>
            <a:ext cx="1557035" cy="2239798"/>
          </a:xfrm>
          <a:prstGeom prst="rect">
            <a:avLst/>
          </a:prstGeom>
        </p:spPr>
      </p:pic>
      <p:pic>
        <p:nvPicPr>
          <p:cNvPr id="10" name="Bilde 9" descr="310424_10150347762301150_716856149_8454192_186318640_n.jpg"/>
          <p:cNvPicPr>
            <a:picLocks noChangeAspect="1"/>
          </p:cNvPicPr>
          <p:nvPr/>
        </p:nvPicPr>
        <p:blipFill>
          <a:blip r:embed="rId5"/>
          <a:stretch>
            <a:fillRect/>
          </a:stretch>
        </p:blipFill>
        <p:spPr>
          <a:xfrm>
            <a:off x="983773" y="4217541"/>
            <a:ext cx="1886166" cy="2080071"/>
          </a:xfrm>
          <a:prstGeom prst="rect">
            <a:avLst/>
          </a:prstGeom>
        </p:spPr>
      </p:pic>
      <p:pic>
        <p:nvPicPr>
          <p:cNvPr id="11" name="Bilde 10" descr="375887_10150343482941150_716856149_8441360_443812934_n.jpg"/>
          <p:cNvPicPr>
            <a:picLocks noChangeAspect="1"/>
          </p:cNvPicPr>
          <p:nvPr/>
        </p:nvPicPr>
        <p:blipFill>
          <a:blip r:embed="rId6"/>
          <a:stretch>
            <a:fillRect/>
          </a:stretch>
        </p:blipFill>
        <p:spPr>
          <a:xfrm>
            <a:off x="6060523" y="4217541"/>
            <a:ext cx="1912607" cy="2080071"/>
          </a:xfrm>
          <a:prstGeom prst="rect">
            <a:avLst/>
          </a:prstGeom>
        </p:spPr>
      </p:pic>
      <p:sp>
        <p:nvSpPr>
          <p:cNvPr id="12" name="TekstSylinder 11"/>
          <p:cNvSpPr txBox="1"/>
          <p:nvPr/>
        </p:nvSpPr>
        <p:spPr>
          <a:xfrm>
            <a:off x="3381322" y="4543285"/>
            <a:ext cx="2275232" cy="1754327"/>
          </a:xfrm>
          <a:prstGeom prst="rect">
            <a:avLst/>
          </a:prstGeom>
          <a:noFill/>
        </p:spPr>
        <p:txBody>
          <a:bodyPr wrap="none" rtlCol="0">
            <a:spAutoFit/>
          </a:bodyPr>
          <a:lstStyle/>
          <a:p>
            <a:r>
              <a:rPr lang="nn-NO">
                <a:solidFill>
                  <a:srgbClr val="EEECE1"/>
                </a:solidFill>
              </a:rPr>
              <a:t>Sanseintrykkene</a:t>
            </a:r>
          </a:p>
          <a:p>
            <a:r>
              <a:rPr lang="nn-NO">
                <a:solidFill>
                  <a:srgbClr val="EEECE1"/>
                </a:solidFill>
              </a:rPr>
              <a:t>strider mot vårt bilde</a:t>
            </a:r>
          </a:p>
          <a:p>
            <a:r>
              <a:rPr lang="nn-NO">
                <a:solidFill>
                  <a:srgbClr val="EEECE1"/>
                </a:solidFill>
              </a:rPr>
              <a:t>av verden, bildet i vårt </a:t>
            </a:r>
          </a:p>
          <a:p>
            <a:r>
              <a:rPr lang="nn-NO">
                <a:solidFill>
                  <a:srgbClr val="EEECE1"/>
                </a:solidFill>
              </a:rPr>
              <a:t>referansebibliotek. Vi</a:t>
            </a:r>
          </a:p>
          <a:p>
            <a:r>
              <a:rPr lang="nn-NO">
                <a:solidFill>
                  <a:srgbClr val="EEECE1"/>
                </a:solidFill>
              </a:rPr>
              <a:t>har ikke modeller for</a:t>
            </a:r>
          </a:p>
          <a:p>
            <a:r>
              <a:rPr lang="nn-NO">
                <a:solidFill>
                  <a:srgbClr val="EEECE1"/>
                </a:solidFill>
              </a:rPr>
              <a:t>slike inntrykk!</a:t>
            </a:r>
          </a:p>
        </p:txBody>
      </p:sp>
      <p:sp>
        <p:nvSpPr>
          <p:cNvPr id="14" name="Plassholder for bunntekst 13"/>
          <p:cNvSpPr>
            <a:spLocks noGrp="1"/>
          </p:cNvSpPr>
          <p:nvPr>
            <p:ph type="ftr" sz="quarter" idx="11"/>
          </p:nvPr>
        </p:nvSpPr>
        <p:spPr/>
        <p:txBody>
          <a:bodyPr/>
          <a:lstStyle/>
          <a:p>
            <a:r>
              <a:rPr lang="nb-NO"/>
              <a:t>Copyright - Rune Fardal - 2011</a:t>
            </a:r>
          </a:p>
        </p:txBody>
      </p:sp>
    </p:spTree>
  </p:cSld>
  <p:clrMapOvr>
    <a:masterClrMapping/>
  </p:clrMapOvr>
  <p:transition advClick="0"/>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ittel 1"/>
          <p:cNvSpPr>
            <a:spLocks noGrp="1"/>
          </p:cNvSpPr>
          <p:nvPr>
            <p:ph type="ctrTitle"/>
          </p:nvPr>
        </p:nvSpPr>
        <p:spPr>
          <a:xfrm>
            <a:off x="239167" y="387586"/>
            <a:ext cx="8659481" cy="1236976"/>
          </a:xfrm>
        </p:spPr>
        <p:txBody>
          <a:bodyPr>
            <a:normAutofit fontScale="90000"/>
          </a:bodyPr>
          <a:lstStyle/>
          <a:p>
            <a:r>
              <a:rPr lang="nn-NO"/>
              <a:t>Hvorfor tillegger vi grønnsaker emosjoner ? </a:t>
            </a:r>
          </a:p>
        </p:txBody>
      </p:sp>
      <p:sp>
        <p:nvSpPr>
          <p:cNvPr id="4" name="Plassholder for lysbildenummer 3"/>
          <p:cNvSpPr>
            <a:spLocks noGrp="1"/>
          </p:cNvSpPr>
          <p:nvPr>
            <p:ph type="sldNum" sz="quarter" idx="12"/>
          </p:nvPr>
        </p:nvSpPr>
        <p:spPr>
          <a:xfrm>
            <a:off x="8382000" y="6356350"/>
            <a:ext cx="762000" cy="365125"/>
          </a:xfrm>
        </p:spPr>
        <p:txBody>
          <a:bodyPr/>
          <a:lstStyle/>
          <a:p>
            <a:fld id="{30DFC05C-2E46-4B4B-81B6-71F0E13C0776}" type="slidenum">
              <a:rPr lang="nb-NO"/>
              <a:pPr/>
              <a:t>44</a:t>
            </a:fld>
            <a:endParaRPr lang="nb-NO"/>
          </a:p>
        </p:txBody>
      </p:sp>
      <p:pic>
        <p:nvPicPr>
          <p:cNvPr id="9" name="Bilde 8" descr="308872_10150355609036150_716856149_8482837_1225622079_n.jpg"/>
          <p:cNvPicPr>
            <a:picLocks noChangeAspect="1"/>
          </p:cNvPicPr>
          <p:nvPr/>
        </p:nvPicPr>
        <p:blipFill>
          <a:blip r:embed="rId2"/>
          <a:stretch>
            <a:fillRect/>
          </a:stretch>
        </p:blipFill>
        <p:spPr>
          <a:xfrm>
            <a:off x="2544424" y="2286150"/>
            <a:ext cx="4064000" cy="3048000"/>
          </a:xfrm>
          <a:prstGeom prst="rect">
            <a:avLst/>
          </a:prstGeom>
        </p:spPr>
      </p:pic>
      <p:sp>
        <p:nvSpPr>
          <p:cNvPr id="7" name="Plassholder for bunntekst 6"/>
          <p:cNvSpPr>
            <a:spLocks noGrp="1"/>
          </p:cNvSpPr>
          <p:nvPr>
            <p:ph type="ftr" sz="quarter" idx="11"/>
          </p:nvPr>
        </p:nvSpPr>
        <p:spPr/>
        <p:txBody>
          <a:bodyPr/>
          <a:lstStyle/>
          <a:p>
            <a:r>
              <a:rPr lang="nb-NO"/>
              <a:t>Copyright - Rune Fardal - 2011</a:t>
            </a:r>
          </a:p>
        </p:txBody>
      </p:sp>
    </p:spTree>
  </p:cSld>
  <p:clrMapOvr>
    <a:masterClrMapping/>
  </p:clrMapOvr>
  <p:transition advClick="0"/>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ittel 1"/>
          <p:cNvSpPr>
            <a:spLocks noGrp="1"/>
          </p:cNvSpPr>
          <p:nvPr>
            <p:ph type="ctrTitle"/>
          </p:nvPr>
        </p:nvSpPr>
        <p:spPr>
          <a:xfrm>
            <a:off x="239167" y="230902"/>
            <a:ext cx="8659481" cy="1236976"/>
          </a:xfrm>
        </p:spPr>
        <p:txBody>
          <a:bodyPr>
            <a:normAutofit/>
          </a:bodyPr>
          <a:lstStyle/>
          <a:p>
            <a:r>
              <a:rPr lang="nn-NO" sz="3200"/>
              <a:t>Hvilke assosiasjoner gir denne tegningen? </a:t>
            </a:r>
          </a:p>
        </p:txBody>
      </p:sp>
      <p:sp>
        <p:nvSpPr>
          <p:cNvPr id="4" name="Plassholder for lysbildenummer 3"/>
          <p:cNvSpPr>
            <a:spLocks noGrp="1"/>
          </p:cNvSpPr>
          <p:nvPr>
            <p:ph type="sldNum" sz="quarter" idx="12"/>
          </p:nvPr>
        </p:nvSpPr>
        <p:spPr>
          <a:xfrm>
            <a:off x="8382000" y="6356350"/>
            <a:ext cx="762000" cy="365125"/>
          </a:xfrm>
        </p:spPr>
        <p:txBody>
          <a:bodyPr/>
          <a:lstStyle/>
          <a:p>
            <a:fld id="{30DFC05C-2E46-4B4B-81B6-71F0E13C0776}" type="slidenum">
              <a:rPr lang="nb-NO"/>
              <a:pPr/>
              <a:t>45</a:t>
            </a:fld>
            <a:endParaRPr lang="nb-NO"/>
          </a:p>
        </p:txBody>
      </p:sp>
      <p:pic>
        <p:nvPicPr>
          <p:cNvPr id="7" name="Bilde 6" descr="Skjermbilde 2011-12-26 kl. 19.26.23.png"/>
          <p:cNvPicPr>
            <a:picLocks noChangeAspect="1"/>
          </p:cNvPicPr>
          <p:nvPr/>
        </p:nvPicPr>
        <p:blipFill>
          <a:blip r:embed="rId2"/>
          <a:stretch>
            <a:fillRect/>
          </a:stretch>
        </p:blipFill>
        <p:spPr>
          <a:xfrm>
            <a:off x="3117029" y="1805985"/>
            <a:ext cx="2846917" cy="3453477"/>
          </a:xfrm>
          <a:prstGeom prst="rect">
            <a:avLst/>
          </a:prstGeom>
        </p:spPr>
      </p:pic>
      <p:sp>
        <p:nvSpPr>
          <p:cNvPr id="8" name="Plassholder for bunntekst 7"/>
          <p:cNvSpPr>
            <a:spLocks noGrp="1"/>
          </p:cNvSpPr>
          <p:nvPr>
            <p:ph type="ftr" sz="quarter" idx="11"/>
          </p:nvPr>
        </p:nvSpPr>
        <p:spPr/>
        <p:txBody>
          <a:bodyPr/>
          <a:lstStyle/>
          <a:p>
            <a:r>
              <a:rPr lang="nb-NO"/>
              <a:t>Copyright - Rune Fardal - 2011</a:t>
            </a:r>
          </a:p>
        </p:txBody>
      </p:sp>
    </p:spTree>
  </p:cSld>
  <p:clrMapOvr>
    <a:masterClrMapping/>
  </p:clrMapOvr>
  <p:transition advClick="0"/>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ittel 1"/>
          <p:cNvSpPr>
            <a:spLocks noGrp="1"/>
          </p:cNvSpPr>
          <p:nvPr>
            <p:ph type="ctrTitle"/>
          </p:nvPr>
        </p:nvSpPr>
        <p:spPr>
          <a:xfrm>
            <a:off x="239167" y="230902"/>
            <a:ext cx="8659481" cy="1236976"/>
          </a:xfrm>
        </p:spPr>
        <p:txBody>
          <a:bodyPr>
            <a:normAutofit/>
          </a:bodyPr>
          <a:lstStyle/>
          <a:p>
            <a:r>
              <a:rPr lang="nn-NO" sz="3200"/>
              <a:t>… til forskjell fra den </a:t>
            </a:r>
            <a:r>
              <a:rPr lang="nn-NO" sz="3200" u="sng"/>
              <a:t>ferdige</a:t>
            </a:r>
            <a:r>
              <a:rPr lang="nn-NO" sz="3200"/>
              <a:t> tegning? </a:t>
            </a:r>
          </a:p>
        </p:txBody>
      </p:sp>
      <p:sp>
        <p:nvSpPr>
          <p:cNvPr id="4" name="Plassholder for lysbildenummer 3"/>
          <p:cNvSpPr>
            <a:spLocks noGrp="1"/>
          </p:cNvSpPr>
          <p:nvPr>
            <p:ph type="sldNum" sz="quarter" idx="12"/>
          </p:nvPr>
        </p:nvSpPr>
        <p:spPr>
          <a:xfrm>
            <a:off x="8382000" y="6356350"/>
            <a:ext cx="762000" cy="365125"/>
          </a:xfrm>
        </p:spPr>
        <p:txBody>
          <a:bodyPr/>
          <a:lstStyle/>
          <a:p>
            <a:fld id="{30DFC05C-2E46-4B4B-81B6-71F0E13C0776}" type="slidenum">
              <a:rPr lang="nb-NO"/>
              <a:pPr/>
              <a:t>46</a:t>
            </a:fld>
            <a:endParaRPr lang="nb-NO"/>
          </a:p>
        </p:txBody>
      </p:sp>
      <p:pic>
        <p:nvPicPr>
          <p:cNvPr id="8" name="Bilde 7" descr="Skjermbilde 2011-12-26 kl. 19.26.56.png"/>
          <p:cNvPicPr>
            <a:picLocks noChangeAspect="1"/>
          </p:cNvPicPr>
          <p:nvPr/>
        </p:nvPicPr>
        <p:blipFill>
          <a:blip r:embed="rId2"/>
          <a:stretch>
            <a:fillRect/>
          </a:stretch>
        </p:blipFill>
        <p:spPr>
          <a:xfrm>
            <a:off x="3069103" y="1819883"/>
            <a:ext cx="2846916" cy="3447822"/>
          </a:xfrm>
          <a:prstGeom prst="rect">
            <a:avLst/>
          </a:prstGeom>
        </p:spPr>
      </p:pic>
      <p:sp>
        <p:nvSpPr>
          <p:cNvPr id="9" name="Plassholder for bunntekst 8"/>
          <p:cNvSpPr>
            <a:spLocks noGrp="1"/>
          </p:cNvSpPr>
          <p:nvPr>
            <p:ph type="ftr" sz="quarter" idx="11"/>
          </p:nvPr>
        </p:nvSpPr>
        <p:spPr/>
        <p:txBody>
          <a:bodyPr/>
          <a:lstStyle/>
          <a:p>
            <a:r>
              <a:rPr lang="nb-NO"/>
              <a:t>Copyright - Rune Fardal - 2011</a:t>
            </a:r>
          </a:p>
        </p:txBody>
      </p:sp>
    </p:spTree>
  </p:cSld>
  <p:clrMapOvr>
    <a:masterClrMapping/>
  </p:clrMapOvr>
  <p:transition advClick="0"/>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ittel 1"/>
          <p:cNvSpPr>
            <a:spLocks noGrp="1"/>
          </p:cNvSpPr>
          <p:nvPr>
            <p:ph type="ctrTitle"/>
          </p:nvPr>
        </p:nvSpPr>
        <p:spPr>
          <a:xfrm>
            <a:off x="239167" y="230902"/>
            <a:ext cx="8659481" cy="1236976"/>
          </a:xfrm>
        </p:spPr>
        <p:txBody>
          <a:bodyPr>
            <a:normAutofit/>
          </a:bodyPr>
          <a:lstStyle/>
          <a:p>
            <a:r>
              <a:rPr lang="nn-NO" sz="3200"/>
              <a:t>Dersom ikke alle premisser er med… </a:t>
            </a:r>
          </a:p>
        </p:txBody>
      </p:sp>
      <p:sp>
        <p:nvSpPr>
          <p:cNvPr id="4" name="Plassholder for lysbildenummer 3"/>
          <p:cNvSpPr>
            <a:spLocks noGrp="1"/>
          </p:cNvSpPr>
          <p:nvPr>
            <p:ph type="sldNum" sz="quarter" idx="12"/>
          </p:nvPr>
        </p:nvSpPr>
        <p:spPr>
          <a:xfrm>
            <a:off x="8382000" y="6356350"/>
            <a:ext cx="762000" cy="365125"/>
          </a:xfrm>
        </p:spPr>
        <p:txBody>
          <a:bodyPr/>
          <a:lstStyle/>
          <a:p>
            <a:fld id="{30DFC05C-2E46-4B4B-81B6-71F0E13C0776}" type="slidenum">
              <a:rPr lang="nb-NO"/>
              <a:pPr/>
              <a:t>47</a:t>
            </a:fld>
            <a:endParaRPr lang="nb-NO"/>
          </a:p>
        </p:txBody>
      </p:sp>
      <p:pic>
        <p:nvPicPr>
          <p:cNvPr id="8" name="Bilde 7" descr="Skjermbilde 2011-12-26 kl. 19.26.56.png"/>
          <p:cNvPicPr>
            <a:picLocks noChangeAspect="1"/>
          </p:cNvPicPr>
          <p:nvPr/>
        </p:nvPicPr>
        <p:blipFill>
          <a:blip r:embed="rId2"/>
          <a:stretch>
            <a:fillRect/>
          </a:stretch>
        </p:blipFill>
        <p:spPr>
          <a:xfrm>
            <a:off x="5048413" y="1704432"/>
            <a:ext cx="2846916" cy="3447822"/>
          </a:xfrm>
          <a:prstGeom prst="rect">
            <a:avLst/>
          </a:prstGeom>
        </p:spPr>
      </p:pic>
      <p:pic>
        <p:nvPicPr>
          <p:cNvPr id="7" name="Bilde 6" descr="Skjermbilde 2011-12-26 kl. 19.26.23.png"/>
          <p:cNvPicPr>
            <a:picLocks noChangeAspect="1"/>
          </p:cNvPicPr>
          <p:nvPr/>
        </p:nvPicPr>
        <p:blipFill>
          <a:blip r:embed="rId3"/>
          <a:stretch>
            <a:fillRect/>
          </a:stretch>
        </p:blipFill>
        <p:spPr>
          <a:xfrm>
            <a:off x="1064955" y="1698777"/>
            <a:ext cx="2846917" cy="3453477"/>
          </a:xfrm>
          <a:prstGeom prst="rect">
            <a:avLst/>
          </a:prstGeom>
        </p:spPr>
      </p:pic>
      <p:sp>
        <p:nvSpPr>
          <p:cNvPr id="9" name="TekstSylinder 8"/>
          <p:cNvSpPr txBox="1"/>
          <p:nvPr/>
        </p:nvSpPr>
        <p:spPr>
          <a:xfrm>
            <a:off x="1847356" y="5417631"/>
            <a:ext cx="5424732" cy="707886"/>
          </a:xfrm>
          <a:prstGeom prst="rect">
            <a:avLst/>
          </a:prstGeom>
          <a:noFill/>
        </p:spPr>
        <p:txBody>
          <a:bodyPr wrap="none" rtlCol="0">
            <a:spAutoFit/>
          </a:bodyPr>
          <a:lstStyle/>
          <a:p>
            <a:r>
              <a:rPr lang="nn-NO" sz="4000">
                <a:solidFill>
                  <a:srgbClr val="EEECE1"/>
                </a:solidFill>
              </a:rPr>
              <a:t>…vil konklusjonen bli feil!</a:t>
            </a:r>
          </a:p>
        </p:txBody>
      </p:sp>
      <p:sp>
        <p:nvSpPr>
          <p:cNvPr id="10" name="Plassholder for bunntekst 9"/>
          <p:cNvSpPr>
            <a:spLocks noGrp="1"/>
          </p:cNvSpPr>
          <p:nvPr>
            <p:ph type="ftr" sz="quarter" idx="11"/>
          </p:nvPr>
        </p:nvSpPr>
        <p:spPr/>
        <p:txBody>
          <a:bodyPr/>
          <a:lstStyle/>
          <a:p>
            <a:r>
              <a:rPr lang="nb-NO"/>
              <a:t>Copyright - Rune Fardal - 2011</a:t>
            </a:r>
          </a:p>
        </p:txBody>
      </p:sp>
    </p:spTree>
  </p:cSld>
  <p:clrMapOvr>
    <a:masterClrMapping/>
  </p:clrMapOvr>
  <p:transition advClick="0"/>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ittel 1"/>
          <p:cNvSpPr>
            <a:spLocks noGrp="1"/>
          </p:cNvSpPr>
          <p:nvPr>
            <p:ph type="ctrTitle"/>
          </p:nvPr>
        </p:nvSpPr>
        <p:spPr>
          <a:xfrm>
            <a:off x="239167" y="260736"/>
            <a:ext cx="8659481" cy="997827"/>
          </a:xfrm>
        </p:spPr>
        <p:txBody>
          <a:bodyPr>
            <a:normAutofit/>
          </a:bodyPr>
          <a:lstStyle/>
          <a:p>
            <a:r>
              <a:rPr lang="nn-NO"/>
              <a:t>I Breiviksaken</a:t>
            </a:r>
          </a:p>
        </p:txBody>
      </p:sp>
      <p:sp>
        <p:nvSpPr>
          <p:cNvPr id="7" name="Plassholder for lysbildenummer 6"/>
          <p:cNvSpPr>
            <a:spLocks noGrp="1"/>
          </p:cNvSpPr>
          <p:nvPr>
            <p:ph type="sldNum" sz="quarter" idx="12"/>
          </p:nvPr>
        </p:nvSpPr>
        <p:spPr>
          <a:xfrm>
            <a:off x="8382000" y="6356350"/>
            <a:ext cx="762000" cy="365125"/>
          </a:xfrm>
        </p:spPr>
        <p:txBody>
          <a:bodyPr/>
          <a:lstStyle/>
          <a:p>
            <a:fld id="{30DFC05C-2E46-4B4B-81B6-71F0E13C0776}" type="slidenum">
              <a:rPr lang="nb-NO"/>
              <a:pPr/>
              <a:t>48</a:t>
            </a:fld>
            <a:endParaRPr lang="nb-NO"/>
          </a:p>
        </p:txBody>
      </p:sp>
      <p:sp>
        <p:nvSpPr>
          <p:cNvPr id="6" name="TekstSylinder 5"/>
          <p:cNvSpPr txBox="1"/>
          <p:nvPr/>
        </p:nvSpPr>
        <p:spPr>
          <a:xfrm>
            <a:off x="832612" y="1152287"/>
            <a:ext cx="7549388" cy="1015663"/>
          </a:xfrm>
          <a:prstGeom prst="rect">
            <a:avLst/>
          </a:prstGeom>
          <a:noFill/>
        </p:spPr>
        <p:txBody>
          <a:bodyPr wrap="square" rtlCol="0">
            <a:spAutoFit/>
          </a:bodyPr>
          <a:lstStyle/>
          <a:p>
            <a:pPr algn="just"/>
            <a:r>
              <a:rPr lang="nn-NO" sz="2000"/>
              <a:t>….. har de sakkyndige valgt en modell, mens  nesten  hele det resterende fagmiljø  har valgt en annen. Hvorfor  valgte de en </a:t>
            </a:r>
            <a:r>
              <a:rPr lang="nn-NO" sz="2000" i="1"/>
              <a:t>paranoid schizofren </a:t>
            </a:r>
            <a:r>
              <a:rPr lang="nn-NO" sz="2000"/>
              <a:t>modell</a:t>
            </a:r>
            <a:r>
              <a:rPr lang="nn-NO" sz="2000" i="1"/>
              <a:t>? </a:t>
            </a:r>
            <a:r>
              <a:rPr lang="nn-NO" sz="2000"/>
              <a:t>Hva styrer valget av modell?</a:t>
            </a:r>
          </a:p>
        </p:txBody>
      </p:sp>
      <p:sp>
        <p:nvSpPr>
          <p:cNvPr id="9" name="Plassholder for bunntekst 8"/>
          <p:cNvSpPr>
            <a:spLocks noGrp="1"/>
          </p:cNvSpPr>
          <p:nvPr>
            <p:ph type="ftr" sz="quarter" idx="11"/>
          </p:nvPr>
        </p:nvSpPr>
        <p:spPr/>
        <p:txBody>
          <a:bodyPr/>
          <a:lstStyle/>
          <a:p>
            <a:r>
              <a:rPr lang="nb-NO"/>
              <a:t>Copyright - Rune Fardal - 2011</a:t>
            </a:r>
          </a:p>
        </p:txBody>
      </p:sp>
      <p:pic>
        <p:nvPicPr>
          <p:cNvPr id="8" name="Bilde 7" descr="schizophrenia3-1.jpg"/>
          <p:cNvPicPr>
            <a:picLocks noChangeAspect="1"/>
          </p:cNvPicPr>
          <p:nvPr/>
        </p:nvPicPr>
        <p:blipFill>
          <a:blip r:embed="rId2"/>
          <a:stretch>
            <a:fillRect/>
          </a:stretch>
        </p:blipFill>
        <p:spPr>
          <a:xfrm>
            <a:off x="2254648" y="2348266"/>
            <a:ext cx="4773315" cy="3688471"/>
          </a:xfrm>
          <a:prstGeom prst="rect">
            <a:avLst/>
          </a:prstGeom>
        </p:spPr>
      </p:pic>
    </p:spTree>
  </p:cSld>
  <p:clrMapOvr>
    <a:masterClrMapping/>
  </p:clrMapOvr>
  <p:transition advClick="0"/>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ittel 1"/>
          <p:cNvSpPr>
            <a:spLocks noGrp="1"/>
          </p:cNvSpPr>
          <p:nvPr>
            <p:ph type="ctrTitle"/>
          </p:nvPr>
        </p:nvSpPr>
        <p:spPr>
          <a:xfrm>
            <a:off x="239167" y="387586"/>
            <a:ext cx="8659481" cy="997827"/>
          </a:xfrm>
        </p:spPr>
        <p:txBody>
          <a:bodyPr>
            <a:normAutofit fontScale="90000"/>
          </a:bodyPr>
          <a:lstStyle/>
          <a:p>
            <a:r>
              <a:rPr lang="nn-NO"/>
              <a:t>Hvorfor beveger de seg hver sin veg vei? </a:t>
            </a:r>
          </a:p>
        </p:txBody>
      </p:sp>
      <p:sp>
        <p:nvSpPr>
          <p:cNvPr id="7" name="Plassholder for lysbildenummer 6"/>
          <p:cNvSpPr>
            <a:spLocks noGrp="1"/>
          </p:cNvSpPr>
          <p:nvPr>
            <p:ph type="sldNum" sz="quarter" idx="12"/>
          </p:nvPr>
        </p:nvSpPr>
        <p:spPr>
          <a:xfrm>
            <a:off x="8382000" y="6356350"/>
            <a:ext cx="762000" cy="365125"/>
          </a:xfrm>
        </p:spPr>
        <p:txBody>
          <a:bodyPr/>
          <a:lstStyle/>
          <a:p>
            <a:fld id="{30DFC05C-2E46-4B4B-81B6-71F0E13C0776}" type="slidenum">
              <a:rPr lang="nb-NO"/>
              <a:pPr/>
              <a:t>49</a:t>
            </a:fld>
            <a:endParaRPr lang="nb-NO"/>
          </a:p>
        </p:txBody>
      </p:sp>
      <p:pic>
        <p:nvPicPr>
          <p:cNvPr id="4" name="Bilde 3" descr="animated-demonstration-of-eye-fuck.gif"/>
          <p:cNvPicPr>
            <a:picLocks noChangeAspect="1"/>
          </p:cNvPicPr>
          <p:nvPr/>
        </p:nvPicPr>
        <p:blipFill>
          <a:blip r:embed="rId2"/>
          <a:stretch>
            <a:fillRect/>
          </a:stretch>
        </p:blipFill>
        <p:spPr>
          <a:xfrm>
            <a:off x="870435" y="1900323"/>
            <a:ext cx="7310714" cy="3249206"/>
          </a:xfrm>
          <a:prstGeom prst="rect">
            <a:avLst/>
          </a:prstGeom>
        </p:spPr>
      </p:pic>
      <p:sp>
        <p:nvSpPr>
          <p:cNvPr id="6" name="TekstSylinder 5"/>
          <p:cNvSpPr txBox="1"/>
          <p:nvPr/>
        </p:nvSpPr>
        <p:spPr>
          <a:xfrm>
            <a:off x="1962816" y="5659967"/>
            <a:ext cx="5673348" cy="400110"/>
          </a:xfrm>
          <a:prstGeom prst="rect">
            <a:avLst/>
          </a:prstGeom>
          <a:noFill/>
        </p:spPr>
        <p:txBody>
          <a:bodyPr wrap="none" rtlCol="0">
            <a:spAutoFit/>
          </a:bodyPr>
          <a:lstStyle/>
          <a:p>
            <a:r>
              <a:rPr lang="nn-NO" sz="2000">
                <a:solidFill>
                  <a:srgbClr val="EEECE1"/>
                </a:solidFill>
              </a:rPr>
              <a:t>Og hvorfor kan den midterste lettere gå begge veier?</a:t>
            </a:r>
          </a:p>
        </p:txBody>
      </p:sp>
      <p:sp>
        <p:nvSpPr>
          <p:cNvPr id="9" name="Plassholder for bunntekst 8"/>
          <p:cNvSpPr>
            <a:spLocks noGrp="1"/>
          </p:cNvSpPr>
          <p:nvPr>
            <p:ph type="ftr" sz="quarter" idx="11"/>
          </p:nvPr>
        </p:nvSpPr>
        <p:spPr/>
        <p:txBody>
          <a:bodyPr/>
          <a:lstStyle/>
          <a:p>
            <a:r>
              <a:rPr lang="nb-NO"/>
              <a:t>Copyright - Rune Fardal - 2011</a:t>
            </a:r>
          </a:p>
        </p:txBody>
      </p:sp>
    </p:spTree>
  </p:cSld>
  <p:clrMapOvr>
    <a:masterClrMapping/>
  </p:clrMapOvr>
  <p:transition advClick="0"/>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tel 1"/>
          <p:cNvSpPr>
            <a:spLocks noGrp="1"/>
          </p:cNvSpPr>
          <p:nvPr>
            <p:ph type="ctrTitle"/>
          </p:nvPr>
        </p:nvSpPr>
        <p:spPr>
          <a:xfrm>
            <a:off x="744744" y="164930"/>
            <a:ext cx="7772400" cy="801627"/>
          </a:xfrm>
        </p:spPr>
        <p:txBody>
          <a:bodyPr>
            <a:normAutofit/>
          </a:bodyPr>
          <a:lstStyle/>
          <a:p>
            <a:r>
              <a:rPr lang="nn-NO"/>
              <a:t>Hukommelsen</a:t>
            </a:r>
          </a:p>
        </p:txBody>
      </p:sp>
      <p:sp>
        <p:nvSpPr>
          <p:cNvPr id="5" name="Plassholder for lysbildenummer 4"/>
          <p:cNvSpPr>
            <a:spLocks noGrp="1"/>
          </p:cNvSpPr>
          <p:nvPr>
            <p:ph type="sldNum" sz="quarter" idx="12"/>
          </p:nvPr>
        </p:nvSpPr>
        <p:spPr>
          <a:xfrm>
            <a:off x="8382000" y="6356350"/>
            <a:ext cx="762000" cy="365125"/>
          </a:xfrm>
        </p:spPr>
        <p:txBody>
          <a:bodyPr/>
          <a:lstStyle/>
          <a:p>
            <a:fld id="{30DFC05C-2E46-4B4B-81B6-71F0E13C0776}" type="slidenum">
              <a:rPr lang="nb-NO"/>
              <a:pPr/>
              <a:t>5</a:t>
            </a:fld>
            <a:endParaRPr lang="nb-NO"/>
          </a:p>
        </p:txBody>
      </p:sp>
      <p:sp>
        <p:nvSpPr>
          <p:cNvPr id="4" name="TekstSylinder 3"/>
          <p:cNvSpPr txBox="1"/>
          <p:nvPr/>
        </p:nvSpPr>
        <p:spPr>
          <a:xfrm>
            <a:off x="722557" y="1001037"/>
            <a:ext cx="7986407" cy="3693319"/>
          </a:xfrm>
          <a:prstGeom prst="rect">
            <a:avLst/>
          </a:prstGeom>
          <a:noFill/>
        </p:spPr>
        <p:txBody>
          <a:bodyPr wrap="square" rtlCol="0">
            <a:spAutoFit/>
          </a:bodyPr>
          <a:lstStyle/>
          <a:p>
            <a:pPr algn="just"/>
            <a:r>
              <a:rPr lang="nn-NO"/>
              <a:t>For å forstå  sanseintrykk er vi avhengige av å  ha et referansebibliotek, en </a:t>
            </a:r>
            <a:r>
              <a:rPr lang="nn-NO" i="1"/>
              <a:t>hukommelse</a:t>
            </a:r>
            <a:r>
              <a:rPr lang="nn-NO"/>
              <a:t> av lagrede opplevelser, koblet sammen i det vi kaller </a:t>
            </a:r>
            <a:r>
              <a:rPr lang="nn-NO" i="1"/>
              <a:t>kognitive nettverk </a:t>
            </a:r>
            <a:r>
              <a:rPr lang="nn-NO"/>
              <a:t>eller </a:t>
            </a:r>
            <a:r>
              <a:rPr lang="nn-NO" i="1"/>
              <a:t>skjema</a:t>
            </a:r>
            <a:r>
              <a:rPr lang="nn-NO"/>
              <a:t>. Når vi sanser noe som </a:t>
            </a:r>
            <a:r>
              <a:rPr lang="nn-NO" u="sng"/>
              <a:t>assosieres</a:t>
            </a:r>
            <a:r>
              <a:rPr lang="nn-NO"/>
              <a:t> med det vi har lagret, aktiveres disse  nervestrukturer og skjema, noe vi opplever som </a:t>
            </a:r>
            <a:r>
              <a:rPr lang="nn-NO" u="sng"/>
              <a:t>gjennkjennelse</a:t>
            </a:r>
            <a:r>
              <a:rPr lang="nn-NO"/>
              <a:t>. Slik aktivering kan måles. Det er nok at noe </a:t>
            </a:r>
            <a:r>
              <a:rPr lang="nn-NO" u="sng"/>
              <a:t>likner</a:t>
            </a:r>
            <a:r>
              <a:rPr lang="nn-NO"/>
              <a:t> på de lagrede hukommelsesspor for at de aktiveres. Jo mer de likner, jo sterkere er aktiveringen. Og særlig sterk blir aktiveringen om den samtidig aktiverer kritiske </a:t>
            </a:r>
            <a:r>
              <a:rPr lang="nn-NO" u="sng"/>
              <a:t>emosjonelle</a:t>
            </a:r>
            <a:r>
              <a:rPr lang="nn-NO"/>
              <a:t>  hukommelser knyttet til sanseinntrykket.</a:t>
            </a:r>
          </a:p>
          <a:p>
            <a:pPr algn="just"/>
            <a:endParaRPr lang="nn-NO"/>
          </a:p>
          <a:p>
            <a:pPr algn="just"/>
            <a:r>
              <a:rPr lang="nn-NO"/>
              <a:t>Gjenkjennelse  fører til  en følelse av psykisk ”beroligelse”,  i motsetning til når noe ikke blir gjenkjent eller forstått, som fører til frustrasjon, dissonans, en ulikevekt i nervesystemets kjemi (dopamin, adrenalin, cortisol) Et slikt referansebibliotek utvikles fra  før vi er født, etter hvert som vi gjør nye sanseinntrykk i relasjoner til omgivelsene. </a:t>
            </a:r>
            <a:endParaRPr lang="nn-NO">
              <a:solidFill>
                <a:schemeClr val="bg1"/>
              </a:solidFill>
            </a:endParaRPr>
          </a:p>
        </p:txBody>
      </p:sp>
      <p:sp>
        <p:nvSpPr>
          <p:cNvPr id="7" name="Plassholder for bunntekst 6"/>
          <p:cNvSpPr>
            <a:spLocks noGrp="1"/>
          </p:cNvSpPr>
          <p:nvPr>
            <p:ph type="ftr" sz="quarter" idx="11"/>
          </p:nvPr>
        </p:nvSpPr>
        <p:spPr/>
        <p:txBody>
          <a:bodyPr/>
          <a:lstStyle/>
          <a:p>
            <a:r>
              <a:rPr lang="nb-NO"/>
              <a:t>Copyright - Rune Fardal - 2011</a:t>
            </a:r>
          </a:p>
        </p:txBody>
      </p:sp>
    </p:spTree>
  </p:cSld>
  <p:clrMapOvr>
    <a:masterClrMapping/>
  </p:clrMapOvr>
  <p:transition advClick="0"/>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ittel 1"/>
          <p:cNvSpPr>
            <a:spLocks noGrp="1"/>
          </p:cNvSpPr>
          <p:nvPr>
            <p:ph type="ctrTitle"/>
          </p:nvPr>
        </p:nvSpPr>
        <p:spPr>
          <a:xfrm>
            <a:off x="239167" y="387586"/>
            <a:ext cx="8659481" cy="997827"/>
          </a:xfrm>
        </p:spPr>
        <p:txBody>
          <a:bodyPr>
            <a:normAutofit/>
          </a:bodyPr>
          <a:lstStyle/>
          <a:p>
            <a:r>
              <a:rPr lang="nn-NO"/>
              <a:t>Konklusjon</a:t>
            </a:r>
          </a:p>
        </p:txBody>
      </p:sp>
      <p:sp>
        <p:nvSpPr>
          <p:cNvPr id="4" name="Plassholder for lysbildenummer 3"/>
          <p:cNvSpPr>
            <a:spLocks noGrp="1"/>
          </p:cNvSpPr>
          <p:nvPr>
            <p:ph type="sldNum" sz="quarter" idx="12"/>
          </p:nvPr>
        </p:nvSpPr>
        <p:spPr>
          <a:xfrm>
            <a:off x="8382000" y="6356350"/>
            <a:ext cx="762000" cy="365125"/>
          </a:xfrm>
        </p:spPr>
        <p:txBody>
          <a:bodyPr/>
          <a:lstStyle/>
          <a:p>
            <a:fld id="{30DFC05C-2E46-4B4B-81B6-71F0E13C0776}" type="slidenum">
              <a:rPr lang="nb-NO"/>
              <a:pPr/>
              <a:t>50</a:t>
            </a:fld>
            <a:endParaRPr lang="nb-NO"/>
          </a:p>
        </p:txBody>
      </p:sp>
      <p:sp>
        <p:nvSpPr>
          <p:cNvPr id="7" name="TekstSylinder 6"/>
          <p:cNvSpPr txBox="1"/>
          <p:nvPr/>
        </p:nvSpPr>
        <p:spPr>
          <a:xfrm>
            <a:off x="783588" y="1385413"/>
            <a:ext cx="7835048" cy="4678205"/>
          </a:xfrm>
          <a:prstGeom prst="rect">
            <a:avLst/>
          </a:prstGeom>
          <a:noFill/>
        </p:spPr>
        <p:txBody>
          <a:bodyPr wrap="none" rtlCol="0">
            <a:spAutoFit/>
          </a:bodyPr>
          <a:lstStyle/>
          <a:p>
            <a:pPr algn="ctr"/>
            <a:r>
              <a:rPr lang="nn-NO"/>
              <a:t>Det vi sanser får mening utfra  vårt referansebiblotek i den setting det opptrer. </a:t>
            </a:r>
          </a:p>
          <a:p>
            <a:pPr algn="ctr"/>
            <a:r>
              <a:rPr lang="nn-NO"/>
              <a:t>Vi prøver bekrefte hva vi  vet! </a:t>
            </a:r>
            <a:r>
              <a:rPr lang="nn-NO" u="sng"/>
              <a:t>Vi søker bekrefte  en eksisterende modell</a:t>
            </a:r>
            <a:r>
              <a:rPr lang="nn-NO"/>
              <a:t>.</a:t>
            </a:r>
          </a:p>
          <a:p>
            <a:pPr algn="ctr"/>
            <a:r>
              <a:rPr lang="nn-NO"/>
              <a:t>Status quo krever mindre energi enn  forandring, derfor er vi konservative.</a:t>
            </a:r>
          </a:p>
          <a:p>
            <a:pPr algn="ctr"/>
            <a:endParaRPr lang="nn-NO"/>
          </a:p>
          <a:p>
            <a:pPr algn="ctr"/>
            <a:r>
              <a:rPr lang="nn-NO"/>
              <a:t>Det oppleves tryggere når verden er slik vi trodde den var, status quo,  </a:t>
            </a:r>
          </a:p>
          <a:p>
            <a:pPr algn="ctr"/>
            <a:r>
              <a:rPr lang="nn-NO"/>
              <a:t>enn om  vi må forandre vårt bilde av  den virkelighet vi lever i.</a:t>
            </a:r>
          </a:p>
          <a:p>
            <a:pPr algn="ctr"/>
            <a:endParaRPr lang="nn-NO"/>
          </a:p>
          <a:p>
            <a:pPr algn="ctr"/>
            <a:r>
              <a:rPr lang="nn-NO" b="1" i="1"/>
              <a:t>Å fortelle en troende at hans tro er overtro </a:t>
            </a:r>
          </a:p>
          <a:p>
            <a:pPr algn="ctr"/>
            <a:r>
              <a:rPr lang="nn-NO" b="1" i="1"/>
              <a:t>Viser hvor sterke disse behov er! </a:t>
            </a:r>
          </a:p>
          <a:p>
            <a:pPr algn="ctr"/>
            <a:endParaRPr lang="nn-NO"/>
          </a:p>
          <a:p>
            <a:pPr algn="ctr"/>
            <a:r>
              <a:rPr lang="nn-NO"/>
              <a:t>Hvordan skal vi forstå  det som ikke skaper assosiasjoner i vårt referansebibliotek?</a:t>
            </a:r>
          </a:p>
          <a:p>
            <a:pPr algn="ctr"/>
            <a:endParaRPr lang="nn-NO"/>
          </a:p>
          <a:p>
            <a:pPr algn="ctr"/>
            <a:r>
              <a:rPr lang="nn-NO"/>
              <a:t>Det er 2 måter å møte  et sanseintrykk på,  utfra Piaget sin utviklingsteori :</a:t>
            </a:r>
          </a:p>
          <a:p>
            <a:pPr algn="ctr"/>
            <a:endParaRPr lang="nn-NO"/>
          </a:p>
          <a:p>
            <a:pPr algn="ctr"/>
            <a:r>
              <a:rPr lang="nn-NO" sz="2800" b="1">
                <a:solidFill>
                  <a:srgbClr val="EEECE1"/>
                </a:solidFill>
              </a:rPr>
              <a:t>Assimilasjon</a:t>
            </a:r>
            <a:r>
              <a:rPr lang="nn-NO" sz="2800">
                <a:solidFill>
                  <a:srgbClr val="EEECE1"/>
                </a:solidFill>
              </a:rPr>
              <a:t> eller </a:t>
            </a:r>
            <a:r>
              <a:rPr lang="nn-NO" sz="2800" b="1">
                <a:solidFill>
                  <a:srgbClr val="EEECE1"/>
                </a:solidFill>
              </a:rPr>
              <a:t>Akkomodasjon</a:t>
            </a:r>
          </a:p>
          <a:p>
            <a:pPr algn="ctr"/>
            <a:endParaRPr lang="nn-NO"/>
          </a:p>
        </p:txBody>
      </p:sp>
      <p:sp>
        <p:nvSpPr>
          <p:cNvPr id="8" name="Plassholder for bunntekst 7"/>
          <p:cNvSpPr>
            <a:spLocks noGrp="1"/>
          </p:cNvSpPr>
          <p:nvPr>
            <p:ph type="ftr" sz="quarter" idx="11"/>
          </p:nvPr>
        </p:nvSpPr>
        <p:spPr/>
        <p:txBody>
          <a:bodyPr/>
          <a:lstStyle/>
          <a:p>
            <a:r>
              <a:rPr lang="nb-NO"/>
              <a:t>Copyright - Rune Fardal - 2011</a:t>
            </a:r>
          </a:p>
        </p:txBody>
      </p:sp>
    </p:spTree>
  </p:cSld>
  <p:clrMapOvr>
    <a:masterClrMapping/>
  </p:clrMapOvr>
  <p:transition advClick="0"/>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ittel 1"/>
          <p:cNvSpPr>
            <a:spLocks noGrp="1"/>
          </p:cNvSpPr>
          <p:nvPr>
            <p:ph type="ctrTitle"/>
          </p:nvPr>
        </p:nvSpPr>
        <p:spPr>
          <a:xfrm>
            <a:off x="1509225" y="634981"/>
            <a:ext cx="6185343" cy="997827"/>
          </a:xfrm>
        </p:spPr>
        <p:txBody>
          <a:bodyPr>
            <a:normAutofit/>
          </a:bodyPr>
          <a:lstStyle/>
          <a:p>
            <a:r>
              <a:rPr lang="nn-NO"/>
              <a:t>Pause</a:t>
            </a:r>
          </a:p>
        </p:txBody>
      </p:sp>
      <p:sp>
        <p:nvSpPr>
          <p:cNvPr id="4" name="Plassholder for lysbildenummer 3"/>
          <p:cNvSpPr>
            <a:spLocks noGrp="1"/>
          </p:cNvSpPr>
          <p:nvPr>
            <p:ph type="sldNum" sz="quarter" idx="12"/>
          </p:nvPr>
        </p:nvSpPr>
        <p:spPr>
          <a:xfrm>
            <a:off x="8382000" y="6356350"/>
            <a:ext cx="762000" cy="365125"/>
          </a:xfrm>
        </p:spPr>
        <p:txBody>
          <a:bodyPr/>
          <a:lstStyle/>
          <a:p>
            <a:fld id="{30DFC05C-2E46-4B4B-81B6-71F0E13C0776}" type="slidenum">
              <a:rPr lang="nb-NO"/>
              <a:pPr/>
              <a:t>51</a:t>
            </a:fld>
            <a:endParaRPr lang="nb-NO"/>
          </a:p>
        </p:txBody>
      </p:sp>
      <p:sp>
        <p:nvSpPr>
          <p:cNvPr id="7" name="TekstSylinder 6"/>
          <p:cNvSpPr txBox="1"/>
          <p:nvPr/>
        </p:nvSpPr>
        <p:spPr>
          <a:xfrm>
            <a:off x="3314507" y="3085059"/>
            <a:ext cx="2558789" cy="1046440"/>
          </a:xfrm>
          <a:prstGeom prst="rect">
            <a:avLst/>
          </a:prstGeom>
          <a:noFill/>
        </p:spPr>
        <p:txBody>
          <a:bodyPr wrap="none" rtlCol="0">
            <a:spAutoFit/>
          </a:bodyPr>
          <a:lstStyle/>
          <a:p>
            <a:pPr algn="ctr"/>
            <a:r>
              <a:rPr lang="nn-NO" sz="4400"/>
              <a:t>Spørsmål?</a:t>
            </a:r>
          </a:p>
          <a:p>
            <a:pPr algn="ctr"/>
            <a:endParaRPr lang="nn-NO"/>
          </a:p>
        </p:txBody>
      </p:sp>
      <p:sp>
        <p:nvSpPr>
          <p:cNvPr id="8" name="Plassholder for bunntekst 7"/>
          <p:cNvSpPr>
            <a:spLocks noGrp="1"/>
          </p:cNvSpPr>
          <p:nvPr>
            <p:ph type="ftr" sz="quarter" idx="11"/>
          </p:nvPr>
        </p:nvSpPr>
        <p:spPr/>
        <p:txBody>
          <a:bodyPr/>
          <a:lstStyle/>
          <a:p>
            <a:r>
              <a:rPr lang="nb-NO"/>
              <a:t>Copyright - Rune Fardal - 2011</a:t>
            </a:r>
          </a:p>
        </p:txBody>
      </p:sp>
    </p:spTree>
  </p:cSld>
  <p:clrMapOvr>
    <a:masterClrMapping/>
  </p:clrMapOvr>
  <p:transition advClick="0"/>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tel 1"/>
          <p:cNvSpPr>
            <a:spLocks noGrp="1"/>
          </p:cNvSpPr>
          <p:nvPr>
            <p:ph type="ctrTitle"/>
          </p:nvPr>
        </p:nvSpPr>
        <p:spPr>
          <a:xfrm>
            <a:off x="685800" y="247395"/>
            <a:ext cx="7772400" cy="1002801"/>
          </a:xfrm>
        </p:spPr>
        <p:txBody>
          <a:bodyPr>
            <a:normAutofit/>
          </a:bodyPr>
          <a:lstStyle/>
          <a:p>
            <a:r>
              <a:rPr lang="nn-NO" sz="3600"/>
              <a:t>Hvilken nytte har vi så av slik kunnskap?</a:t>
            </a:r>
          </a:p>
        </p:txBody>
      </p:sp>
      <p:sp>
        <p:nvSpPr>
          <p:cNvPr id="5" name="Plassholder for lysbildenummer 4"/>
          <p:cNvSpPr>
            <a:spLocks noGrp="1"/>
          </p:cNvSpPr>
          <p:nvPr>
            <p:ph type="sldNum" sz="quarter" idx="12"/>
          </p:nvPr>
        </p:nvSpPr>
        <p:spPr>
          <a:xfrm>
            <a:off x="8382000" y="6356350"/>
            <a:ext cx="762000" cy="365125"/>
          </a:xfrm>
        </p:spPr>
        <p:txBody>
          <a:bodyPr/>
          <a:lstStyle/>
          <a:p>
            <a:fld id="{30DFC05C-2E46-4B4B-81B6-71F0E13C0776}" type="slidenum">
              <a:rPr lang="nb-NO"/>
              <a:pPr/>
              <a:t>52</a:t>
            </a:fld>
            <a:endParaRPr lang="nb-NO"/>
          </a:p>
        </p:txBody>
      </p:sp>
      <p:sp>
        <p:nvSpPr>
          <p:cNvPr id="4" name="TekstSylinder 3"/>
          <p:cNvSpPr txBox="1"/>
          <p:nvPr/>
        </p:nvSpPr>
        <p:spPr>
          <a:xfrm>
            <a:off x="587246" y="1390387"/>
            <a:ext cx="7868977" cy="4524316"/>
          </a:xfrm>
          <a:prstGeom prst="rect">
            <a:avLst/>
          </a:prstGeom>
          <a:noFill/>
        </p:spPr>
        <p:txBody>
          <a:bodyPr wrap="square" rtlCol="0">
            <a:spAutoFit/>
          </a:bodyPr>
          <a:lstStyle/>
          <a:p>
            <a:pPr algn="just"/>
            <a:r>
              <a:rPr lang="nn-NO"/>
              <a:t>Enhver konflikt består av  et visst antall </a:t>
            </a:r>
            <a:r>
              <a:rPr lang="nn-NO" u="sng"/>
              <a:t>premisser</a:t>
            </a:r>
            <a:r>
              <a:rPr lang="nn-NO"/>
              <a:t> som kommer til syne som ulike adferdstrekk eller utsagn. Kunnskap om hvordan vi sanser og tolker våre omgivelser blir viktig for å forstå valget av de modeler  vi  gjør våre forståelser ut i fra. Disse premisser er ofte spesifikke for den enklete konflikttype. </a:t>
            </a:r>
          </a:p>
          <a:p>
            <a:pPr algn="just"/>
            <a:endParaRPr lang="nn-NO"/>
          </a:p>
          <a:p>
            <a:pPr algn="just"/>
            <a:r>
              <a:rPr lang="nn-NO"/>
              <a:t>Et eksempel på en slike modell er  </a:t>
            </a:r>
            <a:r>
              <a:rPr lang="nn-NO" b="1" i="1"/>
              <a:t>barnefordelingsaker</a:t>
            </a:r>
            <a:r>
              <a:rPr lang="nn-NO"/>
              <a:t>, der mor står mot far og der konflikter ofte </a:t>
            </a:r>
            <a:r>
              <a:rPr lang="nn-NO" u="sng"/>
              <a:t>tilsynelatende</a:t>
            </a:r>
            <a:r>
              <a:rPr lang="nn-NO"/>
              <a:t> dreier seg om tid med barnet. En slik konflikt  har ofte bestemte  premisser som kjennetegner og skiller den fra andre konflikter som for eksempel  konflikter mellom barnløse, eller konflikter på arbeidsplass.</a:t>
            </a:r>
          </a:p>
          <a:p>
            <a:pPr algn="just"/>
            <a:endParaRPr lang="nn-NO"/>
          </a:p>
          <a:p>
            <a:pPr algn="just"/>
            <a:endParaRPr lang="nn-NO"/>
          </a:p>
          <a:p>
            <a:pPr algn="just"/>
            <a:endParaRPr lang="nn-NO"/>
          </a:p>
          <a:p>
            <a:pPr algn="just"/>
            <a:r>
              <a:rPr lang="nn-NO">
                <a:solidFill>
                  <a:srgbClr val="FFFFFF"/>
                </a:solidFill>
              </a:rPr>
              <a:t>I kompliserte konflikter, ofte med narsissitiske undertoner er det ikke tid med barnet som er konfliktens egentlige kjerne. Tvert imot er det ofte et under- liggende behov for barnet som </a:t>
            </a:r>
            <a:r>
              <a:rPr lang="nn-NO" i="1">
                <a:solidFill>
                  <a:srgbClr val="FFFFFF"/>
                </a:solidFill>
              </a:rPr>
              <a:t>narsissistisk supply </a:t>
            </a:r>
            <a:r>
              <a:rPr lang="nn-NO">
                <a:solidFill>
                  <a:srgbClr val="FFFFFF"/>
                </a:solidFill>
              </a:rPr>
              <a:t>for den ene  parten. Funksjonen til et slikt supply er ofte å holde skammen i sjakk.</a:t>
            </a:r>
          </a:p>
        </p:txBody>
      </p:sp>
      <p:sp>
        <p:nvSpPr>
          <p:cNvPr id="7" name="Plassholder for bunntekst 6"/>
          <p:cNvSpPr>
            <a:spLocks noGrp="1"/>
          </p:cNvSpPr>
          <p:nvPr>
            <p:ph type="ftr" sz="quarter" idx="11"/>
          </p:nvPr>
        </p:nvSpPr>
        <p:spPr/>
        <p:txBody>
          <a:bodyPr/>
          <a:lstStyle/>
          <a:p>
            <a:r>
              <a:rPr lang="nb-NO"/>
              <a:t>Copyright - Rune Fardal - 2011</a:t>
            </a:r>
          </a:p>
        </p:txBody>
      </p:sp>
    </p:spTree>
  </p:cSld>
  <p:clrMapOvr>
    <a:masterClrMapping/>
  </p:clrMapOvr>
  <p:transition advClick="0"/>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tel 1"/>
          <p:cNvSpPr>
            <a:spLocks noGrp="1"/>
          </p:cNvSpPr>
          <p:nvPr>
            <p:ph type="ctrTitle"/>
          </p:nvPr>
        </p:nvSpPr>
        <p:spPr>
          <a:xfrm>
            <a:off x="685800" y="387586"/>
            <a:ext cx="7772400" cy="1002801"/>
          </a:xfrm>
        </p:spPr>
        <p:txBody>
          <a:bodyPr/>
          <a:lstStyle/>
          <a:p>
            <a:r>
              <a:rPr lang="nn-NO"/>
              <a:t>Barnefordelingsaker</a:t>
            </a:r>
          </a:p>
        </p:txBody>
      </p:sp>
      <p:sp>
        <p:nvSpPr>
          <p:cNvPr id="28" name="Plassholder for lysbildenummer 27"/>
          <p:cNvSpPr>
            <a:spLocks noGrp="1"/>
          </p:cNvSpPr>
          <p:nvPr>
            <p:ph type="sldNum" sz="quarter" idx="12"/>
          </p:nvPr>
        </p:nvSpPr>
        <p:spPr>
          <a:xfrm>
            <a:off x="8382000" y="6356350"/>
            <a:ext cx="762000" cy="365125"/>
          </a:xfrm>
        </p:spPr>
        <p:txBody>
          <a:bodyPr/>
          <a:lstStyle/>
          <a:p>
            <a:fld id="{30DFC05C-2E46-4B4B-81B6-71F0E13C0776}" type="slidenum">
              <a:rPr lang="nb-NO"/>
              <a:pPr/>
              <a:t>53</a:t>
            </a:fld>
            <a:endParaRPr lang="nb-NO"/>
          </a:p>
        </p:txBody>
      </p:sp>
      <p:sp>
        <p:nvSpPr>
          <p:cNvPr id="6" name="TekstSylinder 5"/>
          <p:cNvSpPr txBox="1"/>
          <p:nvPr/>
        </p:nvSpPr>
        <p:spPr>
          <a:xfrm>
            <a:off x="685800" y="1690673"/>
            <a:ext cx="7772400" cy="923330"/>
          </a:xfrm>
          <a:prstGeom prst="rect">
            <a:avLst/>
          </a:prstGeom>
          <a:noFill/>
        </p:spPr>
        <p:txBody>
          <a:bodyPr wrap="square" rtlCol="0">
            <a:spAutoFit/>
          </a:bodyPr>
          <a:lstStyle/>
          <a:p>
            <a:pPr algn="just"/>
            <a:r>
              <a:rPr lang="nn-NO"/>
              <a:t>I en slik konflikt finnes det  en rekke </a:t>
            </a:r>
            <a:r>
              <a:rPr lang="nn-NO" b="1" i="1"/>
              <a:t>premisser</a:t>
            </a:r>
            <a:r>
              <a:rPr lang="nn-NO"/>
              <a:t> som opptrer  innenfor rammen av konflikten. Her er en del ulike premisser representert ved ulike geometriske figurer: </a:t>
            </a:r>
          </a:p>
        </p:txBody>
      </p:sp>
      <p:sp>
        <p:nvSpPr>
          <p:cNvPr id="7" name="TekstSylinder 6"/>
          <p:cNvSpPr txBox="1"/>
          <p:nvPr/>
        </p:nvSpPr>
        <p:spPr>
          <a:xfrm>
            <a:off x="1117712" y="4952245"/>
            <a:ext cx="1402948" cy="369332"/>
          </a:xfrm>
          <a:prstGeom prst="rect">
            <a:avLst/>
          </a:prstGeom>
          <a:noFill/>
        </p:spPr>
        <p:txBody>
          <a:bodyPr wrap="none" rtlCol="0">
            <a:spAutoFit/>
          </a:bodyPr>
          <a:lstStyle/>
          <a:p>
            <a:r>
              <a:rPr lang="nn-NO"/>
              <a:t>Løgnaktighet</a:t>
            </a:r>
          </a:p>
        </p:txBody>
      </p:sp>
      <p:sp>
        <p:nvSpPr>
          <p:cNvPr id="8" name="TekstSylinder 7"/>
          <p:cNvSpPr txBox="1"/>
          <p:nvPr/>
        </p:nvSpPr>
        <p:spPr>
          <a:xfrm>
            <a:off x="2179173" y="5295913"/>
            <a:ext cx="1448496" cy="369332"/>
          </a:xfrm>
          <a:prstGeom prst="rect">
            <a:avLst/>
          </a:prstGeom>
          <a:noFill/>
        </p:spPr>
        <p:txBody>
          <a:bodyPr wrap="none" rtlCol="0">
            <a:spAutoFit/>
          </a:bodyPr>
          <a:lstStyle/>
          <a:p>
            <a:r>
              <a:rPr lang="nn-NO"/>
              <a:t>Manipulasjon</a:t>
            </a:r>
          </a:p>
        </p:txBody>
      </p:sp>
      <p:sp>
        <p:nvSpPr>
          <p:cNvPr id="9" name="TekstSylinder 8"/>
          <p:cNvSpPr txBox="1"/>
          <p:nvPr/>
        </p:nvSpPr>
        <p:spPr>
          <a:xfrm>
            <a:off x="3788336" y="5306218"/>
            <a:ext cx="766255" cy="646331"/>
          </a:xfrm>
          <a:prstGeom prst="rect">
            <a:avLst/>
          </a:prstGeom>
          <a:noFill/>
        </p:spPr>
        <p:txBody>
          <a:bodyPr wrap="none" rtlCol="0">
            <a:spAutoFit/>
          </a:bodyPr>
          <a:lstStyle/>
          <a:p>
            <a:r>
              <a:rPr lang="nn-NO"/>
              <a:t>Spiller</a:t>
            </a:r>
          </a:p>
          <a:p>
            <a:r>
              <a:rPr lang="nn-NO"/>
              <a:t>offer</a:t>
            </a:r>
          </a:p>
        </p:txBody>
      </p:sp>
      <p:sp>
        <p:nvSpPr>
          <p:cNvPr id="10" name="TekstSylinder 9"/>
          <p:cNvSpPr txBox="1"/>
          <p:nvPr/>
        </p:nvSpPr>
        <p:spPr>
          <a:xfrm>
            <a:off x="4701419" y="5321577"/>
            <a:ext cx="931377" cy="369332"/>
          </a:xfrm>
          <a:prstGeom prst="rect">
            <a:avLst/>
          </a:prstGeom>
          <a:noFill/>
        </p:spPr>
        <p:txBody>
          <a:bodyPr wrap="none" rtlCol="0">
            <a:spAutoFit/>
          </a:bodyPr>
          <a:lstStyle/>
          <a:p>
            <a:r>
              <a:rPr lang="nn-NO"/>
              <a:t>Voldelig</a:t>
            </a:r>
          </a:p>
        </p:txBody>
      </p:sp>
      <p:pic>
        <p:nvPicPr>
          <p:cNvPr id="11" name="Picture 2"/>
          <p:cNvPicPr>
            <a:picLocks noChangeAspect="1" noChangeArrowheads="1"/>
          </p:cNvPicPr>
          <p:nvPr/>
        </p:nvPicPr>
        <mc:AlternateContent>
          <mc:Choice xmlns:ma="http://schemas.microsoft.com/office/mac/drawingml/2008/main" Requires="ma">
            <p:blipFill>
              <a:blip r:embed="rId2"/>
              <a:srcRect/>
              <a:stretch>
                <a:fillRect/>
              </a:stretch>
            </p:blipFill>
          </mc:Choice>
          <mc:Fallback>
            <p:blipFill>
              <a:blip r:embed="rId3"/>
              <a:srcRect/>
              <a:stretch>
                <a:fillRect/>
              </a:stretch>
            </p:blipFill>
          </mc:Fallback>
        </mc:AlternateContent>
        <p:spPr bwMode="auto">
          <a:xfrm>
            <a:off x="1579098" y="4806169"/>
            <a:ext cx="600075" cy="179387"/>
          </a:xfrm>
          <a:prstGeom prst="rect">
            <a:avLst/>
          </a:prstGeom>
          <a:noFill/>
          <a:ln w="9525">
            <a:noFill/>
            <a:miter lim="800000"/>
            <a:headEnd/>
            <a:tailEnd/>
          </a:ln>
          <a:effectLst/>
        </p:spPr>
      </p:pic>
      <p:pic>
        <p:nvPicPr>
          <p:cNvPr id="12" name="Picture 3"/>
          <p:cNvPicPr>
            <a:picLocks noChangeAspect="1" noChangeArrowheads="1"/>
          </p:cNvPicPr>
          <p:nvPr/>
        </p:nvPicPr>
        <mc:AlternateContent>
          <mc:Choice xmlns:ma="http://schemas.microsoft.com/office/mac/drawingml/2008/main" Requires="ma">
            <p:blipFill>
              <a:blip r:embed="rId4"/>
              <a:srcRect/>
              <a:stretch>
                <a:fillRect/>
              </a:stretch>
            </p:blipFill>
          </mc:Choice>
          <mc:Fallback>
            <p:blipFill>
              <a:blip r:embed="rId5"/>
              <a:srcRect/>
              <a:stretch>
                <a:fillRect/>
              </a:stretch>
            </p:blipFill>
          </mc:Fallback>
        </mc:AlternateContent>
        <p:spPr bwMode="auto">
          <a:xfrm>
            <a:off x="1409220" y="3750399"/>
            <a:ext cx="604838" cy="566737"/>
          </a:xfrm>
          <a:prstGeom prst="rect">
            <a:avLst/>
          </a:prstGeom>
          <a:noFill/>
          <a:ln w="9525">
            <a:noFill/>
            <a:miter lim="800000"/>
            <a:headEnd/>
            <a:tailEnd/>
          </a:ln>
          <a:effectLst/>
        </p:spPr>
      </p:pic>
      <p:pic>
        <p:nvPicPr>
          <p:cNvPr id="13" name="Picture 4"/>
          <p:cNvPicPr>
            <a:picLocks noChangeAspect="1" noChangeArrowheads="1"/>
          </p:cNvPicPr>
          <p:nvPr/>
        </p:nvPicPr>
        <mc:AlternateContent>
          <mc:Choice xmlns:ma="http://schemas.microsoft.com/office/mac/drawingml/2008/main" Requires="ma">
            <p:blipFill>
              <a:blip r:embed="rId6"/>
              <a:srcRect/>
              <a:stretch>
                <a:fillRect/>
              </a:stretch>
            </p:blipFill>
          </mc:Choice>
          <mc:Fallback>
            <p:blipFill>
              <a:blip r:embed="rId7"/>
              <a:srcRect/>
              <a:stretch>
                <a:fillRect/>
              </a:stretch>
            </p:blipFill>
          </mc:Fallback>
        </mc:AlternateContent>
        <p:spPr bwMode="auto">
          <a:xfrm>
            <a:off x="2695850" y="5017981"/>
            <a:ext cx="528637" cy="252413"/>
          </a:xfrm>
          <a:prstGeom prst="rect">
            <a:avLst/>
          </a:prstGeom>
          <a:noFill/>
          <a:ln w="9525">
            <a:noFill/>
            <a:miter lim="800000"/>
            <a:headEnd/>
            <a:tailEnd/>
          </a:ln>
          <a:effectLst/>
        </p:spPr>
      </p:pic>
      <p:pic>
        <p:nvPicPr>
          <p:cNvPr id="14" name="Picture 5"/>
          <p:cNvPicPr>
            <a:picLocks noChangeAspect="1" noChangeArrowheads="1"/>
          </p:cNvPicPr>
          <p:nvPr/>
        </p:nvPicPr>
        <mc:AlternateContent>
          <mc:Choice xmlns:ma="http://schemas.microsoft.com/office/mac/drawingml/2008/main" Requires="ma">
            <p:blipFill>
              <a:blip r:embed="rId8"/>
              <a:srcRect/>
              <a:stretch>
                <a:fillRect/>
              </a:stretch>
            </p:blipFill>
          </mc:Choice>
          <mc:Fallback>
            <p:blipFill>
              <a:blip r:embed="rId9"/>
              <a:srcRect/>
              <a:stretch>
                <a:fillRect/>
              </a:stretch>
            </p:blipFill>
          </mc:Fallback>
        </mc:AlternateContent>
        <p:spPr bwMode="auto">
          <a:xfrm>
            <a:off x="2861754" y="3822968"/>
            <a:ext cx="536575" cy="522288"/>
          </a:xfrm>
          <a:prstGeom prst="rect">
            <a:avLst/>
          </a:prstGeom>
          <a:noFill/>
          <a:ln w="9525">
            <a:noFill/>
            <a:miter lim="800000"/>
            <a:headEnd/>
            <a:tailEnd/>
          </a:ln>
          <a:effectLst/>
        </p:spPr>
      </p:pic>
      <p:pic>
        <p:nvPicPr>
          <p:cNvPr id="15" name="Picture 6"/>
          <p:cNvPicPr>
            <a:picLocks noChangeAspect="1" noChangeArrowheads="1"/>
          </p:cNvPicPr>
          <p:nvPr/>
        </p:nvPicPr>
        <mc:AlternateContent>
          <mc:Choice xmlns:ma="http://schemas.microsoft.com/office/mac/drawingml/2008/main" Requires="ma">
            <p:blipFill>
              <a:blip r:embed="rId10"/>
              <a:srcRect/>
              <a:stretch>
                <a:fillRect/>
              </a:stretch>
            </p:blipFill>
          </mc:Choice>
          <mc:Fallback>
            <p:blipFill>
              <a:blip r:embed="rId11"/>
              <a:srcRect/>
              <a:stretch>
                <a:fillRect/>
              </a:stretch>
            </p:blipFill>
          </mc:Fallback>
        </mc:AlternateContent>
        <p:spPr bwMode="auto">
          <a:xfrm>
            <a:off x="3933031" y="5060155"/>
            <a:ext cx="287337" cy="246063"/>
          </a:xfrm>
          <a:prstGeom prst="rect">
            <a:avLst/>
          </a:prstGeom>
          <a:noFill/>
          <a:ln w="9525">
            <a:noFill/>
            <a:miter lim="800000"/>
            <a:headEnd/>
            <a:tailEnd/>
          </a:ln>
          <a:effectLst/>
        </p:spPr>
      </p:pic>
      <p:pic>
        <p:nvPicPr>
          <p:cNvPr id="16" name="Picture 7"/>
          <p:cNvPicPr>
            <a:picLocks noChangeAspect="1" noChangeArrowheads="1"/>
          </p:cNvPicPr>
          <p:nvPr/>
        </p:nvPicPr>
        <mc:AlternateContent>
          <mc:Choice xmlns:ma="http://schemas.microsoft.com/office/mac/drawingml/2008/main" Requires="ma">
            <p:blipFill>
              <a:blip r:embed="rId12"/>
              <a:srcRect/>
              <a:stretch>
                <a:fillRect/>
              </a:stretch>
            </p:blipFill>
          </mc:Choice>
          <mc:Fallback>
            <p:blipFill>
              <a:blip r:embed="rId13"/>
              <a:srcRect/>
              <a:stretch>
                <a:fillRect/>
              </a:stretch>
            </p:blipFill>
          </mc:Fallback>
        </mc:AlternateContent>
        <p:spPr bwMode="auto">
          <a:xfrm>
            <a:off x="4220368" y="3778519"/>
            <a:ext cx="261937" cy="698500"/>
          </a:xfrm>
          <a:prstGeom prst="rect">
            <a:avLst/>
          </a:prstGeom>
          <a:noFill/>
          <a:ln w="9525">
            <a:noFill/>
            <a:miter lim="800000"/>
            <a:headEnd/>
            <a:tailEnd/>
          </a:ln>
          <a:effectLst/>
        </p:spPr>
      </p:pic>
      <p:pic>
        <p:nvPicPr>
          <p:cNvPr id="17" name="Picture 8"/>
          <p:cNvPicPr>
            <a:picLocks noChangeAspect="1" noChangeArrowheads="1"/>
          </p:cNvPicPr>
          <p:nvPr/>
        </p:nvPicPr>
        <mc:AlternateContent>
          <mc:Choice xmlns:ma="http://schemas.microsoft.com/office/mac/drawingml/2008/main" Requires="ma">
            <p:blipFill>
              <a:blip r:embed="rId14"/>
              <a:srcRect/>
              <a:stretch>
                <a:fillRect/>
              </a:stretch>
            </p:blipFill>
          </mc:Choice>
          <mc:Fallback>
            <p:blipFill>
              <a:blip r:embed="rId15"/>
              <a:srcRect/>
              <a:stretch>
                <a:fillRect/>
              </a:stretch>
            </p:blipFill>
          </mc:Fallback>
        </mc:AlternateContent>
        <p:spPr bwMode="auto">
          <a:xfrm>
            <a:off x="4924711" y="5129213"/>
            <a:ext cx="530225" cy="127000"/>
          </a:xfrm>
          <a:prstGeom prst="rect">
            <a:avLst/>
          </a:prstGeom>
          <a:noFill/>
          <a:ln w="9525">
            <a:noFill/>
            <a:miter lim="800000"/>
            <a:headEnd/>
            <a:tailEnd/>
          </a:ln>
          <a:effectLst/>
        </p:spPr>
      </p:pic>
      <p:pic>
        <p:nvPicPr>
          <p:cNvPr id="18" name="Picture 9"/>
          <p:cNvPicPr>
            <a:picLocks noChangeAspect="1" noChangeArrowheads="1"/>
          </p:cNvPicPr>
          <p:nvPr/>
        </p:nvPicPr>
        <mc:AlternateContent>
          <mc:Choice xmlns:ma="http://schemas.microsoft.com/office/mac/drawingml/2008/main" Requires="ma">
            <p:blipFill>
              <a:blip r:embed="rId16"/>
              <a:srcRect/>
              <a:stretch>
                <a:fillRect/>
              </a:stretch>
            </p:blipFill>
          </mc:Choice>
          <mc:Fallback>
            <p:blipFill>
              <a:blip r:embed="rId17"/>
              <a:srcRect/>
              <a:stretch>
                <a:fillRect/>
              </a:stretch>
            </p:blipFill>
          </mc:Fallback>
        </mc:AlternateContent>
        <p:spPr bwMode="auto">
          <a:xfrm>
            <a:off x="5066472" y="4142850"/>
            <a:ext cx="534987" cy="404812"/>
          </a:xfrm>
          <a:prstGeom prst="rect">
            <a:avLst/>
          </a:prstGeom>
          <a:noFill/>
          <a:ln w="9525">
            <a:noFill/>
            <a:miter lim="800000"/>
            <a:headEnd/>
            <a:tailEnd/>
          </a:ln>
          <a:effectLst/>
        </p:spPr>
      </p:pic>
      <p:pic>
        <p:nvPicPr>
          <p:cNvPr id="19" name="Picture 10"/>
          <p:cNvPicPr>
            <a:picLocks noChangeAspect="1" noChangeArrowheads="1"/>
          </p:cNvPicPr>
          <p:nvPr/>
        </p:nvPicPr>
        <mc:AlternateContent>
          <mc:Choice xmlns:ma="http://schemas.microsoft.com/office/mac/drawingml/2008/main" Requires="ma">
            <p:blipFill>
              <a:blip r:embed="rId18"/>
              <a:srcRect/>
              <a:stretch>
                <a:fillRect/>
              </a:stretch>
            </p:blipFill>
          </mc:Choice>
          <mc:Fallback>
            <p:blipFill>
              <a:blip r:embed="rId19"/>
              <a:srcRect/>
              <a:stretch>
                <a:fillRect/>
              </a:stretch>
            </p:blipFill>
          </mc:Fallback>
        </mc:AlternateContent>
        <p:spPr bwMode="auto">
          <a:xfrm>
            <a:off x="6137204" y="5003800"/>
            <a:ext cx="342900" cy="450850"/>
          </a:xfrm>
          <a:prstGeom prst="rect">
            <a:avLst/>
          </a:prstGeom>
          <a:noFill/>
          <a:ln w="9525">
            <a:noFill/>
            <a:miter lim="800000"/>
            <a:headEnd/>
            <a:tailEnd/>
          </a:ln>
          <a:effectLst/>
        </p:spPr>
      </p:pic>
      <p:pic>
        <p:nvPicPr>
          <p:cNvPr id="20" name="Picture 11"/>
          <p:cNvPicPr>
            <a:picLocks noChangeAspect="1" noChangeArrowheads="1"/>
          </p:cNvPicPr>
          <p:nvPr/>
        </p:nvPicPr>
        <mc:AlternateContent>
          <mc:Choice xmlns:ma="http://schemas.microsoft.com/office/mac/drawingml/2008/main" Requires="ma">
            <p:blipFill>
              <a:blip r:embed="rId20"/>
              <a:srcRect/>
              <a:stretch>
                <a:fillRect/>
              </a:stretch>
            </p:blipFill>
          </mc:Choice>
          <mc:Fallback>
            <p:blipFill>
              <a:blip r:embed="rId21"/>
              <a:srcRect/>
              <a:stretch>
                <a:fillRect/>
              </a:stretch>
            </p:blipFill>
          </mc:Fallback>
        </mc:AlternateContent>
        <p:spPr bwMode="auto">
          <a:xfrm>
            <a:off x="7173681" y="4870344"/>
            <a:ext cx="407988" cy="400050"/>
          </a:xfrm>
          <a:prstGeom prst="rect">
            <a:avLst/>
          </a:prstGeom>
          <a:noFill/>
          <a:ln w="9525">
            <a:noFill/>
            <a:miter lim="800000"/>
            <a:headEnd/>
            <a:tailEnd/>
          </a:ln>
          <a:effectLst/>
        </p:spPr>
      </p:pic>
      <p:pic>
        <p:nvPicPr>
          <p:cNvPr id="21" name="Picture 12"/>
          <p:cNvPicPr>
            <a:picLocks noChangeAspect="1" noChangeArrowheads="1"/>
          </p:cNvPicPr>
          <p:nvPr/>
        </p:nvPicPr>
        <mc:AlternateContent>
          <mc:Choice xmlns:ma="http://schemas.microsoft.com/office/mac/drawingml/2008/main" Requires="ma">
            <p:blipFill>
              <a:blip r:embed="rId22"/>
              <a:srcRect/>
              <a:stretch>
                <a:fillRect/>
              </a:stretch>
            </p:blipFill>
          </mc:Choice>
          <mc:Fallback>
            <p:blipFill>
              <a:blip r:embed="rId23"/>
              <a:srcRect/>
              <a:stretch>
                <a:fillRect/>
              </a:stretch>
            </p:blipFill>
          </mc:Fallback>
        </mc:AlternateContent>
        <p:spPr bwMode="auto">
          <a:xfrm>
            <a:off x="7096686" y="3923436"/>
            <a:ext cx="661987" cy="393700"/>
          </a:xfrm>
          <a:prstGeom prst="rect">
            <a:avLst/>
          </a:prstGeom>
          <a:noFill/>
          <a:ln w="9525">
            <a:noFill/>
            <a:miter lim="800000"/>
            <a:headEnd/>
            <a:tailEnd/>
          </a:ln>
          <a:effectLst/>
        </p:spPr>
      </p:pic>
      <p:pic>
        <p:nvPicPr>
          <p:cNvPr id="22" name="Picture 13"/>
          <p:cNvPicPr>
            <a:picLocks noChangeAspect="1" noChangeArrowheads="1"/>
          </p:cNvPicPr>
          <p:nvPr/>
        </p:nvPicPr>
        <mc:AlternateContent>
          <mc:Choice xmlns:ma="http://schemas.microsoft.com/office/mac/drawingml/2008/main" Requires="ma">
            <p:blipFill>
              <a:blip r:embed="rId24"/>
              <a:srcRect/>
              <a:stretch>
                <a:fillRect/>
              </a:stretch>
            </p:blipFill>
          </mc:Choice>
          <mc:Fallback>
            <p:blipFill>
              <a:blip r:embed="rId25"/>
              <a:srcRect/>
              <a:stretch>
                <a:fillRect/>
              </a:stretch>
            </p:blipFill>
          </mc:Fallback>
        </mc:AlternateContent>
        <p:spPr bwMode="auto">
          <a:xfrm>
            <a:off x="5965754" y="3870149"/>
            <a:ext cx="538163" cy="530225"/>
          </a:xfrm>
          <a:prstGeom prst="rect">
            <a:avLst/>
          </a:prstGeom>
          <a:noFill/>
          <a:ln w="9525">
            <a:noFill/>
            <a:miter lim="800000"/>
            <a:headEnd/>
            <a:tailEnd/>
          </a:ln>
          <a:effectLst/>
        </p:spPr>
      </p:pic>
      <p:sp>
        <p:nvSpPr>
          <p:cNvPr id="24" name="TekstSylinder 23"/>
          <p:cNvSpPr txBox="1"/>
          <p:nvPr/>
        </p:nvSpPr>
        <p:spPr>
          <a:xfrm>
            <a:off x="5844800" y="5480579"/>
            <a:ext cx="1118478" cy="369332"/>
          </a:xfrm>
          <a:prstGeom prst="rect">
            <a:avLst/>
          </a:prstGeom>
          <a:noFill/>
        </p:spPr>
        <p:txBody>
          <a:bodyPr wrap="none" rtlCol="0">
            <a:spAutoFit/>
          </a:bodyPr>
          <a:lstStyle/>
          <a:p>
            <a:r>
              <a:rPr lang="nn-NO"/>
              <a:t>Aggresjon</a:t>
            </a:r>
          </a:p>
        </p:txBody>
      </p:sp>
      <p:sp>
        <p:nvSpPr>
          <p:cNvPr id="25" name="TekstSylinder 24"/>
          <p:cNvSpPr txBox="1"/>
          <p:nvPr/>
        </p:nvSpPr>
        <p:spPr>
          <a:xfrm>
            <a:off x="7173681" y="5256213"/>
            <a:ext cx="825867" cy="369332"/>
          </a:xfrm>
          <a:prstGeom prst="rect">
            <a:avLst/>
          </a:prstGeom>
          <a:noFill/>
        </p:spPr>
        <p:txBody>
          <a:bodyPr wrap="none" rtlCol="0">
            <a:spAutoFit/>
          </a:bodyPr>
          <a:lstStyle/>
          <a:p>
            <a:r>
              <a:rPr lang="nn-NO"/>
              <a:t>Trusler</a:t>
            </a:r>
          </a:p>
        </p:txBody>
      </p:sp>
      <p:sp>
        <p:nvSpPr>
          <p:cNvPr id="26" name="TekstSylinder 25"/>
          <p:cNvSpPr txBox="1"/>
          <p:nvPr/>
        </p:nvSpPr>
        <p:spPr>
          <a:xfrm>
            <a:off x="6972735" y="3500817"/>
            <a:ext cx="1485465" cy="369332"/>
          </a:xfrm>
          <a:prstGeom prst="rect">
            <a:avLst/>
          </a:prstGeom>
          <a:noFill/>
        </p:spPr>
        <p:txBody>
          <a:bodyPr wrap="none" rtlCol="0">
            <a:spAutoFit/>
          </a:bodyPr>
          <a:lstStyle/>
          <a:p>
            <a:r>
              <a:rPr lang="nn-NO"/>
              <a:t>Logiske brudd</a:t>
            </a:r>
          </a:p>
        </p:txBody>
      </p:sp>
      <p:sp>
        <p:nvSpPr>
          <p:cNvPr id="27" name="TekstSylinder 26"/>
          <p:cNvSpPr txBox="1"/>
          <p:nvPr/>
        </p:nvSpPr>
        <p:spPr>
          <a:xfrm>
            <a:off x="5792752" y="3381067"/>
            <a:ext cx="1031803" cy="369332"/>
          </a:xfrm>
          <a:prstGeom prst="rect">
            <a:avLst/>
          </a:prstGeom>
          <a:noFill/>
        </p:spPr>
        <p:txBody>
          <a:bodyPr wrap="none" rtlCol="0">
            <a:spAutoFit/>
          </a:bodyPr>
          <a:lstStyle/>
          <a:p>
            <a:r>
              <a:rPr lang="nn-NO"/>
              <a:t>Krenkbar</a:t>
            </a:r>
          </a:p>
        </p:txBody>
      </p:sp>
      <p:sp>
        <p:nvSpPr>
          <p:cNvPr id="29" name="TekstSylinder 28"/>
          <p:cNvSpPr txBox="1"/>
          <p:nvPr/>
        </p:nvSpPr>
        <p:spPr>
          <a:xfrm>
            <a:off x="812583" y="3381067"/>
            <a:ext cx="1533029" cy="369332"/>
          </a:xfrm>
          <a:prstGeom prst="rect">
            <a:avLst/>
          </a:prstGeom>
          <a:noFill/>
        </p:spPr>
        <p:txBody>
          <a:bodyPr wrap="none" rtlCol="0">
            <a:spAutoFit/>
          </a:bodyPr>
          <a:lstStyle/>
          <a:p>
            <a:r>
              <a:rPr lang="nn-NO"/>
              <a:t>Empatimangel</a:t>
            </a:r>
          </a:p>
        </p:txBody>
      </p:sp>
      <p:sp>
        <p:nvSpPr>
          <p:cNvPr id="30" name="TekstSylinder 29"/>
          <p:cNvSpPr txBox="1"/>
          <p:nvPr/>
        </p:nvSpPr>
        <p:spPr>
          <a:xfrm>
            <a:off x="2736579" y="3381067"/>
            <a:ext cx="768961" cy="369332"/>
          </a:xfrm>
          <a:prstGeom prst="rect">
            <a:avLst/>
          </a:prstGeom>
          <a:noFill/>
        </p:spPr>
        <p:txBody>
          <a:bodyPr wrap="none" rtlCol="0">
            <a:spAutoFit/>
          </a:bodyPr>
          <a:lstStyle/>
          <a:p>
            <a:r>
              <a:rPr lang="nn-NO"/>
              <a:t>Kynisk</a:t>
            </a:r>
          </a:p>
        </p:txBody>
      </p:sp>
      <p:sp>
        <p:nvSpPr>
          <p:cNvPr id="31" name="TekstSylinder 30"/>
          <p:cNvSpPr txBox="1"/>
          <p:nvPr/>
        </p:nvSpPr>
        <p:spPr>
          <a:xfrm>
            <a:off x="3810036" y="3409187"/>
            <a:ext cx="1256436" cy="369332"/>
          </a:xfrm>
          <a:prstGeom prst="rect">
            <a:avLst/>
          </a:prstGeom>
          <a:noFill/>
        </p:spPr>
        <p:txBody>
          <a:bodyPr wrap="none" rtlCol="0">
            <a:spAutoFit/>
          </a:bodyPr>
          <a:lstStyle/>
          <a:p>
            <a:r>
              <a:rPr lang="nn-NO"/>
              <a:t>Egosentrisk</a:t>
            </a:r>
          </a:p>
        </p:txBody>
      </p:sp>
      <p:sp>
        <p:nvSpPr>
          <p:cNvPr id="32" name="TekstSylinder 31"/>
          <p:cNvSpPr txBox="1"/>
          <p:nvPr/>
        </p:nvSpPr>
        <p:spPr>
          <a:xfrm>
            <a:off x="4796453" y="3778519"/>
            <a:ext cx="996299" cy="369332"/>
          </a:xfrm>
          <a:prstGeom prst="rect">
            <a:avLst/>
          </a:prstGeom>
          <a:noFill/>
        </p:spPr>
        <p:txBody>
          <a:bodyPr wrap="none" rtlCol="0">
            <a:spAutoFit/>
          </a:bodyPr>
          <a:lstStyle/>
          <a:p>
            <a:r>
              <a:rPr lang="nn-NO"/>
              <a:t>Umoden</a:t>
            </a:r>
          </a:p>
        </p:txBody>
      </p:sp>
      <p:sp>
        <p:nvSpPr>
          <p:cNvPr id="34" name="Plassholder for bunntekst 33"/>
          <p:cNvSpPr>
            <a:spLocks noGrp="1"/>
          </p:cNvSpPr>
          <p:nvPr>
            <p:ph type="ftr" sz="quarter" idx="11"/>
          </p:nvPr>
        </p:nvSpPr>
        <p:spPr/>
        <p:txBody>
          <a:bodyPr/>
          <a:lstStyle/>
          <a:p>
            <a:r>
              <a:rPr lang="nb-NO"/>
              <a:t>Copyright - Rune Fardal - 2011</a:t>
            </a:r>
          </a:p>
        </p:txBody>
      </p:sp>
    </p:spTree>
  </p:cSld>
  <p:clrMapOvr>
    <a:masterClrMapping/>
  </p:clrMapOvr>
  <p:transition advClick="0"/>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tel 1"/>
          <p:cNvSpPr>
            <a:spLocks noGrp="1"/>
          </p:cNvSpPr>
          <p:nvPr>
            <p:ph type="ctrTitle"/>
          </p:nvPr>
        </p:nvSpPr>
        <p:spPr>
          <a:xfrm>
            <a:off x="685800" y="387586"/>
            <a:ext cx="7772400" cy="1002801"/>
          </a:xfrm>
        </p:spPr>
        <p:txBody>
          <a:bodyPr/>
          <a:lstStyle/>
          <a:p>
            <a:r>
              <a:rPr lang="nn-NO"/>
              <a:t>Modell</a:t>
            </a:r>
          </a:p>
        </p:txBody>
      </p:sp>
      <p:sp>
        <p:nvSpPr>
          <p:cNvPr id="5" name="Plassholder for lysbildenummer 4"/>
          <p:cNvSpPr>
            <a:spLocks noGrp="1"/>
          </p:cNvSpPr>
          <p:nvPr>
            <p:ph type="sldNum" sz="quarter" idx="12"/>
          </p:nvPr>
        </p:nvSpPr>
        <p:spPr>
          <a:xfrm>
            <a:off x="8382000" y="6356350"/>
            <a:ext cx="762000" cy="365125"/>
          </a:xfrm>
        </p:spPr>
        <p:txBody>
          <a:bodyPr/>
          <a:lstStyle/>
          <a:p>
            <a:fld id="{30DFC05C-2E46-4B4B-81B6-71F0E13C0776}" type="slidenum">
              <a:rPr lang="nb-NO"/>
              <a:pPr/>
              <a:t>54</a:t>
            </a:fld>
            <a:endParaRPr lang="nb-NO"/>
          </a:p>
        </p:txBody>
      </p:sp>
      <p:sp>
        <p:nvSpPr>
          <p:cNvPr id="6" name="TekstSylinder 5"/>
          <p:cNvSpPr txBox="1"/>
          <p:nvPr/>
        </p:nvSpPr>
        <p:spPr>
          <a:xfrm>
            <a:off x="685801" y="1715273"/>
            <a:ext cx="7696200" cy="646331"/>
          </a:xfrm>
          <a:prstGeom prst="rect">
            <a:avLst/>
          </a:prstGeom>
          <a:noFill/>
        </p:spPr>
        <p:txBody>
          <a:bodyPr wrap="square" rtlCol="0">
            <a:spAutoFit/>
          </a:bodyPr>
          <a:lstStyle/>
          <a:p>
            <a:pPr algn="just"/>
            <a:r>
              <a:rPr lang="nn-NO"/>
              <a:t>Ut i fra den enkelte konflikt </a:t>
            </a:r>
            <a:r>
              <a:rPr lang="nn-NO" u="sng"/>
              <a:t>type</a:t>
            </a:r>
            <a:r>
              <a:rPr lang="nn-NO"/>
              <a:t> benytter man en model for å forstå konflikten. Her metaforisk vist som en bilde som kan romme ulike premisser.</a:t>
            </a:r>
          </a:p>
        </p:txBody>
      </p:sp>
      <p:pic>
        <p:nvPicPr>
          <p:cNvPr id="5122" name="Picture 2"/>
          <p:cNvPicPr>
            <a:picLocks noChangeAspect="1" noChangeArrowheads="1"/>
          </p:cNvPicPr>
          <p:nvPr/>
        </p:nvPicPr>
        <mc:AlternateContent>
          <mc:Choice xmlns:ma="http://schemas.microsoft.com/office/mac/drawingml/2008/main" Requires="ma">
            <p:blipFill>
              <a:blip r:embed="rId2"/>
              <a:srcRect/>
              <a:stretch>
                <a:fillRect/>
              </a:stretch>
            </p:blipFill>
          </mc:Choice>
          <mc:Fallback>
            <p:blipFill>
              <a:blip r:embed="rId3"/>
              <a:srcRect/>
              <a:stretch>
                <a:fillRect/>
              </a:stretch>
            </p:blipFill>
          </mc:Fallback>
        </mc:AlternateContent>
        <p:spPr bwMode="auto">
          <a:xfrm>
            <a:off x="1641179" y="3153360"/>
            <a:ext cx="6137275" cy="944562"/>
          </a:xfrm>
          <a:prstGeom prst="rect">
            <a:avLst/>
          </a:prstGeom>
          <a:noFill/>
          <a:ln w="9525">
            <a:noFill/>
            <a:miter lim="800000"/>
            <a:headEnd/>
            <a:tailEnd/>
          </a:ln>
          <a:effectLst/>
        </p:spPr>
      </p:pic>
      <p:sp>
        <p:nvSpPr>
          <p:cNvPr id="8" name="TekstSylinder 7"/>
          <p:cNvSpPr txBox="1"/>
          <p:nvPr/>
        </p:nvSpPr>
        <p:spPr>
          <a:xfrm>
            <a:off x="685800" y="4840699"/>
            <a:ext cx="7696200" cy="923330"/>
          </a:xfrm>
          <a:prstGeom prst="rect">
            <a:avLst/>
          </a:prstGeom>
          <a:noFill/>
        </p:spPr>
        <p:txBody>
          <a:bodyPr wrap="square" rtlCol="0">
            <a:spAutoFit/>
          </a:bodyPr>
          <a:lstStyle/>
          <a:p>
            <a:pPr algn="just"/>
            <a:r>
              <a:rPr lang="nn-NO">
                <a:solidFill>
                  <a:srgbClr val="EEECE1"/>
                </a:solidFill>
              </a:rPr>
              <a:t>En sakkyndig som skal avgjøre hvor det er </a:t>
            </a:r>
            <a:r>
              <a:rPr lang="nn-NO" b="1" i="1">
                <a:solidFill>
                  <a:srgbClr val="EEECE1"/>
                </a:solidFill>
              </a:rPr>
              <a:t>barnets beste </a:t>
            </a:r>
            <a:r>
              <a:rPr lang="nn-NO">
                <a:solidFill>
                  <a:srgbClr val="EEECE1"/>
                </a:solidFill>
              </a:rPr>
              <a:t>å bo etter en skillsmisse  møter  ofte en slik setting med en modell for denne typen konflikter. Modellen kan være det perspektiv, den </a:t>
            </a:r>
            <a:r>
              <a:rPr lang="nn-NO" u="sng">
                <a:solidFill>
                  <a:srgbClr val="EEECE1"/>
                </a:solidFill>
              </a:rPr>
              <a:t>teoretiske tilnærmig</a:t>
            </a:r>
            <a:r>
              <a:rPr lang="nn-NO">
                <a:solidFill>
                  <a:srgbClr val="EEECE1"/>
                </a:solidFill>
              </a:rPr>
              <a:t> psykologen benytter. </a:t>
            </a:r>
          </a:p>
        </p:txBody>
      </p:sp>
      <p:sp>
        <p:nvSpPr>
          <p:cNvPr id="9" name="Plassholder for bunntekst 8"/>
          <p:cNvSpPr>
            <a:spLocks noGrp="1"/>
          </p:cNvSpPr>
          <p:nvPr>
            <p:ph type="ftr" sz="quarter" idx="11"/>
          </p:nvPr>
        </p:nvSpPr>
        <p:spPr/>
        <p:txBody>
          <a:bodyPr/>
          <a:lstStyle/>
          <a:p>
            <a:r>
              <a:rPr lang="nb-NO"/>
              <a:t>Copyright - Rune Fardal - 2011</a:t>
            </a:r>
          </a:p>
        </p:txBody>
      </p:sp>
    </p:spTree>
  </p:cSld>
  <p:clrMapOvr>
    <a:masterClrMapping/>
  </p:clrMapOvr>
  <p:transition advClick="0"/>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tel 1"/>
          <p:cNvSpPr>
            <a:spLocks noGrp="1"/>
          </p:cNvSpPr>
          <p:nvPr>
            <p:ph type="ctrTitle"/>
          </p:nvPr>
        </p:nvSpPr>
        <p:spPr>
          <a:xfrm>
            <a:off x="685800" y="206163"/>
            <a:ext cx="7772400" cy="1002801"/>
          </a:xfrm>
        </p:spPr>
        <p:txBody>
          <a:bodyPr>
            <a:normAutofit/>
          </a:bodyPr>
          <a:lstStyle/>
          <a:p>
            <a:r>
              <a:rPr lang="nb-NO" sz="3200" b="1" kern="0"/>
              <a:t>Det er flere ulike psykologiske </a:t>
            </a:r>
            <a:r>
              <a:rPr lang="nb-NO" sz="3200" b="1" i="1" kern="0"/>
              <a:t>perspektiver</a:t>
            </a:r>
            <a:endParaRPr lang="nn-NO" sz="3200" i="1"/>
          </a:p>
        </p:txBody>
      </p:sp>
      <p:sp>
        <p:nvSpPr>
          <p:cNvPr id="5" name="Plassholder for lysbildenummer 4"/>
          <p:cNvSpPr>
            <a:spLocks noGrp="1"/>
          </p:cNvSpPr>
          <p:nvPr>
            <p:ph type="sldNum" sz="quarter" idx="12"/>
          </p:nvPr>
        </p:nvSpPr>
        <p:spPr>
          <a:xfrm>
            <a:off x="8382000" y="6356350"/>
            <a:ext cx="762000" cy="365125"/>
          </a:xfrm>
        </p:spPr>
        <p:txBody>
          <a:bodyPr/>
          <a:lstStyle/>
          <a:p>
            <a:fld id="{30DFC05C-2E46-4B4B-81B6-71F0E13C0776}" type="slidenum">
              <a:rPr lang="nb-NO"/>
              <a:pPr/>
              <a:t>55</a:t>
            </a:fld>
            <a:endParaRPr lang="nb-NO"/>
          </a:p>
        </p:txBody>
      </p:sp>
      <p:sp>
        <p:nvSpPr>
          <p:cNvPr id="9" name="Plassholder for bunntekst 8"/>
          <p:cNvSpPr>
            <a:spLocks noGrp="1"/>
          </p:cNvSpPr>
          <p:nvPr>
            <p:ph type="ftr" sz="quarter" idx="11"/>
          </p:nvPr>
        </p:nvSpPr>
        <p:spPr/>
        <p:txBody>
          <a:bodyPr/>
          <a:lstStyle/>
          <a:p>
            <a:r>
              <a:rPr lang="nb-NO"/>
              <a:t>Copyright - Rune Fardal - 2011</a:t>
            </a:r>
          </a:p>
        </p:txBody>
      </p:sp>
      <p:sp>
        <p:nvSpPr>
          <p:cNvPr id="11" name="Rectangle 3"/>
          <p:cNvSpPr>
            <a:spLocks noGrp="1" noChangeArrowheads="1"/>
          </p:cNvSpPr>
          <p:nvPr>
            <p:ph type="subTitle" idx="1"/>
          </p:nvPr>
        </p:nvSpPr>
        <p:spPr>
          <a:xfrm>
            <a:off x="544310" y="1215959"/>
            <a:ext cx="7913890" cy="4331019"/>
          </a:xfrm>
        </p:spPr>
        <p:txBody>
          <a:bodyPr/>
          <a:lstStyle/>
          <a:p>
            <a:pPr algn="l"/>
            <a:r>
              <a:rPr lang="nb-NO" sz="1400" b="1">
                <a:solidFill>
                  <a:srgbClr val="000000"/>
                </a:solidFill>
              </a:rPr>
              <a:t>Biologisk</a:t>
            </a:r>
            <a:r>
              <a:rPr lang="nb-NO" sz="1400">
                <a:solidFill>
                  <a:srgbClr val="000000"/>
                </a:solidFill>
              </a:rPr>
              <a:t> Legger vekt på hvordan hjernens prosesser og fysiologiske prosesser virker inn på adferd. Nevrovitenskap, genetikk og evolusjon er viktige stikkord. </a:t>
            </a:r>
          </a:p>
          <a:p>
            <a:pPr algn="l"/>
            <a:endParaRPr lang="nb-NO" sz="1400">
              <a:solidFill>
                <a:srgbClr val="000000"/>
              </a:solidFill>
            </a:endParaRPr>
          </a:p>
          <a:p>
            <a:pPr algn="l"/>
            <a:r>
              <a:rPr lang="nb-NO" sz="1400" b="1">
                <a:solidFill>
                  <a:srgbClr val="000000"/>
                </a:solidFill>
              </a:rPr>
              <a:t>Kognitivt</a:t>
            </a:r>
            <a:r>
              <a:rPr lang="nb-NO" sz="1400">
                <a:solidFill>
                  <a:srgbClr val="000000"/>
                </a:solidFill>
              </a:rPr>
              <a:t> Vektlegger mennesket som et tenkende vesen. Sansing, lagring og bearbeiding av innformasjon er viktige punkter. Kognitiv nevrovitenskap er et viktig felt i dag. </a:t>
            </a:r>
          </a:p>
          <a:p>
            <a:pPr algn="l"/>
            <a:endParaRPr lang="nb-NO" sz="1400">
              <a:solidFill>
                <a:srgbClr val="000000"/>
              </a:solidFill>
            </a:endParaRPr>
          </a:p>
          <a:p>
            <a:pPr algn="l"/>
            <a:r>
              <a:rPr lang="nb-NO" sz="1400" b="1">
                <a:solidFill>
                  <a:srgbClr val="000000"/>
                </a:solidFill>
              </a:rPr>
              <a:t>Psykodynamisk</a:t>
            </a:r>
            <a:r>
              <a:rPr lang="nb-NO" sz="1400">
                <a:solidFill>
                  <a:srgbClr val="000000"/>
                </a:solidFill>
              </a:rPr>
              <a:t> Analyse av indre og  underbeviste krefter. Forsvarsmekanismer er et sentralt begrep. ”Selvet” står sentralt her.  Dagens psykiatri hviler på en psykodynamisk forståelse.</a:t>
            </a:r>
          </a:p>
          <a:p>
            <a:pPr algn="l"/>
            <a:endParaRPr lang="nb-NO" sz="1400">
              <a:solidFill>
                <a:srgbClr val="000000"/>
              </a:solidFill>
            </a:endParaRPr>
          </a:p>
          <a:p>
            <a:pPr algn="l"/>
            <a:r>
              <a:rPr lang="nb-NO" sz="1400" b="1">
                <a:solidFill>
                  <a:srgbClr val="000000"/>
                </a:solidFill>
              </a:rPr>
              <a:t>Behavioristisk</a:t>
            </a:r>
            <a:r>
              <a:rPr lang="nb-NO" sz="1400">
                <a:solidFill>
                  <a:srgbClr val="000000"/>
                </a:solidFill>
              </a:rPr>
              <a:t> Fokuserer hvordan ytre omgivelser påvirker vår adferd og tanker. Mener menneskets natur  bare er formet av omgivelsene. Mennesker er et produkt av hva de lærer.</a:t>
            </a:r>
          </a:p>
          <a:p>
            <a:pPr algn="l"/>
            <a:endParaRPr lang="nb-NO" sz="1400">
              <a:solidFill>
                <a:srgbClr val="000000"/>
              </a:solidFill>
            </a:endParaRPr>
          </a:p>
          <a:p>
            <a:pPr algn="l"/>
            <a:r>
              <a:rPr lang="nb-NO" sz="1400" b="1">
                <a:solidFill>
                  <a:srgbClr val="000000"/>
                </a:solidFill>
              </a:rPr>
              <a:t>Humanistisk</a:t>
            </a:r>
            <a:r>
              <a:rPr lang="nb-NO" sz="1400">
                <a:solidFill>
                  <a:srgbClr val="000000"/>
                </a:solidFill>
              </a:rPr>
              <a:t> Legger stor vekt på fri vilje. Selv realisering er viktig. Omgivelsene gies ansvar for feil og patologi. Forekomsten av positiv psykologi bevegelser hviler på dette perspektivet. </a:t>
            </a:r>
          </a:p>
          <a:p>
            <a:pPr algn="l"/>
            <a:endParaRPr lang="nb-NO" sz="1400">
              <a:solidFill>
                <a:srgbClr val="000000"/>
              </a:solidFill>
            </a:endParaRPr>
          </a:p>
          <a:p>
            <a:pPr algn="l"/>
            <a:r>
              <a:rPr lang="nb-NO" sz="1400" b="1">
                <a:solidFill>
                  <a:srgbClr val="000000"/>
                </a:solidFill>
              </a:rPr>
              <a:t>Sosiokulturellt</a:t>
            </a:r>
            <a:r>
              <a:rPr lang="nb-NO" sz="1400">
                <a:solidFill>
                  <a:srgbClr val="000000"/>
                </a:solidFill>
              </a:rPr>
              <a:t> Dette perspektivet undersøker hvordan sosiale omgivelser og kulturell læring influerer på vår adferd, tanker og følelser.</a:t>
            </a:r>
          </a:p>
        </p:txBody>
      </p:sp>
      <p:sp>
        <p:nvSpPr>
          <p:cNvPr id="12" name="Text Box 4"/>
          <p:cNvSpPr txBox="1">
            <a:spLocks noChangeArrowheads="1"/>
          </p:cNvSpPr>
          <p:nvPr/>
        </p:nvSpPr>
        <p:spPr bwMode="auto">
          <a:xfrm>
            <a:off x="685800" y="5586783"/>
            <a:ext cx="7801485" cy="523220"/>
          </a:xfrm>
          <a:prstGeom prst="rect">
            <a:avLst/>
          </a:prstGeom>
          <a:noFill/>
          <a:ln w="9525">
            <a:noFill/>
            <a:miter lim="800000"/>
            <a:headEnd/>
            <a:tailEnd/>
          </a:ln>
        </p:spPr>
        <p:txBody>
          <a:bodyPr wrap="none">
            <a:prstTxWarp prst="textNoShape">
              <a:avLst/>
            </a:prstTxWarp>
            <a:spAutoFit/>
          </a:bodyPr>
          <a:lstStyle/>
          <a:p>
            <a:pPr algn="ctr"/>
            <a:r>
              <a:rPr lang="nb-NO" sz="1400" b="1">
                <a:solidFill>
                  <a:schemeClr val="bg1"/>
                </a:solidFill>
              </a:rPr>
              <a:t>Alle disse kan hver for seg eller i kombinasjon utgjøre modeller  psykologer forstår virkeligheten utifra.</a:t>
            </a:r>
          </a:p>
          <a:p>
            <a:pPr algn="ctr"/>
            <a:r>
              <a:rPr lang="nb-NO" sz="1400" b="1">
                <a:solidFill>
                  <a:schemeClr val="bg1"/>
                </a:solidFill>
              </a:rPr>
              <a:t>Oftest er dette terapeutiske modeller, som ikke er utviklet  for å forstå komplekse konflikter.</a:t>
            </a:r>
            <a:endParaRPr lang="nb-NO" sz="1400">
              <a:solidFill>
                <a:schemeClr val="bg1"/>
              </a:solidFill>
            </a:endParaRPr>
          </a:p>
        </p:txBody>
      </p:sp>
    </p:spTree>
  </p:cSld>
  <p:clrMapOvr>
    <a:masterClrMapping/>
  </p:clrMapOvr>
  <p:transition advClick="0"/>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tel 1"/>
          <p:cNvSpPr>
            <a:spLocks noGrp="1"/>
          </p:cNvSpPr>
          <p:nvPr>
            <p:ph type="ctrTitle"/>
          </p:nvPr>
        </p:nvSpPr>
        <p:spPr>
          <a:xfrm>
            <a:off x="685800" y="387586"/>
            <a:ext cx="7772400" cy="1002801"/>
          </a:xfrm>
        </p:spPr>
        <p:txBody>
          <a:bodyPr/>
          <a:lstStyle/>
          <a:p>
            <a:r>
              <a:rPr lang="nn-NO"/>
              <a:t>Premissene bekrefter modellen</a:t>
            </a:r>
          </a:p>
        </p:txBody>
      </p:sp>
      <p:sp>
        <p:nvSpPr>
          <p:cNvPr id="11" name="Plassholder for lysbildenummer 10"/>
          <p:cNvSpPr>
            <a:spLocks noGrp="1"/>
          </p:cNvSpPr>
          <p:nvPr>
            <p:ph type="sldNum" sz="quarter" idx="12"/>
          </p:nvPr>
        </p:nvSpPr>
        <p:spPr>
          <a:xfrm>
            <a:off x="8382000" y="6356350"/>
            <a:ext cx="762000" cy="365125"/>
          </a:xfrm>
        </p:spPr>
        <p:txBody>
          <a:bodyPr/>
          <a:lstStyle/>
          <a:p>
            <a:fld id="{30DFC05C-2E46-4B4B-81B6-71F0E13C0776}" type="slidenum">
              <a:rPr lang="nb-NO"/>
              <a:pPr/>
              <a:t>56</a:t>
            </a:fld>
            <a:endParaRPr lang="nb-NO"/>
          </a:p>
        </p:txBody>
      </p:sp>
      <p:sp>
        <p:nvSpPr>
          <p:cNvPr id="6" name="TekstSylinder 5"/>
          <p:cNvSpPr txBox="1"/>
          <p:nvPr/>
        </p:nvSpPr>
        <p:spPr>
          <a:xfrm>
            <a:off x="762000" y="1896696"/>
            <a:ext cx="7696200" cy="923330"/>
          </a:xfrm>
          <a:prstGeom prst="rect">
            <a:avLst/>
          </a:prstGeom>
          <a:noFill/>
        </p:spPr>
        <p:txBody>
          <a:bodyPr wrap="square" rtlCol="0">
            <a:spAutoFit/>
          </a:bodyPr>
          <a:lstStyle/>
          <a:p>
            <a:pPr algn="just"/>
            <a:r>
              <a:rPr lang="nn-NO"/>
              <a:t>Slike modeller søker forstå konfliktens premisser utifra modellens perspektiv. Man søker bekrefte modellen gjennom perspektivets måte å forstå premissene.</a:t>
            </a:r>
          </a:p>
          <a:p>
            <a:endParaRPr lang="nn-NO"/>
          </a:p>
        </p:txBody>
      </p:sp>
      <p:pic>
        <p:nvPicPr>
          <p:cNvPr id="5122" name="Picture 2"/>
          <p:cNvPicPr>
            <a:picLocks noChangeAspect="1" noChangeArrowheads="1"/>
          </p:cNvPicPr>
          <p:nvPr/>
        </p:nvPicPr>
        <mc:AlternateContent>
          <mc:Choice xmlns:ma="http://schemas.microsoft.com/office/mac/drawingml/2008/main" Requires="ma">
            <p:blipFill>
              <a:blip r:embed="rId2"/>
              <a:srcRect/>
              <a:stretch>
                <a:fillRect/>
              </a:stretch>
            </p:blipFill>
          </mc:Choice>
          <mc:Fallback>
            <p:blipFill>
              <a:blip r:embed="rId3"/>
              <a:srcRect/>
              <a:stretch>
                <a:fillRect/>
              </a:stretch>
            </p:blipFill>
          </mc:Fallback>
        </mc:AlternateContent>
        <p:spPr bwMode="auto">
          <a:xfrm>
            <a:off x="1583300" y="3461294"/>
            <a:ext cx="6137275" cy="944562"/>
          </a:xfrm>
          <a:prstGeom prst="rect">
            <a:avLst/>
          </a:prstGeom>
          <a:noFill/>
          <a:ln w="9525">
            <a:noFill/>
            <a:miter lim="800000"/>
            <a:headEnd/>
            <a:tailEnd/>
          </a:ln>
          <a:effectLst/>
        </p:spPr>
      </p:pic>
      <p:pic>
        <p:nvPicPr>
          <p:cNvPr id="17411" name="Picture 3"/>
          <p:cNvPicPr>
            <a:picLocks noChangeAspect="1" noChangeArrowheads="1"/>
          </p:cNvPicPr>
          <p:nvPr/>
        </p:nvPicPr>
        <mc:AlternateContent>
          <mc:Choice xmlns:ma="http://schemas.microsoft.com/office/mac/drawingml/2008/main" Requires="ma">
            <p:blipFill>
              <a:blip r:embed="rId4"/>
              <a:srcRect/>
              <a:stretch>
                <a:fillRect/>
              </a:stretch>
            </p:blipFill>
          </mc:Choice>
          <mc:Fallback>
            <p:blipFill>
              <a:blip r:embed="rId5"/>
              <a:srcRect/>
              <a:stretch>
                <a:fillRect/>
              </a:stretch>
            </p:blipFill>
          </mc:Fallback>
        </mc:AlternateContent>
        <p:spPr bwMode="auto">
          <a:xfrm>
            <a:off x="2252822" y="3461294"/>
            <a:ext cx="604838" cy="566737"/>
          </a:xfrm>
          <a:prstGeom prst="rect">
            <a:avLst/>
          </a:prstGeom>
          <a:noFill/>
          <a:ln w="9525">
            <a:noFill/>
            <a:miter lim="800000"/>
            <a:headEnd/>
            <a:tailEnd/>
          </a:ln>
          <a:effectLst/>
        </p:spPr>
      </p:pic>
      <p:pic>
        <p:nvPicPr>
          <p:cNvPr id="17413" name="Picture 5"/>
          <p:cNvPicPr>
            <a:picLocks noChangeAspect="1" noChangeArrowheads="1"/>
          </p:cNvPicPr>
          <p:nvPr/>
        </p:nvPicPr>
        <mc:AlternateContent>
          <mc:Choice xmlns:ma="http://schemas.microsoft.com/office/mac/drawingml/2008/main" Requires="ma">
            <p:blipFill>
              <a:blip r:embed="rId6"/>
              <a:srcRect/>
              <a:stretch>
                <a:fillRect/>
              </a:stretch>
            </p:blipFill>
          </mc:Choice>
          <mc:Fallback>
            <p:blipFill>
              <a:blip r:embed="rId7"/>
              <a:srcRect/>
              <a:stretch>
                <a:fillRect/>
              </a:stretch>
            </p:blipFill>
          </mc:Fallback>
        </mc:AlternateContent>
        <p:spPr bwMode="auto">
          <a:xfrm>
            <a:off x="3256821" y="3461294"/>
            <a:ext cx="536575" cy="522288"/>
          </a:xfrm>
          <a:prstGeom prst="rect">
            <a:avLst/>
          </a:prstGeom>
          <a:noFill/>
          <a:ln w="9525">
            <a:noFill/>
            <a:miter lim="800000"/>
            <a:headEnd/>
            <a:tailEnd/>
          </a:ln>
          <a:effectLst/>
        </p:spPr>
      </p:pic>
      <p:pic>
        <p:nvPicPr>
          <p:cNvPr id="17415" name="Picture 7"/>
          <p:cNvPicPr>
            <a:picLocks noChangeAspect="1" noChangeArrowheads="1"/>
          </p:cNvPicPr>
          <p:nvPr/>
        </p:nvPicPr>
        <mc:AlternateContent>
          <mc:Choice xmlns:ma="http://schemas.microsoft.com/office/mac/drawingml/2008/main" Requires="ma">
            <p:blipFill>
              <a:blip r:embed="rId8"/>
              <a:srcRect/>
              <a:stretch>
                <a:fillRect/>
              </a:stretch>
            </p:blipFill>
          </mc:Choice>
          <mc:Fallback>
            <p:blipFill>
              <a:blip r:embed="rId9"/>
              <a:srcRect/>
              <a:stretch>
                <a:fillRect/>
              </a:stretch>
            </p:blipFill>
          </mc:Fallback>
        </mc:AlternateContent>
        <p:spPr bwMode="auto">
          <a:xfrm>
            <a:off x="4332122" y="3469541"/>
            <a:ext cx="261937" cy="698500"/>
          </a:xfrm>
          <a:prstGeom prst="rect">
            <a:avLst/>
          </a:prstGeom>
          <a:noFill/>
          <a:ln w="9525">
            <a:noFill/>
            <a:miter lim="800000"/>
            <a:headEnd/>
            <a:tailEnd/>
          </a:ln>
          <a:effectLst/>
        </p:spPr>
      </p:pic>
      <p:pic>
        <p:nvPicPr>
          <p:cNvPr id="17417" name="Picture 9"/>
          <p:cNvPicPr>
            <a:picLocks noChangeAspect="1" noChangeArrowheads="1"/>
          </p:cNvPicPr>
          <p:nvPr/>
        </p:nvPicPr>
        <mc:AlternateContent>
          <mc:Choice xmlns:ma="http://schemas.microsoft.com/office/mac/drawingml/2008/main" Requires="ma">
            <p:blipFill>
              <a:blip r:embed="rId10"/>
              <a:srcRect/>
              <a:stretch>
                <a:fillRect/>
              </a:stretch>
            </p:blipFill>
          </mc:Choice>
          <mc:Fallback>
            <p:blipFill>
              <a:blip r:embed="rId11"/>
              <a:srcRect/>
              <a:stretch>
                <a:fillRect/>
              </a:stretch>
            </p:blipFill>
          </mc:Fallback>
        </mc:AlternateContent>
        <p:spPr bwMode="auto">
          <a:xfrm>
            <a:off x="4986234" y="3461294"/>
            <a:ext cx="534987" cy="404812"/>
          </a:xfrm>
          <a:prstGeom prst="rect">
            <a:avLst/>
          </a:prstGeom>
          <a:noFill/>
          <a:ln w="9525">
            <a:noFill/>
            <a:miter lim="800000"/>
            <a:headEnd/>
            <a:tailEnd/>
          </a:ln>
          <a:effectLst/>
        </p:spPr>
      </p:pic>
      <p:pic>
        <p:nvPicPr>
          <p:cNvPr id="17420" name="Picture 12"/>
          <p:cNvPicPr>
            <a:picLocks noChangeAspect="1" noChangeArrowheads="1"/>
          </p:cNvPicPr>
          <p:nvPr/>
        </p:nvPicPr>
        <mc:AlternateContent>
          <mc:Choice xmlns:ma="http://schemas.microsoft.com/office/mac/drawingml/2008/main" Requires="ma">
            <p:blipFill>
              <a:blip r:embed="rId12"/>
              <a:srcRect/>
              <a:stretch>
                <a:fillRect/>
              </a:stretch>
            </p:blipFill>
          </mc:Choice>
          <mc:Fallback>
            <p:blipFill>
              <a:blip r:embed="rId13"/>
              <a:srcRect/>
              <a:stretch>
                <a:fillRect/>
              </a:stretch>
            </p:blipFill>
          </mc:Fallback>
        </mc:AlternateContent>
        <p:spPr bwMode="auto">
          <a:xfrm>
            <a:off x="6674852" y="3477788"/>
            <a:ext cx="661987" cy="393700"/>
          </a:xfrm>
          <a:prstGeom prst="rect">
            <a:avLst/>
          </a:prstGeom>
          <a:noFill/>
          <a:ln w="9525">
            <a:noFill/>
            <a:miter lim="800000"/>
            <a:headEnd/>
            <a:tailEnd/>
          </a:ln>
          <a:effectLst/>
        </p:spPr>
      </p:pic>
      <p:pic>
        <p:nvPicPr>
          <p:cNvPr id="17421" name="Picture 13"/>
          <p:cNvPicPr>
            <a:picLocks noChangeAspect="1" noChangeArrowheads="1"/>
          </p:cNvPicPr>
          <p:nvPr/>
        </p:nvPicPr>
        <mc:AlternateContent>
          <mc:Choice xmlns:ma="http://schemas.microsoft.com/office/mac/drawingml/2008/main" Requires="ma">
            <p:blipFill>
              <a:blip r:embed="rId14"/>
              <a:srcRect/>
              <a:stretch>
                <a:fillRect/>
              </a:stretch>
            </p:blipFill>
          </mc:Choice>
          <mc:Fallback>
            <p:blipFill>
              <a:blip r:embed="rId15"/>
              <a:srcRect/>
              <a:stretch>
                <a:fillRect/>
              </a:stretch>
            </p:blipFill>
          </mc:Fallback>
        </mc:AlternateContent>
        <p:spPr bwMode="auto">
          <a:xfrm>
            <a:off x="5744672" y="3461294"/>
            <a:ext cx="538163" cy="530225"/>
          </a:xfrm>
          <a:prstGeom prst="rect">
            <a:avLst/>
          </a:prstGeom>
          <a:noFill/>
          <a:ln w="9525">
            <a:noFill/>
            <a:miter lim="800000"/>
            <a:headEnd/>
            <a:tailEnd/>
          </a:ln>
          <a:effectLst/>
        </p:spPr>
      </p:pic>
      <p:sp>
        <p:nvSpPr>
          <p:cNvPr id="13" name="TekstSylinder 12"/>
          <p:cNvSpPr txBox="1"/>
          <p:nvPr/>
        </p:nvSpPr>
        <p:spPr>
          <a:xfrm>
            <a:off x="2701785" y="5322130"/>
            <a:ext cx="3784547" cy="369332"/>
          </a:xfrm>
          <a:prstGeom prst="rect">
            <a:avLst/>
          </a:prstGeom>
          <a:noFill/>
        </p:spPr>
        <p:txBody>
          <a:bodyPr wrap="none" rtlCol="0">
            <a:spAutoFit/>
          </a:bodyPr>
          <a:lstStyle/>
          <a:p>
            <a:r>
              <a:rPr lang="nn-NO">
                <a:solidFill>
                  <a:srgbClr val="EEECE1"/>
                </a:solidFill>
              </a:rPr>
              <a:t>Modellen styrer konfliktens forståelse!</a:t>
            </a:r>
          </a:p>
        </p:txBody>
      </p:sp>
      <p:sp>
        <p:nvSpPr>
          <p:cNvPr id="14" name="Plassholder for bunntekst 13"/>
          <p:cNvSpPr>
            <a:spLocks noGrp="1"/>
          </p:cNvSpPr>
          <p:nvPr>
            <p:ph type="ftr" sz="quarter" idx="11"/>
          </p:nvPr>
        </p:nvSpPr>
        <p:spPr/>
        <p:txBody>
          <a:bodyPr/>
          <a:lstStyle/>
          <a:p>
            <a:r>
              <a:rPr lang="nb-NO"/>
              <a:t>Copyright - Rune Fardal - 2011</a:t>
            </a:r>
          </a:p>
        </p:txBody>
      </p:sp>
    </p:spTree>
  </p:cSld>
  <p:clrMapOvr>
    <a:masterClrMapping/>
  </p:clrMapOvr>
  <p:transition advClick="0"/>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tel 1"/>
          <p:cNvSpPr>
            <a:spLocks noGrp="1"/>
          </p:cNvSpPr>
          <p:nvPr>
            <p:ph type="ctrTitle"/>
          </p:nvPr>
        </p:nvSpPr>
        <p:spPr>
          <a:xfrm>
            <a:off x="685800" y="387586"/>
            <a:ext cx="7772400" cy="1002801"/>
          </a:xfrm>
        </p:spPr>
        <p:txBody>
          <a:bodyPr>
            <a:normAutofit/>
          </a:bodyPr>
          <a:lstStyle/>
          <a:p>
            <a:r>
              <a:rPr lang="nn-NO"/>
              <a:t>Hva når premissene ikke passer?</a:t>
            </a:r>
          </a:p>
        </p:txBody>
      </p:sp>
      <p:sp>
        <p:nvSpPr>
          <p:cNvPr id="18" name="Plassholder for lysbildenummer 17"/>
          <p:cNvSpPr>
            <a:spLocks noGrp="1"/>
          </p:cNvSpPr>
          <p:nvPr>
            <p:ph type="sldNum" sz="quarter" idx="12"/>
          </p:nvPr>
        </p:nvSpPr>
        <p:spPr>
          <a:xfrm>
            <a:off x="8382000" y="6356350"/>
            <a:ext cx="762000" cy="365125"/>
          </a:xfrm>
        </p:spPr>
        <p:txBody>
          <a:bodyPr/>
          <a:lstStyle/>
          <a:p>
            <a:fld id="{30DFC05C-2E46-4B4B-81B6-71F0E13C0776}" type="slidenum">
              <a:rPr lang="nb-NO"/>
              <a:pPr/>
              <a:t>57</a:t>
            </a:fld>
            <a:endParaRPr lang="nb-NO"/>
          </a:p>
        </p:txBody>
      </p:sp>
      <p:sp>
        <p:nvSpPr>
          <p:cNvPr id="6" name="TekstSylinder 5"/>
          <p:cNvSpPr txBox="1"/>
          <p:nvPr/>
        </p:nvSpPr>
        <p:spPr>
          <a:xfrm>
            <a:off x="1612137" y="1715273"/>
            <a:ext cx="6042715" cy="369332"/>
          </a:xfrm>
          <a:prstGeom prst="rect">
            <a:avLst/>
          </a:prstGeom>
          <a:noFill/>
        </p:spPr>
        <p:txBody>
          <a:bodyPr wrap="none" rtlCol="0">
            <a:spAutoFit/>
          </a:bodyPr>
          <a:lstStyle/>
          <a:p>
            <a:r>
              <a:rPr lang="nn-NO"/>
              <a:t>Hva gjør man når premissene ikke blir  forklart av perspektivet? </a:t>
            </a:r>
          </a:p>
        </p:txBody>
      </p:sp>
      <p:pic>
        <p:nvPicPr>
          <p:cNvPr id="5122" name="Picture 2"/>
          <p:cNvPicPr>
            <a:picLocks noChangeAspect="1" noChangeArrowheads="1"/>
          </p:cNvPicPr>
          <p:nvPr/>
        </p:nvPicPr>
        <mc:AlternateContent>
          <mc:Choice xmlns:ma="http://schemas.microsoft.com/office/mac/drawingml/2008/main" Requires="ma">
            <p:blipFill>
              <a:blip r:embed="rId2"/>
              <a:srcRect/>
              <a:stretch>
                <a:fillRect/>
              </a:stretch>
            </p:blipFill>
          </mc:Choice>
          <mc:Fallback>
            <p:blipFill>
              <a:blip r:embed="rId3"/>
              <a:srcRect/>
              <a:stretch>
                <a:fillRect/>
              </a:stretch>
            </p:blipFill>
          </mc:Fallback>
        </mc:AlternateContent>
        <p:spPr bwMode="auto">
          <a:xfrm>
            <a:off x="1468885" y="4534694"/>
            <a:ext cx="6137275" cy="944562"/>
          </a:xfrm>
          <a:prstGeom prst="rect">
            <a:avLst/>
          </a:prstGeom>
          <a:noFill/>
          <a:ln w="9525">
            <a:noFill/>
            <a:miter lim="800000"/>
            <a:headEnd/>
            <a:tailEnd/>
          </a:ln>
          <a:effectLst/>
        </p:spPr>
      </p:pic>
      <p:pic>
        <p:nvPicPr>
          <p:cNvPr id="17410" name="Picture 2"/>
          <p:cNvPicPr>
            <a:picLocks noChangeAspect="1" noChangeArrowheads="1"/>
          </p:cNvPicPr>
          <p:nvPr/>
        </p:nvPicPr>
        <mc:AlternateContent>
          <mc:Choice xmlns:ma="http://schemas.microsoft.com/office/mac/drawingml/2008/main" Requires="ma">
            <p:blipFill>
              <a:blip r:embed="rId4"/>
              <a:srcRect/>
              <a:stretch>
                <a:fillRect/>
              </a:stretch>
            </p:blipFill>
          </mc:Choice>
          <mc:Fallback>
            <p:blipFill>
              <a:blip r:embed="rId5"/>
              <a:srcRect/>
              <a:stretch>
                <a:fillRect/>
              </a:stretch>
            </p:blipFill>
          </mc:Fallback>
        </mc:AlternateContent>
        <p:spPr bwMode="auto">
          <a:xfrm>
            <a:off x="2185988" y="2805906"/>
            <a:ext cx="600075" cy="179387"/>
          </a:xfrm>
          <a:prstGeom prst="rect">
            <a:avLst/>
          </a:prstGeom>
          <a:noFill/>
          <a:ln w="9525">
            <a:noFill/>
            <a:miter lim="800000"/>
            <a:headEnd/>
            <a:tailEnd/>
          </a:ln>
          <a:effectLst/>
        </p:spPr>
      </p:pic>
      <p:pic>
        <p:nvPicPr>
          <p:cNvPr id="17411" name="Picture 3"/>
          <p:cNvPicPr>
            <a:picLocks noChangeAspect="1" noChangeArrowheads="1"/>
          </p:cNvPicPr>
          <p:nvPr/>
        </p:nvPicPr>
        <mc:AlternateContent>
          <mc:Choice xmlns:ma="http://schemas.microsoft.com/office/mac/drawingml/2008/main" Requires="ma">
            <p:blipFill>
              <a:blip r:embed="rId6"/>
              <a:srcRect/>
              <a:stretch>
                <a:fillRect/>
              </a:stretch>
            </p:blipFill>
          </mc:Choice>
          <mc:Fallback>
            <p:blipFill>
              <a:blip r:embed="rId7"/>
              <a:srcRect/>
              <a:stretch>
                <a:fillRect/>
              </a:stretch>
            </p:blipFill>
          </mc:Fallback>
        </mc:AlternateContent>
        <p:spPr bwMode="auto">
          <a:xfrm>
            <a:off x="2138407" y="4534694"/>
            <a:ext cx="604838" cy="566737"/>
          </a:xfrm>
          <a:prstGeom prst="rect">
            <a:avLst/>
          </a:prstGeom>
          <a:noFill/>
          <a:ln w="9525">
            <a:noFill/>
            <a:miter lim="800000"/>
            <a:headEnd/>
            <a:tailEnd/>
          </a:ln>
          <a:effectLst/>
        </p:spPr>
      </p:pic>
      <p:pic>
        <p:nvPicPr>
          <p:cNvPr id="17412" name="Picture 4"/>
          <p:cNvPicPr>
            <a:picLocks noChangeAspect="1" noChangeArrowheads="1"/>
          </p:cNvPicPr>
          <p:nvPr/>
        </p:nvPicPr>
        <mc:AlternateContent>
          <mc:Choice xmlns:ma="http://schemas.microsoft.com/office/mac/drawingml/2008/main" Requires="ma">
            <p:blipFill>
              <a:blip r:embed="rId8"/>
              <a:srcRect/>
              <a:stretch>
                <a:fillRect/>
              </a:stretch>
            </p:blipFill>
          </mc:Choice>
          <mc:Fallback>
            <p:blipFill>
              <a:blip r:embed="rId9"/>
              <a:srcRect/>
              <a:stretch>
                <a:fillRect/>
              </a:stretch>
            </p:blipFill>
          </mc:Fallback>
        </mc:AlternateContent>
        <p:spPr bwMode="auto">
          <a:xfrm>
            <a:off x="2386902" y="3794124"/>
            <a:ext cx="528637" cy="252413"/>
          </a:xfrm>
          <a:prstGeom prst="rect">
            <a:avLst/>
          </a:prstGeom>
          <a:noFill/>
          <a:ln w="9525">
            <a:noFill/>
            <a:miter lim="800000"/>
            <a:headEnd/>
            <a:tailEnd/>
          </a:ln>
          <a:effectLst/>
        </p:spPr>
      </p:pic>
      <p:pic>
        <p:nvPicPr>
          <p:cNvPr id="17413" name="Picture 5"/>
          <p:cNvPicPr>
            <a:picLocks noChangeAspect="1" noChangeArrowheads="1"/>
          </p:cNvPicPr>
          <p:nvPr/>
        </p:nvPicPr>
        <mc:AlternateContent>
          <mc:Choice xmlns:ma="http://schemas.microsoft.com/office/mac/drawingml/2008/main" Requires="ma">
            <p:blipFill>
              <a:blip r:embed="rId10"/>
              <a:srcRect/>
              <a:stretch>
                <a:fillRect/>
              </a:stretch>
            </p:blipFill>
          </mc:Choice>
          <mc:Fallback>
            <p:blipFill>
              <a:blip r:embed="rId11"/>
              <a:srcRect/>
              <a:stretch>
                <a:fillRect/>
              </a:stretch>
            </p:blipFill>
          </mc:Fallback>
        </mc:AlternateContent>
        <p:spPr bwMode="auto">
          <a:xfrm>
            <a:off x="3142406" y="4534694"/>
            <a:ext cx="536575" cy="522288"/>
          </a:xfrm>
          <a:prstGeom prst="rect">
            <a:avLst/>
          </a:prstGeom>
          <a:noFill/>
          <a:ln w="9525">
            <a:noFill/>
            <a:miter lim="800000"/>
            <a:headEnd/>
            <a:tailEnd/>
          </a:ln>
          <a:effectLst/>
        </p:spPr>
      </p:pic>
      <p:pic>
        <p:nvPicPr>
          <p:cNvPr id="17414" name="Picture 6"/>
          <p:cNvPicPr>
            <a:picLocks noChangeAspect="1" noChangeArrowheads="1"/>
          </p:cNvPicPr>
          <p:nvPr/>
        </p:nvPicPr>
        <mc:AlternateContent>
          <mc:Choice xmlns:ma="http://schemas.microsoft.com/office/mac/drawingml/2008/main" Requires="ma">
            <p:blipFill>
              <a:blip r:embed="rId12"/>
              <a:srcRect/>
              <a:stretch>
                <a:fillRect/>
              </a:stretch>
            </p:blipFill>
          </mc:Choice>
          <mc:Fallback>
            <p:blipFill>
              <a:blip r:embed="rId13"/>
              <a:srcRect/>
              <a:stretch>
                <a:fillRect/>
              </a:stretch>
            </p:blipFill>
          </mc:Fallback>
        </mc:AlternateContent>
        <p:spPr bwMode="auto">
          <a:xfrm>
            <a:off x="3171031" y="3249612"/>
            <a:ext cx="287337" cy="246063"/>
          </a:xfrm>
          <a:prstGeom prst="rect">
            <a:avLst/>
          </a:prstGeom>
          <a:noFill/>
          <a:ln w="9525">
            <a:noFill/>
            <a:miter lim="800000"/>
            <a:headEnd/>
            <a:tailEnd/>
          </a:ln>
          <a:effectLst/>
        </p:spPr>
      </p:pic>
      <p:pic>
        <p:nvPicPr>
          <p:cNvPr id="17415" name="Picture 7"/>
          <p:cNvPicPr>
            <a:picLocks noChangeAspect="1" noChangeArrowheads="1"/>
          </p:cNvPicPr>
          <p:nvPr/>
        </p:nvPicPr>
        <mc:AlternateContent>
          <mc:Choice xmlns:ma="http://schemas.microsoft.com/office/mac/drawingml/2008/main" Requires="ma">
            <p:blipFill>
              <a:blip r:embed="rId14"/>
              <a:srcRect/>
              <a:stretch>
                <a:fillRect/>
              </a:stretch>
            </p:blipFill>
          </mc:Choice>
          <mc:Fallback>
            <p:blipFill>
              <a:blip r:embed="rId15"/>
              <a:srcRect/>
              <a:stretch>
                <a:fillRect/>
              </a:stretch>
            </p:blipFill>
          </mc:Fallback>
        </mc:AlternateContent>
        <p:spPr bwMode="auto">
          <a:xfrm>
            <a:off x="4217707" y="4542941"/>
            <a:ext cx="261937" cy="698500"/>
          </a:xfrm>
          <a:prstGeom prst="rect">
            <a:avLst/>
          </a:prstGeom>
          <a:noFill/>
          <a:ln w="9525">
            <a:noFill/>
            <a:miter lim="800000"/>
            <a:headEnd/>
            <a:tailEnd/>
          </a:ln>
          <a:effectLst/>
        </p:spPr>
      </p:pic>
      <p:pic>
        <p:nvPicPr>
          <p:cNvPr id="17416" name="Picture 8"/>
          <p:cNvPicPr>
            <a:picLocks noChangeAspect="1" noChangeArrowheads="1"/>
          </p:cNvPicPr>
          <p:nvPr/>
        </p:nvPicPr>
        <mc:AlternateContent>
          <mc:Choice xmlns:ma="http://schemas.microsoft.com/office/mac/drawingml/2008/main" Requires="ma">
            <p:blipFill>
              <a:blip r:embed="rId16"/>
              <a:srcRect/>
              <a:stretch>
                <a:fillRect/>
              </a:stretch>
            </p:blipFill>
          </mc:Choice>
          <mc:Fallback>
            <p:blipFill>
              <a:blip r:embed="rId17"/>
              <a:srcRect/>
              <a:stretch>
                <a:fillRect/>
              </a:stretch>
            </p:blipFill>
          </mc:Fallback>
        </mc:AlternateContent>
        <p:spPr bwMode="auto">
          <a:xfrm>
            <a:off x="5810489" y="3193256"/>
            <a:ext cx="530225" cy="127000"/>
          </a:xfrm>
          <a:prstGeom prst="rect">
            <a:avLst/>
          </a:prstGeom>
          <a:noFill/>
          <a:ln w="9525">
            <a:noFill/>
            <a:miter lim="800000"/>
            <a:headEnd/>
            <a:tailEnd/>
          </a:ln>
          <a:effectLst/>
        </p:spPr>
      </p:pic>
      <p:pic>
        <p:nvPicPr>
          <p:cNvPr id="17417" name="Picture 9"/>
          <p:cNvPicPr>
            <a:picLocks noChangeAspect="1" noChangeArrowheads="1"/>
          </p:cNvPicPr>
          <p:nvPr/>
        </p:nvPicPr>
        <mc:AlternateContent>
          <mc:Choice xmlns:ma="http://schemas.microsoft.com/office/mac/drawingml/2008/main" Requires="ma">
            <p:blipFill>
              <a:blip r:embed="rId18"/>
              <a:srcRect/>
              <a:stretch>
                <a:fillRect/>
              </a:stretch>
            </p:blipFill>
          </mc:Choice>
          <mc:Fallback>
            <p:blipFill>
              <a:blip r:embed="rId19"/>
              <a:srcRect/>
              <a:stretch>
                <a:fillRect/>
              </a:stretch>
            </p:blipFill>
          </mc:Fallback>
        </mc:AlternateContent>
        <p:spPr bwMode="auto">
          <a:xfrm>
            <a:off x="4871819" y="4534694"/>
            <a:ext cx="534987" cy="404812"/>
          </a:xfrm>
          <a:prstGeom prst="rect">
            <a:avLst/>
          </a:prstGeom>
          <a:noFill/>
          <a:ln w="9525">
            <a:noFill/>
            <a:miter lim="800000"/>
            <a:headEnd/>
            <a:tailEnd/>
          </a:ln>
          <a:effectLst/>
        </p:spPr>
      </p:pic>
      <p:pic>
        <p:nvPicPr>
          <p:cNvPr id="17418" name="Picture 10"/>
          <p:cNvPicPr>
            <a:picLocks noChangeAspect="1" noChangeArrowheads="1"/>
          </p:cNvPicPr>
          <p:nvPr/>
        </p:nvPicPr>
        <mc:AlternateContent>
          <mc:Choice xmlns:ma="http://schemas.microsoft.com/office/mac/drawingml/2008/main" Requires="ma">
            <p:blipFill>
              <a:blip r:embed="rId20"/>
              <a:srcRect/>
              <a:stretch>
                <a:fillRect/>
              </a:stretch>
            </p:blipFill>
          </mc:Choice>
          <mc:Fallback>
            <p:blipFill>
              <a:blip r:embed="rId21"/>
              <a:srcRect/>
              <a:stretch>
                <a:fillRect/>
              </a:stretch>
            </p:blipFill>
          </mc:Fallback>
        </mc:AlternateContent>
        <p:spPr bwMode="auto">
          <a:xfrm>
            <a:off x="6535721" y="2580481"/>
            <a:ext cx="342900" cy="450850"/>
          </a:xfrm>
          <a:prstGeom prst="rect">
            <a:avLst/>
          </a:prstGeom>
          <a:noFill/>
          <a:ln w="9525">
            <a:noFill/>
            <a:miter lim="800000"/>
            <a:headEnd/>
            <a:tailEnd/>
          </a:ln>
          <a:effectLst/>
        </p:spPr>
      </p:pic>
      <p:pic>
        <p:nvPicPr>
          <p:cNvPr id="17419" name="Picture 11"/>
          <p:cNvPicPr>
            <a:picLocks noChangeAspect="1" noChangeArrowheads="1"/>
          </p:cNvPicPr>
          <p:nvPr/>
        </p:nvPicPr>
        <mc:AlternateContent>
          <mc:Choice xmlns:ma="http://schemas.microsoft.com/office/mac/drawingml/2008/main" Requires="ma">
            <p:blipFill>
              <a:blip r:embed="rId22"/>
              <a:srcRect/>
              <a:stretch>
                <a:fillRect/>
              </a:stretch>
            </p:blipFill>
          </mc:Choice>
          <mc:Fallback>
            <p:blipFill>
              <a:blip r:embed="rId23"/>
              <a:srcRect/>
              <a:stretch>
                <a:fillRect/>
              </a:stretch>
            </p:blipFill>
          </mc:Fallback>
        </mc:AlternateContent>
        <p:spPr bwMode="auto">
          <a:xfrm>
            <a:off x="6782736" y="3794124"/>
            <a:ext cx="407988" cy="400050"/>
          </a:xfrm>
          <a:prstGeom prst="rect">
            <a:avLst/>
          </a:prstGeom>
          <a:noFill/>
          <a:ln w="9525">
            <a:noFill/>
            <a:miter lim="800000"/>
            <a:headEnd/>
            <a:tailEnd/>
          </a:ln>
          <a:effectLst/>
        </p:spPr>
      </p:pic>
      <p:pic>
        <p:nvPicPr>
          <p:cNvPr id="17420" name="Picture 12"/>
          <p:cNvPicPr>
            <a:picLocks noChangeAspect="1" noChangeArrowheads="1"/>
          </p:cNvPicPr>
          <p:nvPr/>
        </p:nvPicPr>
        <mc:AlternateContent>
          <mc:Choice xmlns:ma="http://schemas.microsoft.com/office/mac/drawingml/2008/main" Requires="ma">
            <p:blipFill>
              <a:blip r:embed="rId24"/>
              <a:srcRect/>
              <a:stretch>
                <a:fillRect/>
              </a:stretch>
            </p:blipFill>
          </mc:Choice>
          <mc:Fallback>
            <p:blipFill>
              <a:blip r:embed="rId25"/>
              <a:srcRect/>
              <a:stretch>
                <a:fillRect/>
              </a:stretch>
            </p:blipFill>
          </mc:Fallback>
        </mc:AlternateContent>
        <p:spPr bwMode="auto">
          <a:xfrm>
            <a:off x="6560437" y="4551188"/>
            <a:ext cx="661987" cy="393700"/>
          </a:xfrm>
          <a:prstGeom prst="rect">
            <a:avLst/>
          </a:prstGeom>
          <a:noFill/>
          <a:ln w="9525">
            <a:noFill/>
            <a:miter lim="800000"/>
            <a:headEnd/>
            <a:tailEnd/>
          </a:ln>
          <a:effectLst/>
        </p:spPr>
      </p:pic>
      <p:pic>
        <p:nvPicPr>
          <p:cNvPr id="17421" name="Picture 13"/>
          <p:cNvPicPr>
            <a:picLocks noChangeAspect="1" noChangeArrowheads="1"/>
          </p:cNvPicPr>
          <p:nvPr/>
        </p:nvPicPr>
        <mc:AlternateContent>
          <mc:Choice xmlns:ma="http://schemas.microsoft.com/office/mac/drawingml/2008/main" Requires="ma">
            <p:blipFill>
              <a:blip r:embed="rId26"/>
              <a:srcRect/>
              <a:stretch>
                <a:fillRect/>
              </a:stretch>
            </p:blipFill>
          </mc:Choice>
          <mc:Fallback>
            <p:blipFill>
              <a:blip r:embed="rId27"/>
              <a:srcRect/>
              <a:stretch>
                <a:fillRect/>
              </a:stretch>
            </p:blipFill>
          </mc:Fallback>
        </mc:AlternateContent>
        <p:spPr bwMode="auto">
          <a:xfrm>
            <a:off x="5630257" y="4534694"/>
            <a:ext cx="538163" cy="530225"/>
          </a:xfrm>
          <a:prstGeom prst="rect">
            <a:avLst/>
          </a:prstGeom>
          <a:noFill/>
          <a:ln w="9525">
            <a:noFill/>
            <a:miter lim="800000"/>
            <a:headEnd/>
            <a:tailEnd/>
          </a:ln>
          <a:effectLst/>
        </p:spPr>
      </p:pic>
      <p:sp>
        <p:nvSpPr>
          <p:cNvPr id="17" name="TekstSylinder 16"/>
          <p:cNvSpPr txBox="1"/>
          <p:nvPr/>
        </p:nvSpPr>
        <p:spPr>
          <a:xfrm>
            <a:off x="4336517" y="2599987"/>
            <a:ext cx="861764" cy="1446550"/>
          </a:xfrm>
          <a:prstGeom prst="rect">
            <a:avLst/>
          </a:prstGeom>
          <a:noFill/>
        </p:spPr>
        <p:txBody>
          <a:bodyPr wrap="none" rtlCol="0">
            <a:spAutoFit/>
          </a:bodyPr>
          <a:lstStyle/>
          <a:p>
            <a:r>
              <a:rPr lang="nn-NO" sz="8800">
                <a:latin typeface="American Typewriter"/>
                <a:cs typeface="American Typewriter"/>
              </a:rPr>
              <a:t>?</a:t>
            </a:r>
          </a:p>
        </p:txBody>
      </p:sp>
      <p:sp>
        <p:nvSpPr>
          <p:cNvPr id="20" name="Plassholder for bunntekst 19"/>
          <p:cNvSpPr>
            <a:spLocks noGrp="1"/>
          </p:cNvSpPr>
          <p:nvPr>
            <p:ph type="ftr" sz="quarter" idx="11"/>
          </p:nvPr>
        </p:nvSpPr>
        <p:spPr/>
        <p:txBody>
          <a:bodyPr/>
          <a:lstStyle/>
          <a:p>
            <a:r>
              <a:rPr lang="nb-NO"/>
              <a:t>Copyright - Rune Fardal - 2011</a:t>
            </a:r>
          </a:p>
        </p:txBody>
      </p:sp>
    </p:spTree>
  </p:cSld>
  <p:clrMapOvr>
    <a:masterClrMapping/>
  </p:clrMapOvr>
  <p:transition advClick="0"/>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tel 1"/>
          <p:cNvSpPr>
            <a:spLocks noGrp="1"/>
          </p:cNvSpPr>
          <p:nvPr>
            <p:ph type="ctrTitle"/>
          </p:nvPr>
        </p:nvSpPr>
        <p:spPr>
          <a:xfrm>
            <a:off x="685800" y="387586"/>
            <a:ext cx="7772400" cy="1002801"/>
          </a:xfrm>
        </p:spPr>
        <p:txBody>
          <a:bodyPr>
            <a:normAutofit/>
          </a:bodyPr>
          <a:lstStyle/>
          <a:p>
            <a:r>
              <a:rPr lang="nn-NO"/>
              <a:t>Forkaste modell eller premisser?</a:t>
            </a:r>
          </a:p>
        </p:txBody>
      </p:sp>
      <p:sp>
        <p:nvSpPr>
          <p:cNvPr id="18" name="Plassholder for lysbildenummer 17"/>
          <p:cNvSpPr>
            <a:spLocks noGrp="1"/>
          </p:cNvSpPr>
          <p:nvPr>
            <p:ph type="sldNum" sz="quarter" idx="12"/>
          </p:nvPr>
        </p:nvSpPr>
        <p:spPr>
          <a:xfrm>
            <a:off x="8382000" y="6356350"/>
            <a:ext cx="762000" cy="365125"/>
          </a:xfrm>
        </p:spPr>
        <p:txBody>
          <a:bodyPr/>
          <a:lstStyle/>
          <a:p>
            <a:fld id="{30DFC05C-2E46-4B4B-81B6-71F0E13C0776}" type="slidenum">
              <a:rPr lang="nb-NO"/>
              <a:pPr/>
              <a:t>58</a:t>
            </a:fld>
            <a:endParaRPr lang="nb-NO"/>
          </a:p>
        </p:txBody>
      </p:sp>
      <p:sp>
        <p:nvSpPr>
          <p:cNvPr id="6" name="TekstSylinder 5"/>
          <p:cNvSpPr txBox="1"/>
          <p:nvPr/>
        </p:nvSpPr>
        <p:spPr>
          <a:xfrm>
            <a:off x="2252822" y="1575053"/>
            <a:ext cx="4744846" cy="369332"/>
          </a:xfrm>
          <a:prstGeom prst="rect">
            <a:avLst/>
          </a:prstGeom>
          <a:noFill/>
        </p:spPr>
        <p:txBody>
          <a:bodyPr wrap="none" rtlCol="0">
            <a:spAutoFit/>
          </a:bodyPr>
          <a:lstStyle/>
          <a:p>
            <a:pPr algn="ctr"/>
            <a:r>
              <a:rPr lang="nn-NO"/>
              <a:t>Hva skal vi  forholde oss til, terenget eller kartet? </a:t>
            </a:r>
          </a:p>
        </p:txBody>
      </p:sp>
      <p:pic>
        <p:nvPicPr>
          <p:cNvPr id="5122" name="Picture 2"/>
          <p:cNvPicPr>
            <a:picLocks noChangeAspect="1" noChangeArrowheads="1"/>
          </p:cNvPicPr>
          <p:nvPr/>
        </p:nvPicPr>
        <mc:AlternateContent>
          <mc:Choice xmlns:ma="http://schemas.microsoft.com/office/mac/drawingml/2008/main" Requires="ma">
            <p:blipFill>
              <a:blip r:embed="rId2"/>
              <a:srcRect/>
              <a:stretch>
                <a:fillRect/>
              </a:stretch>
            </p:blipFill>
          </mc:Choice>
          <mc:Fallback>
            <p:blipFill>
              <a:blip r:embed="rId3"/>
              <a:srcRect/>
              <a:stretch>
                <a:fillRect/>
              </a:stretch>
            </p:blipFill>
          </mc:Fallback>
        </mc:AlternateContent>
        <p:spPr bwMode="auto">
          <a:xfrm>
            <a:off x="1583300" y="4584701"/>
            <a:ext cx="6137275" cy="944562"/>
          </a:xfrm>
          <a:prstGeom prst="rect">
            <a:avLst/>
          </a:prstGeom>
          <a:noFill/>
          <a:ln w="9525">
            <a:noFill/>
            <a:miter lim="800000"/>
            <a:headEnd/>
            <a:tailEnd/>
          </a:ln>
          <a:effectLst/>
        </p:spPr>
      </p:pic>
      <p:pic>
        <p:nvPicPr>
          <p:cNvPr id="17410" name="Picture 2"/>
          <p:cNvPicPr>
            <a:picLocks noChangeAspect="1" noChangeArrowheads="1"/>
          </p:cNvPicPr>
          <p:nvPr/>
        </p:nvPicPr>
        <mc:AlternateContent>
          <mc:Choice xmlns:ma="http://schemas.microsoft.com/office/mac/drawingml/2008/main" Requires="ma">
            <p:blipFill>
              <a:blip r:embed="rId4"/>
              <a:srcRect/>
              <a:stretch>
                <a:fillRect/>
              </a:stretch>
            </p:blipFill>
          </mc:Choice>
          <mc:Fallback>
            <p:blipFill>
              <a:blip r:embed="rId5"/>
              <a:srcRect/>
              <a:stretch>
                <a:fillRect/>
              </a:stretch>
            </p:blipFill>
          </mc:Fallback>
        </mc:AlternateContent>
        <p:spPr bwMode="auto">
          <a:xfrm>
            <a:off x="2086864" y="3070225"/>
            <a:ext cx="600075" cy="179387"/>
          </a:xfrm>
          <a:prstGeom prst="rect">
            <a:avLst/>
          </a:prstGeom>
          <a:noFill/>
          <a:ln w="9525">
            <a:noFill/>
            <a:miter lim="800000"/>
            <a:headEnd/>
            <a:tailEnd/>
          </a:ln>
          <a:effectLst/>
        </p:spPr>
      </p:pic>
      <p:pic>
        <p:nvPicPr>
          <p:cNvPr id="17411" name="Picture 3"/>
          <p:cNvPicPr>
            <a:picLocks noChangeAspect="1" noChangeArrowheads="1"/>
          </p:cNvPicPr>
          <p:nvPr/>
        </p:nvPicPr>
        <mc:AlternateContent>
          <mc:Choice xmlns:ma="http://schemas.microsoft.com/office/mac/drawingml/2008/main" Requires="ma">
            <p:blipFill>
              <a:blip r:embed="rId6"/>
              <a:srcRect/>
              <a:stretch>
                <a:fillRect/>
              </a:stretch>
            </p:blipFill>
          </mc:Choice>
          <mc:Fallback>
            <p:blipFill>
              <a:blip r:embed="rId7"/>
              <a:srcRect/>
              <a:stretch>
                <a:fillRect/>
              </a:stretch>
            </p:blipFill>
          </mc:Fallback>
        </mc:AlternateContent>
        <p:spPr bwMode="auto">
          <a:xfrm>
            <a:off x="2252822" y="4584701"/>
            <a:ext cx="604838" cy="566737"/>
          </a:xfrm>
          <a:prstGeom prst="rect">
            <a:avLst/>
          </a:prstGeom>
          <a:noFill/>
          <a:ln w="9525">
            <a:noFill/>
            <a:miter lim="800000"/>
            <a:headEnd/>
            <a:tailEnd/>
          </a:ln>
          <a:effectLst/>
        </p:spPr>
      </p:pic>
      <p:pic>
        <p:nvPicPr>
          <p:cNvPr id="17412" name="Picture 4"/>
          <p:cNvPicPr>
            <a:picLocks noChangeAspect="1" noChangeArrowheads="1"/>
          </p:cNvPicPr>
          <p:nvPr/>
        </p:nvPicPr>
        <mc:AlternateContent>
          <mc:Choice xmlns:ma="http://schemas.microsoft.com/office/mac/drawingml/2008/main" Requires="ma">
            <p:blipFill>
              <a:blip r:embed="rId8"/>
              <a:srcRect/>
              <a:stretch>
                <a:fillRect/>
              </a:stretch>
            </p:blipFill>
          </mc:Choice>
          <mc:Fallback>
            <p:blipFill>
              <a:blip r:embed="rId9"/>
              <a:srcRect/>
              <a:stretch>
                <a:fillRect/>
              </a:stretch>
            </p:blipFill>
          </mc:Fallback>
        </mc:AlternateContent>
        <p:spPr bwMode="auto">
          <a:xfrm>
            <a:off x="2386902" y="3794124"/>
            <a:ext cx="528637" cy="252413"/>
          </a:xfrm>
          <a:prstGeom prst="rect">
            <a:avLst/>
          </a:prstGeom>
          <a:noFill/>
          <a:ln w="9525">
            <a:noFill/>
            <a:miter lim="800000"/>
            <a:headEnd/>
            <a:tailEnd/>
          </a:ln>
          <a:effectLst/>
        </p:spPr>
      </p:pic>
      <p:pic>
        <p:nvPicPr>
          <p:cNvPr id="17413" name="Picture 5"/>
          <p:cNvPicPr>
            <a:picLocks noChangeAspect="1" noChangeArrowheads="1"/>
          </p:cNvPicPr>
          <p:nvPr/>
        </p:nvPicPr>
        <mc:AlternateContent>
          <mc:Choice xmlns:ma="http://schemas.microsoft.com/office/mac/drawingml/2008/main" Requires="ma">
            <p:blipFill>
              <a:blip r:embed="rId10"/>
              <a:srcRect/>
              <a:stretch>
                <a:fillRect/>
              </a:stretch>
            </p:blipFill>
          </mc:Choice>
          <mc:Fallback>
            <p:blipFill>
              <a:blip r:embed="rId11"/>
              <a:srcRect/>
              <a:stretch>
                <a:fillRect/>
              </a:stretch>
            </p:blipFill>
          </mc:Fallback>
        </mc:AlternateContent>
        <p:spPr bwMode="auto">
          <a:xfrm>
            <a:off x="3256821" y="4584701"/>
            <a:ext cx="536575" cy="522288"/>
          </a:xfrm>
          <a:prstGeom prst="rect">
            <a:avLst/>
          </a:prstGeom>
          <a:noFill/>
          <a:ln w="9525">
            <a:noFill/>
            <a:miter lim="800000"/>
            <a:headEnd/>
            <a:tailEnd/>
          </a:ln>
          <a:effectLst/>
        </p:spPr>
      </p:pic>
      <p:pic>
        <p:nvPicPr>
          <p:cNvPr id="17414" name="Picture 6"/>
          <p:cNvPicPr>
            <a:picLocks noChangeAspect="1" noChangeArrowheads="1"/>
          </p:cNvPicPr>
          <p:nvPr/>
        </p:nvPicPr>
        <mc:AlternateContent>
          <mc:Choice xmlns:ma="http://schemas.microsoft.com/office/mac/drawingml/2008/main" Requires="ma">
            <p:blipFill>
              <a:blip r:embed="rId12"/>
              <a:srcRect/>
              <a:stretch>
                <a:fillRect/>
              </a:stretch>
            </p:blipFill>
          </mc:Choice>
          <mc:Fallback>
            <p:blipFill>
              <a:blip r:embed="rId13"/>
              <a:srcRect/>
              <a:stretch>
                <a:fillRect/>
              </a:stretch>
            </p:blipFill>
          </mc:Fallback>
        </mc:AlternateContent>
        <p:spPr bwMode="auto">
          <a:xfrm>
            <a:off x="3171031" y="3249612"/>
            <a:ext cx="287337" cy="246063"/>
          </a:xfrm>
          <a:prstGeom prst="rect">
            <a:avLst/>
          </a:prstGeom>
          <a:noFill/>
          <a:ln w="9525">
            <a:noFill/>
            <a:miter lim="800000"/>
            <a:headEnd/>
            <a:tailEnd/>
          </a:ln>
          <a:effectLst/>
        </p:spPr>
      </p:pic>
      <p:pic>
        <p:nvPicPr>
          <p:cNvPr id="17415" name="Picture 7"/>
          <p:cNvPicPr>
            <a:picLocks noChangeAspect="1" noChangeArrowheads="1"/>
          </p:cNvPicPr>
          <p:nvPr/>
        </p:nvPicPr>
        <mc:AlternateContent>
          <mc:Choice xmlns:ma="http://schemas.microsoft.com/office/mac/drawingml/2008/main" Requires="ma">
            <p:blipFill>
              <a:blip r:embed="rId14"/>
              <a:srcRect/>
              <a:stretch>
                <a:fillRect/>
              </a:stretch>
            </p:blipFill>
          </mc:Choice>
          <mc:Fallback>
            <p:blipFill>
              <a:blip r:embed="rId15"/>
              <a:srcRect/>
              <a:stretch>
                <a:fillRect/>
              </a:stretch>
            </p:blipFill>
          </mc:Fallback>
        </mc:AlternateContent>
        <p:spPr bwMode="auto">
          <a:xfrm>
            <a:off x="4332122" y="4592948"/>
            <a:ext cx="261937" cy="698500"/>
          </a:xfrm>
          <a:prstGeom prst="rect">
            <a:avLst/>
          </a:prstGeom>
          <a:noFill/>
          <a:ln w="9525">
            <a:noFill/>
            <a:miter lim="800000"/>
            <a:headEnd/>
            <a:tailEnd/>
          </a:ln>
          <a:effectLst/>
        </p:spPr>
      </p:pic>
      <p:pic>
        <p:nvPicPr>
          <p:cNvPr id="17416" name="Picture 8"/>
          <p:cNvPicPr>
            <a:picLocks noChangeAspect="1" noChangeArrowheads="1"/>
          </p:cNvPicPr>
          <p:nvPr/>
        </p:nvPicPr>
        <mc:AlternateContent>
          <mc:Choice xmlns:ma="http://schemas.microsoft.com/office/mac/drawingml/2008/main" Requires="ma">
            <p:blipFill>
              <a:blip r:embed="rId16"/>
              <a:srcRect/>
              <a:stretch>
                <a:fillRect/>
              </a:stretch>
            </p:blipFill>
          </mc:Choice>
          <mc:Fallback>
            <p:blipFill>
              <a:blip r:embed="rId17"/>
              <a:srcRect/>
              <a:stretch>
                <a:fillRect/>
              </a:stretch>
            </p:blipFill>
          </mc:Fallback>
        </mc:AlternateContent>
        <p:spPr bwMode="auto">
          <a:xfrm>
            <a:off x="5810489" y="3368675"/>
            <a:ext cx="530225" cy="127000"/>
          </a:xfrm>
          <a:prstGeom prst="rect">
            <a:avLst/>
          </a:prstGeom>
          <a:noFill/>
          <a:ln w="9525">
            <a:noFill/>
            <a:miter lim="800000"/>
            <a:headEnd/>
            <a:tailEnd/>
          </a:ln>
          <a:effectLst/>
        </p:spPr>
      </p:pic>
      <p:pic>
        <p:nvPicPr>
          <p:cNvPr id="17417" name="Picture 9"/>
          <p:cNvPicPr>
            <a:picLocks noChangeAspect="1" noChangeArrowheads="1"/>
          </p:cNvPicPr>
          <p:nvPr/>
        </p:nvPicPr>
        <mc:AlternateContent>
          <mc:Choice xmlns:ma="http://schemas.microsoft.com/office/mac/drawingml/2008/main" Requires="ma">
            <p:blipFill>
              <a:blip r:embed="rId18"/>
              <a:srcRect/>
              <a:stretch>
                <a:fillRect/>
              </a:stretch>
            </p:blipFill>
          </mc:Choice>
          <mc:Fallback>
            <p:blipFill>
              <a:blip r:embed="rId19"/>
              <a:srcRect/>
              <a:stretch>
                <a:fillRect/>
              </a:stretch>
            </p:blipFill>
          </mc:Fallback>
        </mc:AlternateContent>
        <p:spPr bwMode="auto">
          <a:xfrm>
            <a:off x="4986234" y="4584701"/>
            <a:ext cx="534987" cy="404812"/>
          </a:xfrm>
          <a:prstGeom prst="rect">
            <a:avLst/>
          </a:prstGeom>
          <a:noFill/>
          <a:ln w="9525">
            <a:noFill/>
            <a:miter lim="800000"/>
            <a:headEnd/>
            <a:tailEnd/>
          </a:ln>
          <a:effectLst/>
        </p:spPr>
      </p:pic>
      <p:pic>
        <p:nvPicPr>
          <p:cNvPr id="17418" name="Picture 10"/>
          <p:cNvPicPr>
            <a:picLocks noChangeAspect="1" noChangeArrowheads="1"/>
          </p:cNvPicPr>
          <p:nvPr/>
        </p:nvPicPr>
        <mc:AlternateContent>
          <mc:Choice xmlns:ma="http://schemas.microsoft.com/office/mac/drawingml/2008/main" Requires="ma">
            <p:blipFill>
              <a:blip r:embed="rId20"/>
              <a:srcRect/>
              <a:stretch>
                <a:fillRect/>
              </a:stretch>
            </p:blipFill>
          </mc:Choice>
          <mc:Fallback>
            <p:blipFill>
              <a:blip r:embed="rId21"/>
              <a:srcRect/>
              <a:stretch>
                <a:fillRect/>
              </a:stretch>
            </p:blipFill>
          </mc:Fallback>
        </mc:AlternateContent>
        <p:spPr bwMode="auto">
          <a:xfrm>
            <a:off x="6847824" y="2844800"/>
            <a:ext cx="342900" cy="450850"/>
          </a:xfrm>
          <a:prstGeom prst="rect">
            <a:avLst/>
          </a:prstGeom>
          <a:noFill/>
          <a:ln w="9525">
            <a:noFill/>
            <a:miter lim="800000"/>
            <a:headEnd/>
            <a:tailEnd/>
          </a:ln>
          <a:effectLst/>
        </p:spPr>
      </p:pic>
      <p:pic>
        <p:nvPicPr>
          <p:cNvPr id="17419" name="Picture 11"/>
          <p:cNvPicPr>
            <a:picLocks noChangeAspect="1" noChangeArrowheads="1"/>
          </p:cNvPicPr>
          <p:nvPr/>
        </p:nvPicPr>
        <mc:AlternateContent>
          <mc:Choice xmlns:ma="http://schemas.microsoft.com/office/mac/drawingml/2008/main" Requires="ma">
            <p:blipFill>
              <a:blip r:embed="rId22"/>
              <a:srcRect/>
              <a:stretch>
                <a:fillRect/>
              </a:stretch>
            </p:blipFill>
          </mc:Choice>
          <mc:Fallback>
            <p:blipFill>
              <a:blip r:embed="rId23"/>
              <a:srcRect/>
              <a:stretch>
                <a:fillRect/>
              </a:stretch>
            </p:blipFill>
          </mc:Fallback>
        </mc:AlternateContent>
        <p:spPr bwMode="auto">
          <a:xfrm>
            <a:off x="6782736" y="3794124"/>
            <a:ext cx="407988" cy="400050"/>
          </a:xfrm>
          <a:prstGeom prst="rect">
            <a:avLst/>
          </a:prstGeom>
          <a:noFill/>
          <a:ln w="9525">
            <a:noFill/>
            <a:miter lim="800000"/>
            <a:headEnd/>
            <a:tailEnd/>
          </a:ln>
          <a:effectLst/>
        </p:spPr>
      </p:pic>
      <p:pic>
        <p:nvPicPr>
          <p:cNvPr id="17420" name="Picture 12"/>
          <p:cNvPicPr>
            <a:picLocks noChangeAspect="1" noChangeArrowheads="1"/>
          </p:cNvPicPr>
          <p:nvPr/>
        </p:nvPicPr>
        <mc:AlternateContent>
          <mc:Choice xmlns:ma="http://schemas.microsoft.com/office/mac/drawingml/2008/main" Requires="ma">
            <p:blipFill>
              <a:blip r:embed="rId24"/>
              <a:srcRect/>
              <a:stretch>
                <a:fillRect/>
              </a:stretch>
            </p:blipFill>
          </mc:Choice>
          <mc:Fallback>
            <p:blipFill>
              <a:blip r:embed="rId25"/>
              <a:srcRect/>
              <a:stretch>
                <a:fillRect/>
              </a:stretch>
            </p:blipFill>
          </mc:Fallback>
        </mc:AlternateContent>
        <p:spPr bwMode="auto">
          <a:xfrm>
            <a:off x="6674852" y="4601195"/>
            <a:ext cx="661987" cy="393700"/>
          </a:xfrm>
          <a:prstGeom prst="rect">
            <a:avLst/>
          </a:prstGeom>
          <a:noFill/>
          <a:ln w="9525">
            <a:noFill/>
            <a:miter lim="800000"/>
            <a:headEnd/>
            <a:tailEnd/>
          </a:ln>
          <a:effectLst/>
        </p:spPr>
      </p:pic>
      <p:pic>
        <p:nvPicPr>
          <p:cNvPr id="17421" name="Picture 13"/>
          <p:cNvPicPr>
            <a:picLocks noChangeAspect="1" noChangeArrowheads="1"/>
          </p:cNvPicPr>
          <p:nvPr/>
        </p:nvPicPr>
        <mc:AlternateContent>
          <mc:Choice xmlns:ma="http://schemas.microsoft.com/office/mac/drawingml/2008/main" Requires="ma">
            <p:blipFill>
              <a:blip r:embed="rId26"/>
              <a:srcRect/>
              <a:stretch>
                <a:fillRect/>
              </a:stretch>
            </p:blipFill>
          </mc:Choice>
          <mc:Fallback>
            <p:blipFill>
              <a:blip r:embed="rId27"/>
              <a:srcRect/>
              <a:stretch>
                <a:fillRect/>
              </a:stretch>
            </p:blipFill>
          </mc:Fallback>
        </mc:AlternateContent>
        <p:spPr bwMode="auto">
          <a:xfrm>
            <a:off x="5744672" y="4584701"/>
            <a:ext cx="538163" cy="530225"/>
          </a:xfrm>
          <a:prstGeom prst="rect">
            <a:avLst/>
          </a:prstGeom>
          <a:noFill/>
          <a:ln w="9525">
            <a:noFill/>
            <a:miter lim="800000"/>
            <a:headEnd/>
            <a:tailEnd/>
          </a:ln>
          <a:effectLst/>
        </p:spPr>
      </p:pic>
      <p:sp>
        <p:nvSpPr>
          <p:cNvPr id="17" name="TekstSylinder 16"/>
          <p:cNvSpPr txBox="1"/>
          <p:nvPr/>
        </p:nvSpPr>
        <p:spPr>
          <a:xfrm>
            <a:off x="4336517" y="2599987"/>
            <a:ext cx="861764" cy="1446550"/>
          </a:xfrm>
          <a:prstGeom prst="rect">
            <a:avLst/>
          </a:prstGeom>
          <a:noFill/>
        </p:spPr>
        <p:txBody>
          <a:bodyPr wrap="none" rtlCol="0">
            <a:spAutoFit/>
          </a:bodyPr>
          <a:lstStyle/>
          <a:p>
            <a:r>
              <a:rPr lang="nn-NO" sz="8800">
                <a:latin typeface="American Typewriter"/>
                <a:cs typeface="American Typewriter"/>
              </a:rPr>
              <a:t>?</a:t>
            </a:r>
          </a:p>
        </p:txBody>
      </p:sp>
      <p:sp>
        <p:nvSpPr>
          <p:cNvPr id="20" name="Plassholder for bunntekst 19"/>
          <p:cNvSpPr>
            <a:spLocks noGrp="1"/>
          </p:cNvSpPr>
          <p:nvPr>
            <p:ph type="ftr" sz="quarter" idx="11"/>
          </p:nvPr>
        </p:nvSpPr>
        <p:spPr/>
        <p:txBody>
          <a:bodyPr/>
          <a:lstStyle/>
          <a:p>
            <a:r>
              <a:rPr lang="nb-NO"/>
              <a:t>Copyright - Rune Fardal - 2011</a:t>
            </a:r>
          </a:p>
        </p:txBody>
      </p:sp>
    </p:spTree>
  </p:cSld>
  <p:clrMapOvr>
    <a:masterClrMapping/>
  </p:clrMapOvr>
  <p:transition advClick="0"/>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tel 1"/>
          <p:cNvSpPr>
            <a:spLocks noGrp="1"/>
          </p:cNvSpPr>
          <p:nvPr>
            <p:ph type="ctrTitle"/>
          </p:nvPr>
        </p:nvSpPr>
        <p:spPr>
          <a:xfrm>
            <a:off x="685800" y="387586"/>
            <a:ext cx="7772400" cy="1002801"/>
          </a:xfrm>
        </p:spPr>
        <p:txBody>
          <a:bodyPr>
            <a:normAutofit/>
          </a:bodyPr>
          <a:lstStyle/>
          <a:p>
            <a:r>
              <a:rPr lang="nn-NO"/>
              <a:t>2 løsninger</a:t>
            </a:r>
          </a:p>
        </p:txBody>
      </p:sp>
      <p:sp>
        <p:nvSpPr>
          <p:cNvPr id="27" name="Plassholder for lysbildenummer 26"/>
          <p:cNvSpPr>
            <a:spLocks noGrp="1"/>
          </p:cNvSpPr>
          <p:nvPr>
            <p:ph type="sldNum" sz="quarter" idx="12"/>
          </p:nvPr>
        </p:nvSpPr>
        <p:spPr>
          <a:xfrm>
            <a:off x="8382000" y="6356350"/>
            <a:ext cx="762000" cy="365125"/>
          </a:xfrm>
        </p:spPr>
        <p:txBody>
          <a:bodyPr/>
          <a:lstStyle/>
          <a:p>
            <a:fld id="{30DFC05C-2E46-4B4B-81B6-71F0E13C0776}" type="slidenum">
              <a:rPr lang="nb-NO"/>
              <a:pPr/>
              <a:t>59</a:t>
            </a:fld>
            <a:endParaRPr lang="nb-NO"/>
          </a:p>
        </p:txBody>
      </p:sp>
      <p:sp>
        <p:nvSpPr>
          <p:cNvPr id="6" name="TekstSylinder 5"/>
          <p:cNvSpPr txBox="1"/>
          <p:nvPr/>
        </p:nvSpPr>
        <p:spPr>
          <a:xfrm>
            <a:off x="876542" y="1525603"/>
            <a:ext cx="7243489" cy="3139321"/>
          </a:xfrm>
          <a:prstGeom prst="rect">
            <a:avLst/>
          </a:prstGeom>
          <a:noFill/>
        </p:spPr>
        <p:txBody>
          <a:bodyPr wrap="square" rtlCol="0">
            <a:spAutoFit/>
          </a:bodyPr>
          <a:lstStyle/>
          <a:p>
            <a:pPr marL="342900" indent="-342900">
              <a:buAutoNum type="arabicPeriod"/>
            </a:pPr>
            <a:r>
              <a:rPr lang="nn-NO"/>
              <a:t>Modellen forkastes til fordel for et annet perspektiv / modell</a:t>
            </a:r>
          </a:p>
          <a:p>
            <a:pPr marL="800100" lvl="1" indent="-342900">
              <a:buFontTx/>
              <a:buChar char="-"/>
            </a:pPr>
            <a:r>
              <a:rPr lang="nn-NO"/>
              <a:t>Akkomodasjon: man tilpasser modellen til virkeligheten</a:t>
            </a:r>
          </a:p>
          <a:p>
            <a:pPr marL="800100" lvl="1" indent="-342900">
              <a:buFontTx/>
              <a:buChar char="-"/>
            </a:pPr>
            <a:r>
              <a:rPr lang="nn-NO"/>
              <a:t>Denne løsningen forholder seg til </a:t>
            </a:r>
            <a:r>
              <a:rPr lang="nn-NO" b="1" i="1"/>
              <a:t>konflikten</a:t>
            </a:r>
            <a:endParaRPr lang="nn-NO"/>
          </a:p>
          <a:p>
            <a:pPr marL="800100" lvl="1" indent="-342900">
              <a:buFontTx/>
              <a:buChar char="-"/>
            </a:pPr>
            <a:endParaRPr lang="nn-NO"/>
          </a:p>
          <a:p>
            <a:pPr marL="800100" lvl="1" indent="-342900">
              <a:buFontTx/>
              <a:buChar char="-"/>
            </a:pPr>
            <a:endParaRPr lang="nn-NO"/>
          </a:p>
          <a:p>
            <a:pPr marL="800100" lvl="1" indent="-342900">
              <a:buFontTx/>
              <a:buChar char="-"/>
            </a:pPr>
            <a:endParaRPr lang="nn-NO"/>
          </a:p>
          <a:p>
            <a:pPr marL="800100" lvl="1" indent="-342900"/>
            <a:endParaRPr lang="nn-NO"/>
          </a:p>
          <a:p>
            <a:pPr marL="800100" lvl="1" indent="-342900"/>
            <a:endParaRPr lang="nn-NO"/>
          </a:p>
          <a:p>
            <a:pPr marL="342900" indent="-342900">
              <a:buAutoNum type="arabicPeriod"/>
            </a:pPr>
            <a:r>
              <a:rPr lang="nn-NO"/>
              <a:t>Premisser som ikke passer i perspektivets modell blir forkastet </a:t>
            </a:r>
          </a:p>
          <a:p>
            <a:pPr marL="800100" lvl="1" indent="-342900">
              <a:buFontTx/>
              <a:buChar char="-"/>
            </a:pPr>
            <a:r>
              <a:rPr lang="nn-NO"/>
              <a:t>Assimilasjon: man tilpasser virkeligheten til modellen</a:t>
            </a:r>
          </a:p>
          <a:p>
            <a:pPr marL="800100" lvl="1" indent="-342900">
              <a:buFontTx/>
              <a:buChar char="-"/>
            </a:pPr>
            <a:r>
              <a:rPr lang="nn-NO"/>
              <a:t>Denne løsningen forholder seg til </a:t>
            </a:r>
            <a:r>
              <a:rPr lang="nn-NO" b="1" i="1"/>
              <a:t>modellen</a:t>
            </a:r>
          </a:p>
        </p:txBody>
      </p:sp>
      <p:grpSp>
        <p:nvGrpSpPr>
          <p:cNvPr id="12" name="Gruppe 11"/>
          <p:cNvGrpSpPr/>
          <p:nvPr/>
        </p:nvGrpSpPr>
        <p:grpSpPr>
          <a:xfrm>
            <a:off x="1536742" y="5064085"/>
            <a:ext cx="3159067" cy="712714"/>
            <a:chOff x="1360775" y="5362681"/>
            <a:chExt cx="6137275" cy="944562"/>
          </a:xfrm>
        </p:grpSpPr>
        <p:pic>
          <p:nvPicPr>
            <p:cNvPr id="4" name="Picture 2"/>
            <p:cNvPicPr>
              <a:picLocks noChangeAspect="1" noChangeArrowheads="1"/>
            </p:cNvPicPr>
            <p:nvPr/>
          </p:nvPicPr>
          <mc:AlternateContent>
            <mc:Choice xmlns:ma="http://schemas.microsoft.com/office/mac/drawingml/2008/main" Requires="ma">
              <p:blipFill>
                <a:blip r:embed="rId2"/>
                <a:srcRect/>
                <a:stretch>
                  <a:fillRect/>
                </a:stretch>
              </p:blipFill>
            </mc:Choice>
            <mc:Fallback>
              <p:blipFill>
                <a:blip r:embed="rId3"/>
                <a:srcRect/>
                <a:stretch>
                  <a:fillRect/>
                </a:stretch>
              </p:blipFill>
            </mc:Fallback>
          </mc:AlternateContent>
          <p:spPr bwMode="auto">
            <a:xfrm>
              <a:off x="1360775" y="5362681"/>
              <a:ext cx="6137275" cy="944562"/>
            </a:xfrm>
            <a:prstGeom prst="rect">
              <a:avLst/>
            </a:prstGeom>
            <a:noFill/>
            <a:ln w="9525">
              <a:noFill/>
              <a:miter lim="800000"/>
              <a:headEnd/>
              <a:tailEnd/>
            </a:ln>
            <a:effectLst/>
          </p:spPr>
        </p:pic>
        <p:pic>
          <p:nvPicPr>
            <p:cNvPr id="5" name="Picture 3"/>
            <p:cNvPicPr>
              <a:picLocks noChangeAspect="1" noChangeArrowheads="1"/>
            </p:cNvPicPr>
            <p:nvPr/>
          </p:nvPicPr>
          <mc:AlternateContent>
            <mc:Choice xmlns:ma="http://schemas.microsoft.com/office/mac/drawingml/2008/main" Requires="ma">
              <p:blipFill>
                <a:blip r:embed="rId4"/>
                <a:srcRect/>
                <a:stretch>
                  <a:fillRect/>
                </a:stretch>
              </p:blipFill>
            </mc:Choice>
            <mc:Fallback>
              <p:blipFill>
                <a:blip r:embed="rId5"/>
                <a:srcRect/>
                <a:stretch>
                  <a:fillRect/>
                </a:stretch>
              </p:blipFill>
            </mc:Fallback>
          </mc:AlternateContent>
          <p:spPr bwMode="auto">
            <a:xfrm>
              <a:off x="2030297" y="5362681"/>
              <a:ext cx="604838" cy="566737"/>
            </a:xfrm>
            <a:prstGeom prst="rect">
              <a:avLst/>
            </a:prstGeom>
            <a:noFill/>
            <a:ln w="9525">
              <a:noFill/>
              <a:miter lim="800000"/>
              <a:headEnd/>
              <a:tailEnd/>
            </a:ln>
            <a:effectLst/>
          </p:spPr>
        </p:pic>
        <p:pic>
          <p:nvPicPr>
            <p:cNvPr id="7" name="Picture 5"/>
            <p:cNvPicPr>
              <a:picLocks noChangeAspect="1" noChangeArrowheads="1"/>
            </p:cNvPicPr>
            <p:nvPr/>
          </p:nvPicPr>
          <mc:AlternateContent>
            <mc:Choice xmlns:ma="http://schemas.microsoft.com/office/mac/drawingml/2008/main" Requires="ma">
              <p:blipFill>
                <a:blip r:embed="rId6"/>
                <a:srcRect/>
                <a:stretch>
                  <a:fillRect/>
                </a:stretch>
              </p:blipFill>
            </mc:Choice>
            <mc:Fallback>
              <p:blipFill>
                <a:blip r:embed="rId7"/>
                <a:srcRect/>
                <a:stretch>
                  <a:fillRect/>
                </a:stretch>
              </p:blipFill>
            </mc:Fallback>
          </mc:AlternateContent>
          <p:spPr bwMode="auto">
            <a:xfrm>
              <a:off x="3034296" y="5362681"/>
              <a:ext cx="536575" cy="522288"/>
            </a:xfrm>
            <a:prstGeom prst="rect">
              <a:avLst/>
            </a:prstGeom>
            <a:noFill/>
            <a:ln w="9525">
              <a:noFill/>
              <a:miter lim="800000"/>
              <a:headEnd/>
              <a:tailEnd/>
            </a:ln>
            <a:effectLst/>
          </p:spPr>
        </p:pic>
        <p:pic>
          <p:nvPicPr>
            <p:cNvPr id="8" name="Picture 7"/>
            <p:cNvPicPr>
              <a:picLocks noChangeAspect="1" noChangeArrowheads="1"/>
            </p:cNvPicPr>
            <p:nvPr/>
          </p:nvPicPr>
          <mc:AlternateContent>
            <mc:Choice xmlns:ma="http://schemas.microsoft.com/office/mac/drawingml/2008/main" Requires="ma">
              <p:blipFill>
                <a:blip r:embed="rId8"/>
                <a:srcRect/>
                <a:stretch>
                  <a:fillRect/>
                </a:stretch>
              </p:blipFill>
            </mc:Choice>
            <mc:Fallback>
              <p:blipFill>
                <a:blip r:embed="rId9"/>
                <a:srcRect/>
                <a:stretch>
                  <a:fillRect/>
                </a:stretch>
              </p:blipFill>
            </mc:Fallback>
          </mc:AlternateContent>
          <p:spPr bwMode="auto">
            <a:xfrm>
              <a:off x="4109597" y="5370928"/>
              <a:ext cx="261937" cy="698500"/>
            </a:xfrm>
            <a:prstGeom prst="rect">
              <a:avLst/>
            </a:prstGeom>
            <a:noFill/>
            <a:ln w="9525">
              <a:noFill/>
              <a:miter lim="800000"/>
              <a:headEnd/>
              <a:tailEnd/>
            </a:ln>
            <a:effectLst/>
          </p:spPr>
        </p:pic>
        <p:pic>
          <p:nvPicPr>
            <p:cNvPr id="9" name="Picture 9"/>
            <p:cNvPicPr>
              <a:picLocks noChangeAspect="1" noChangeArrowheads="1"/>
            </p:cNvPicPr>
            <p:nvPr/>
          </p:nvPicPr>
          <mc:AlternateContent>
            <mc:Choice xmlns:ma="http://schemas.microsoft.com/office/mac/drawingml/2008/main" Requires="ma">
              <p:blipFill>
                <a:blip r:embed="rId10"/>
                <a:srcRect/>
                <a:stretch>
                  <a:fillRect/>
                </a:stretch>
              </p:blipFill>
            </mc:Choice>
            <mc:Fallback>
              <p:blipFill>
                <a:blip r:embed="rId11"/>
                <a:srcRect/>
                <a:stretch>
                  <a:fillRect/>
                </a:stretch>
              </p:blipFill>
            </mc:Fallback>
          </mc:AlternateContent>
          <p:spPr bwMode="auto">
            <a:xfrm>
              <a:off x="4763709" y="5362681"/>
              <a:ext cx="534987" cy="404812"/>
            </a:xfrm>
            <a:prstGeom prst="rect">
              <a:avLst/>
            </a:prstGeom>
            <a:noFill/>
            <a:ln w="9525">
              <a:noFill/>
              <a:miter lim="800000"/>
              <a:headEnd/>
              <a:tailEnd/>
            </a:ln>
            <a:effectLst/>
          </p:spPr>
        </p:pic>
        <p:pic>
          <p:nvPicPr>
            <p:cNvPr id="10" name="Picture 12"/>
            <p:cNvPicPr>
              <a:picLocks noChangeAspect="1" noChangeArrowheads="1"/>
            </p:cNvPicPr>
            <p:nvPr/>
          </p:nvPicPr>
          <mc:AlternateContent>
            <mc:Choice xmlns:ma="http://schemas.microsoft.com/office/mac/drawingml/2008/main" Requires="ma">
              <p:blipFill>
                <a:blip r:embed="rId12"/>
                <a:srcRect/>
                <a:stretch>
                  <a:fillRect/>
                </a:stretch>
              </p:blipFill>
            </mc:Choice>
            <mc:Fallback>
              <p:blipFill>
                <a:blip r:embed="rId13"/>
                <a:srcRect/>
                <a:stretch>
                  <a:fillRect/>
                </a:stretch>
              </p:blipFill>
            </mc:Fallback>
          </mc:AlternateContent>
          <p:spPr bwMode="auto">
            <a:xfrm>
              <a:off x="6452327" y="5379175"/>
              <a:ext cx="661987" cy="393700"/>
            </a:xfrm>
            <a:prstGeom prst="rect">
              <a:avLst/>
            </a:prstGeom>
            <a:noFill/>
            <a:ln w="9525">
              <a:noFill/>
              <a:miter lim="800000"/>
              <a:headEnd/>
              <a:tailEnd/>
            </a:ln>
            <a:effectLst/>
          </p:spPr>
        </p:pic>
        <p:pic>
          <p:nvPicPr>
            <p:cNvPr id="11" name="Picture 13"/>
            <p:cNvPicPr>
              <a:picLocks noChangeAspect="1" noChangeArrowheads="1"/>
            </p:cNvPicPr>
            <p:nvPr/>
          </p:nvPicPr>
          <mc:AlternateContent>
            <mc:Choice xmlns:ma="http://schemas.microsoft.com/office/mac/drawingml/2008/main" Requires="ma">
              <p:blipFill>
                <a:blip r:embed="rId14"/>
                <a:srcRect/>
                <a:stretch>
                  <a:fillRect/>
                </a:stretch>
              </p:blipFill>
            </mc:Choice>
            <mc:Fallback>
              <p:blipFill>
                <a:blip r:embed="rId15"/>
                <a:srcRect/>
                <a:stretch>
                  <a:fillRect/>
                </a:stretch>
              </p:blipFill>
            </mc:Fallback>
          </mc:AlternateContent>
          <p:spPr bwMode="auto">
            <a:xfrm>
              <a:off x="5522147" y="5362681"/>
              <a:ext cx="538163" cy="530225"/>
            </a:xfrm>
            <a:prstGeom prst="rect">
              <a:avLst/>
            </a:prstGeom>
            <a:noFill/>
            <a:ln w="9525">
              <a:noFill/>
              <a:miter lim="800000"/>
              <a:headEnd/>
              <a:tailEnd/>
            </a:ln>
            <a:effectLst/>
          </p:spPr>
        </p:pic>
      </p:grpSp>
      <p:grpSp>
        <p:nvGrpSpPr>
          <p:cNvPr id="23" name="Gruppe 22"/>
          <p:cNvGrpSpPr/>
          <p:nvPr/>
        </p:nvGrpSpPr>
        <p:grpSpPr>
          <a:xfrm>
            <a:off x="5315878" y="5070308"/>
            <a:ext cx="1144210" cy="585590"/>
            <a:chOff x="5073949" y="4699246"/>
            <a:chExt cx="1144210" cy="585590"/>
          </a:xfrm>
        </p:grpSpPr>
        <p:pic>
          <p:nvPicPr>
            <p:cNvPr id="17" name="Picture 10"/>
            <p:cNvPicPr>
              <a:picLocks noChangeAspect="1" noChangeArrowheads="1"/>
            </p:cNvPicPr>
            <p:nvPr/>
          </p:nvPicPr>
          <mc:AlternateContent>
            <mc:Choice xmlns:ma="http://schemas.microsoft.com/office/mac/drawingml/2008/main" Requires="ma">
              <p:blipFill>
                <a:blip r:embed="rId16"/>
                <a:srcRect/>
                <a:stretch>
                  <a:fillRect/>
                </a:stretch>
              </p:blipFill>
            </mc:Choice>
            <mc:Fallback>
              <p:blipFill>
                <a:blip r:embed="rId17"/>
                <a:srcRect/>
                <a:stretch>
                  <a:fillRect/>
                </a:stretch>
              </p:blipFill>
            </mc:Fallback>
          </mc:AlternateContent>
          <p:spPr bwMode="auto">
            <a:xfrm>
              <a:off x="5621598" y="4943811"/>
              <a:ext cx="259371" cy="341025"/>
            </a:xfrm>
            <a:prstGeom prst="rect">
              <a:avLst/>
            </a:prstGeom>
            <a:noFill/>
            <a:ln w="9525">
              <a:noFill/>
              <a:miter lim="800000"/>
              <a:headEnd/>
              <a:tailEnd/>
            </a:ln>
            <a:effectLst/>
          </p:spPr>
        </p:pic>
        <p:grpSp>
          <p:nvGrpSpPr>
            <p:cNvPr id="20" name="Gruppe 19"/>
            <p:cNvGrpSpPr/>
            <p:nvPr/>
          </p:nvGrpSpPr>
          <p:grpSpPr>
            <a:xfrm>
              <a:off x="5073949" y="4699246"/>
              <a:ext cx="1144210" cy="531930"/>
              <a:chOff x="4938472" y="5477443"/>
              <a:chExt cx="1674435" cy="778426"/>
            </a:xfrm>
          </p:grpSpPr>
          <p:pic>
            <p:nvPicPr>
              <p:cNvPr id="13" name="Picture 2"/>
              <p:cNvPicPr>
                <a:picLocks noChangeAspect="1" noChangeArrowheads="1"/>
              </p:cNvPicPr>
              <p:nvPr/>
            </p:nvPicPr>
            <mc:AlternateContent>
              <mc:Choice xmlns:ma="http://schemas.microsoft.com/office/mac/drawingml/2008/main" Requires="ma">
                <p:blipFill>
                  <a:blip r:embed="rId18"/>
                  <a:srcRect/>
                  <a:stretch>
                    <a:fillRect/>
                  </a:stretch>
                </p:blipFill>
              </mc:Choice>
              <mc:Fallback>
                <p:blipFill>
                  <a:blip r:embed="rId19"/>
                  <a:srcRect/>
                  <a:stretch>
                    <a:fillRect/>
                  </a:stretch>
                </p:blipFill>
              </mc:Fallback>
            </mc:AlternateContent>
            <p:spPr bwMode="auto">
              <a:xfrm>
                <a:off x="4938472" y="5651043"/>
                <a:ext cx="600075" cy="179387"/>
              </a:xfrm>
              <a:prstGeom prst="rect">
                <a:avLst/>
              </a:prstGeom>
              <a:noFill/>
              <a:ln w="9525">
                <a:noFill/>
                <a:miter lim="800000"/>
                <a:headEnd/>
                <a:tailEnd/>
              </a:ln>
              <a:effectLst/>
            </p:spPr>
          </p:pic>
          <p:pic>
            <p:nvPicPr>
              <p:cNvPr id="14" name="Picture 4"/>
              <p:cNvPicPr>
                <a:picLocks noChangeAspect="1" noChangeArrowheads="1"/>
              </p:cNvPicPr>
              <p:nvPr/>
            </p:nvPicPr>
            <mc:AlternateContent>
              <mc:Choice xmlns:ma="http://schemas.microsoft.com/office/mac/drawingml/2008/main" Requires="ma">
                <p:blipFill>
                  <a:blip r:embed="rId20"/>
                  <a:srcRect/>
                  <a:stretch>
                    <a:fillRect/>
                  </a:stretch>
                </p:blipFill>
              </mc:Choice>
              <mc:Fallback>
                <p:blipFill>
                  <a:blip r:embed="rId21"/>
                  <a:srcRect/>
                  <a:stretch>
                    <a:fillRect/>
                  </a:stretch>
                </p:blipFill>
              </mc:Fallback>
            </mc:AlternateContent>
            <p:spPr bwMode="auto">
              <a:xfrm>
                <a:off x="5136727" y="6003456"/>
                <a:ext cx="528637" cy="252413"/>
              </a:xfrm>
              <a:prstGeom prst="rect">
                <a:avLst/>
              </a:prstGeom>
              <a:noFill/>
              <a:ln w="9525">
                <a:noFill/>
                <a:miter lim="800000"/>
                <a:headEnd/>
                <a:tailEnd/>
              </a:ln>
              <a:effectLst/>
            </p:spPr>
          </p:pic>
          <p:pic>
            <p:nvPicPr>
              <p:cNvPr id="15" name="Picture 6"/>
              <p:cNvPicPr>
                <a:picLocks noChangeAspect="1" noChangeArrowheads="1"/>
              </p:cNvPicPr>
              <p:nvPr/>
            </p:nvPicPr>
            <mc:AlternateContent>
              <mc:Choice xmlns:ma="http://schemas.microsoft.com/office/mac/drawingml/2008/main" Requires="ma">
                <p:blipFill>
                  <a:blip r:embed="rId22"/>
                  <a:srcRect/>
                  <a:stretch>
                    <a:fillRect/>
                  </a:stretch>
                </p:blipFill>
              </mc:Choice>
              <mc:Fallback>
                <p:blipFill>
                  <a:blip r:embed="rId23"/>
                  <a:srcRect/>
                  <a:stretch>
                    <a:fillRect/>
                  </a:stretch>
                </p:blipFill>
              </mc:Fallback>
            </mc:AlternateContent>
            <p:spPr bwMode="auto">
              <a:xfrm>
                <a:off x="5642346" y="5477443"/>
                <a:ext cx="287337" cy="246063"/>
              </a:xfrm>
              <a:prstGeom prst="rect">
                <a:avLst/>
              </a:prstGeom>
              <a:noFill/>
              <a:ln w="9525">
                <a:noFill/>
                <a:miter lim="800000"/>
                <a:headEnd/>
                <a:tailEnd/>
              </a:ln>
              <a:effectLst/>
            </p:spPr>
          </p:pic>
          <p:pic>
            <p:nvPicPr>
              <p:cNvPr id="16" name="Picture 8"/>
              <p:cNvPicPr>
                <a:picLocks noChangeAspect="1" noChangeArrowheads="1"/>
              </p:cNvPicPr>
              <p:nvPr/>
            </p:nvPicPr>
            <mc:AlternateContent>
              <mc:Choice xmlns:ma="http://schemas.microsoft.com/office/mac/drawingml/2008/main" Requires="ma">
                <p:blipFill>
                  <a:blip r:embed="rId24"/>
                  <a:srcRect/>
                  <a:stretch>
                    <a:fillRect/>
                  </a:stretch>
                </p:blipFill>
              </mc:Choice>
              <mc:Fallback>
                <p:blipFill>
                  <a:blip r:embed="rId25"/>
                  <a:srcRect/>
                  <a:stretch>
                    <a:fillRect/>
                  </a:stretch>
                </p:blipFill>
              </mc:Fallback>
            </mc:AlternateContent>
            <p:spPr bwMode="auto">
              <a:xfrm>
                <a:off x="6082682" y="5477443"/>
                <a:ext cx="530225" cy="127000"/>
              </a:xfrm>
              <a:prstGeom prst="rect">
                <a:avLst/>
              </a:prstGeom>
              <a:noFill/>
              <a:ln w="9525">
                <a:noFill/>
                <a:miter lim="800000"/>
                <a:headEnd/>
                <a:tailEnd/>
              </a:ln>
              <a:effectLst/>
            </p:spPr>
          </p:pic>
          <p:pic>
            <p:nvPicPr>
              <p:cNvPr id="18" name="Picture 11"/>
              <p:cNvPicPr>
                <a:picLocks noChangeAspect="1" noChangeArrowheads="1"/>
              </p:cNvPicPr>
              <p:nvPr/>
            </p:nvPicPr>
            <mc:AlternateContent>
              <mc:Choice xmlns:ma="http://schemas.microsoft.com/office/mac/drawingml/2008/main" Requires="ma">
                <p:blipFill>
                  <a:blip r:embed="rId26"/>
                  <a:srcRect/>
                  <a:stretch>
                    <a:fillRect/>
                  </a:stretch>
                </p:blipFill>
              </mc:Choice>
              <mc:Fallback>
                <p:blipFill>
                  <a:blip r:embed="rId27"/>
                  <a:srcRect/>
                  <a:stretch>
                    <a:fillRect/>
                  </a:stretch>
                </p:blipFill>
              </mc:Fallback>
            </mc:AlternateContent>
            <p:spPr bwMode="auto">
              <a:xfrm>
                <a:off x="6204919" y="5723433"/>
                <a:ext cx="407988" cy="400050"/>
              </a:xfrm>
              <a:prstGeom prst="rect">
                <a:avLst/>
              </a:prstGeom>
              <a:noFill/>
              <a:ln w="9525">
                <a:noFill/>
                <a:miter lim="800000"/>
                <a:headEnd/>
                <a:tailEnd/>
              </a:ln>
              <a:effectLst/>
            </p:spPr>
          </p:pic>
        </p:grpSp>
      </p:grpSp>
      <p:pic>
        <p:nvPicPr>
          <p:cNvPr id="21" name="Bilde 20" descr="images.jpeg"/>
          <p:cNvPicPr>
            <a:picLocks noChangeAspect="1"/>
          </p:cNvPicPr>
          <p:nvPr/>
        </p:nvPicPr>
        <p:blipFill>
          <a:blip r:embed="rId28"/>
          <a:stretch>
            <a:fillRect/>
          </a:stretch>
        </p:blipFill>
        <p:spPr>
          <a:xfrm>
            <a:off x="7104039" y="4561322"/>
            <a:ext cx="1354161" cy="1354161"/>
          </a:xfrm>
          <a:prstGeom prst="rect">
            <a:avLst/>
          </a:prstGeom>
        </p:spPr>
      </p:pic>
      <p:pic>
        <p:nvPicPr>
          <p:cNvPr id="24" name="Picture 2"/>
          <p:cNvPicPr>
            <a:picLocks noChangeAspect="1" noChangeArrowheads="1"/>
          </p:cNvPicPr>
          <p:nvPr/>
        </p:nvPicPr>
        <mc:AlternateContent>
          <mc:Choice xmlns:ma="http://schemas.microsoft.com/office/mac/drawingml/2008/main" Requires="ma">
            <p:blipFill>
              <a:blip r:embed="rId29"/>
              <a:srcRect/>
              <a:stretch>
                <a:fillRect/>
              </a:stretch>
            </p:blipFill>
          </mc:Choice>
          <mc:Fallback>
            <p:blipFill>
              <a:blip r:embed="rId30"/>
              <a:srcRect/>
              <a:stretch>
                <a:fillRect/>
              </a:stretch>
            </p:blipFill>
          </mc:Fallback>
        </mc:AlternateContent>
        <p:spPr bwMode="auto">
          <a:xfrm>
            <a:off x="1738726" y="2721347"/>
            <a:ext cx="4126733" cy="633315"/>
          </a:xfrm>
          <a:prstGeom prst="rect">
            <a:avLst/>
          </a:prstGeom>
          <a:noFill/>
          <a:ln w="9525">
            <a:noFill/>
            <a:miter lim="800000"/>
            <a:headEnd/>
            <a:tailEnd/>
          </a:ln>
          <a:effectLst/>
        </p:spPr>
      </p:pic>
      <p:sp>
        <p:nvSpPr>
          <p:cNvPr id="25" name="Pil høyre 24"/>
          <p:cNvSpPr/>
          <p:nvPr/>
        </p:nvSpPr>
        <p:spPr>
          <a:xfrm>
            <a:off x="6716424" y="5146175"/>
            <a:ext cx="387615" cy="184455"/>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nn-NO"/>
          </a:p>
        </p:txBody>
      </p:sp>
      <p:sp>
        <p:nvSpPr>
          <p:cNvPr id="26" name="Plassholder for bunntekst 25"/>
          <p:cNvSpPr>
            <a:spLocks noGrp="1"/>
          </p:cNvSpPr>
          <p:nvPr>
            <p:ph type="ftr" sz="quarter" idx="11"/>
          </p:nvPr>
        </p:nvSpPr>
        <p:spPr/>
        <p:txBody>
          <a:bodyPr/>
          <a:lstStyle/>
          <a:p>
            <a:r>
              <a:rPr lang="nb-NO"/>
              <a:t>Copyright - Rune Fardal - 2011</a:t>
            </a:r>
          </a:p>
        </p:txBody>
      </p:sp>
    </p:spTree>
  </p:cSld>
  <p:clrMapOvr>
    <a:masterClrMapping/>
  </p:clrMapOvr>
  <p:transition advClick="0"/>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tel 1"/>
          <p:cNvSpPr>
            <a:spLocks noGrp="1"/>
          </p:cNvSpPr>
          <p:nvPr>
            <p:ph type="ctrTitle"/>
          </p:nvPr>
        </p:nvSpPr>
        <p:spPr>
          <a:xfrm>
            <a:off x="486672" y="966557"/>
            <a:ext cx="5275056" cy="801627"/>
          </a:xfrm>
        </p:spPr>
        <p:txBody>
          <a:bodyPr>
            <a:normAutofit/>
          </a:bodyPr>
          <a:lstStyle/>
          <a:p>
            <a:r>
              <a:rPr lang="nn-NO"/>
              <a:t>Hukommelsen</a:t>
            </a:r>
          </a:p>
        </p:txBody>
      </p:sp>
      <p:sp>
        <p:nvSpPr>
          <p:cNvPr id="5" name="Plassholder for lysbildenummer 4"/>
          <p:cNvSpPr>
            <a:spLocks noGrp="1"/>
          </p:cNvSpPr>
          <p:nvPr>
            <p:ph type="sldNum" sz="quarter" idx="12"/>
          </p:nvPr>
        </p:nvSpPr>
        <p:spPr>
          <a:xfrm>
            <a:off x="8382000" y="6356350"/>
            <a:ext cx="762000" cy="365125"/>
          </a:xfrm>
        </p:spPr>
        <p:txBody>
          <a:bodyPr/>
          <a:lstStyle/>
          <a:p>
            <a:fld id="{30DFC05C-2E46-4B4B-81B6-71F0E13C0776}" type="slidenum">
              <a:rPr lang="nb-NO"/>
              <a:pPr/>
              <a:t>6</a:t>
            </a:fld>
            <a:endParaRPr lang="nb-NO"/>
          </a:p>
        </p:txBody>
      </p:sp>
      <p:sp>
        <p:nvSpPr>
          <p:cNvPr id="4" name="TekstSylinder 3"/>
          <p:cNvSpPr txBox="1"/>
          <p:nvPr/>
        </p:nvSpPr>
        <p:spPr>
          <a:xfrm>
            <a:off x="744744" y="3323342"/>
            <a:ext cx="7986407" cy="2585323"/>
          </a:xfrm>
          <a:prstGeom prst="rect">
            <a:avLst/>
          </a:prstGeom>
          <a:noFill/>
        </p:spPr>
        <p:txBody>
          <a:bodyPr wrap="square" rtlCol="0">
            <a:spAutoFit/>
          </a:bodyPr>
          <a:lstStyle/>
          <a:p>
            <a:pPr algn="just"/>
            <a:r>
              <a:rPr lang="nn-NO"/>
              <a:t>Vi fødes med et  nervesystem som  fylles opp og utvikles ytterligere de første leveår. Vårt tolkningsapparat spør: Hva i vårt referansebibliotek gir sanseinntrykket  assosiasjoner til? Hvilken mening gir det? </a:t>
            </a:r>
          </a:p>
          <a:p>
            <a:pPr algn="just"/>
            <a:endParaRPr lang="nn-NO"/>
          </a:p>
          <a:p>
            <a:pPr algn="just"/>
            <a:endParaRPr lang="nn-NO"/>
          </a:p>
          <a:p>
            <a:pPr algn="just"/>
            <a:r>
              <a:rPr lang="nn-NO">
                <a:solidFill>
                  <a:srgbClr val="EEECE1"/>
                </a:solidFill>
              </a:rPr>
              <a:t>Dersom sanseintrykket gir mening, så aktiveres det aktuelle hukommelses område. Dersom sanseintrykket ikke gir mening, så oppstår </a:t>
            </a:r>
            <a:r>
              <a:rPr lang="nn-NO" b="1" i="1">
                <a:solidFill>
                  <a:srgbClr val="EEECE1"/>
                </a:solidFill>
              </a:rPr>
              <a:t>dissonans</a:t>
            </a:r>
            <a:r>
              <a:rPr lang="nn-NO">
                <a:solidFill>
                  <a:srgbClr val="EEECE1"/>
                </a:solidFill>
              </a:rPr>
              <a:t>, en frustrerende angstliknende følelse vi prøver eliminere.  Da aktiveres  en rekke nerve strukturer i jakten på  å bringe ”frustrasjonen” i likevekt. </a:t>
            </a:r>
          </a:p>
        </p:txBody>
      </p:sp>
      <p:sp>
        <p:nvSpPr>
          <p:cNvPr id="7" name="Plassholder for bunntekst 6"/>
          <p:cNvSpPr>
            <a:spLocks noGrp="1"/>
          </p:cNvSpPr>
          <p:nvPr>
            <p:ph type="ftr" sz="quarter" idx="11"/>
          </p:nvPr>
        </p:nvSpPr>
        <p:spPr/>
        <p:txBody>
          <a:bodyPr/>
          <a:lstStyle/>
          <a:p>
            <a:r>
              <a:rPr lang="nb-NO"/>
              <a:t>Copyright - Rune Fardal - 2011</a:t>
            </a:r>
          </a:p>
        </p:txBody>
      </p:sp>
      <p:pic>
        <p:nvPicPr>
          <p:cNvPr id="6" name="Bilde 5" descr="Fornix.gif"/>
          <p:cNvPicPr>
            <a:picLocks noChangeAspect="1"/>
          </p:cNvPicPr>
          <p:nvPr/>
        </p:nvPicPr>
        <p:blipFill>
          <a:blip r:embed="rId2"/>
          <a:stretch>
            <a:fillRect/>
          </a:stretch>
        </p:blipFill>
        <p:spPr>
          <a:xfrm>
            <a:off x="6449253" y="0"/>
            <a:ext cx="2432354" cy="2432354"/>
          </a:xfrm>
          <a:prstGeom prst="rect">
            <a:avLst/>
          </a:prstGeom>
        </p:spPr>
      </p:pic>
    </p:spTree>
  </p:cSld>
  <p:clrMapOvr>
    <a:masterClrMapping/>
  </p:clrMapOvr>
  <p:transition advClick="0"/>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tel 1"/>
          <p:cNvSpPr>
            <a:spLocks noGrp="1"/>
          </p:cNvSpPr>
          <p:nvPr>
            <p:ph type="ctrTitle"/>
          </p:nvPr>
        </p:nvSpPr>
        <p:spPr>
          <a:xfrm>
            <a:off x="685800" y="387586"/>
            <a:ext cx="7772400" cy="1002801"/>
          </a:xfrm>
        </p:spPr>
        <p:txBody>
          <a:bodyPr>
            <a:normAutofit/>
          </a:bodyPr>
          <a:lstStyle/>
          <a:p>
            <a:r>
              <a:rPr lang="nn-NO"/>
              <a:t>Hvilken løsning velges?</a:t>
            </a:r>
          </a:p>
        </p:txBody>
      </p:sp>
      <p:sp>
        <p:nvSpPr>
          <p:cNvPr id="19" name="Plassholder for lysbildenummer 18"/>
          <p:cNvSpPr>
            <a:spLocks noGrp="1"/>
          </p:cNvSpPr>
          <p:nvPr>
            <p:ph type="sldNum" sz="quarter" idx="12"/>
          </p:nvPr>
        </p:nvSpPr>
        <p:spPr>
          <a:xfrm>
            <a:off x="8382000" y="6356350"/>
            <a:ext cx="762000" cy="365125"/>
          </a:xfrm>
        </p:spPr>
        <p:txBody>
          <a:bodyPr/>
          <a:lstStyle/>
          <a:p>
            <a:fld id="{30DFC05C-2E46-4B4B-81B6-71F0E13C0776}" type="slidenum">
              <a:rPr lang="nb-NO"/>
              <a:pPr/>
              <a:t>60</a:t>
            </a:fld>
            <a:endParaRPr lang="nb-NO"/>
          </a:p>
        </p:txBody>
      </p:sp>
      <p:pic>
        <p:nvPicPr>
          <p:cNvPr id="5122" name="Picture 2"/>
          <p:cNvPicPr>
            <a:picLocks noChangeAspect="1" noChangeArrowheads="1"/>
          </p:cNvPicPr>
          <p:nvPr/>
        </p:nvPicPr>
        <mc:AlternateContent>
          <mc:Choice xmlns:ma="http://schemas.microsoft.com/office/mac/drawingml/2008/main" Requires="ma">
            <p:blipFill>
              <a:blip r:embed="rId2"/>
              <a:srcRect/>
              <a:stretch>
                <a:fillRect/>
              </a:stretch>
            </p:blipFill>
          </mc:Choice>
          <mc:Fallback>
            <p:blipFill>
              <a:blip r:embed="rId3"/>
              <a:srcRect/>
              <a:stretch>
                <a:fillRect/>
              </a:stretch>
            </p:blipFill>
          </mc:Fallback>
        </mc:AlternateContent>
        <p:spPr bwMode="auto">
          <a:xfrm>
            <a:off x="1501264" y="5003626"/>
            <a:ext cx="6137275" cy="944562"/>
          </a:xfrm>
          <a:prstGeom prst="rect">
            <a:avLst/>
          </a:prstGeom>
          <a:noFill/>
          <a:ln w="9525">
            <a:noFill/>
            <a:miter lim="800000"/>
            <a:headEnd/>
            <a:tailEnd/>
          </a:ln>
          <a:effectLst/>
        </p:spPr>
      </p:pic>
      <p:pic>
        <p:nvPicPr>
          <p:cNvPr id="17410" name="Picture 2"/>
          <p:cNvPicPr>
            <a:picLocks noChangeAspect="1" noChangeArrowheads="1"/>
          </p:cNvPicPr>
          <p:nvPr/>
        </p:nvPicPr>
        <mc:AlternateContent>
          <mc:Choice xmlns:ma="http://schemas.microsoft.com/office/mac/drawingml/2008/main" Requires="ma">
            <p:blipFill>
              <a:blip r:embed="rId4"/>
              <a:srcRect/>
              <a:stretch>
                <a:fillRect/>
              </a:stretch>
            </p:blipFill>
          </mc:Choice>
          <mc:Fallback>
            <p:blipFill>
              <a:blip r:embed="rId5"/>
              <a:srcRect/>
              <a:stretch>
                <a:fillRect/>
              </a:stretch>
            </p:blipFill>
          </mc:Fallback>
        </mc:AlternateContent>
        <p:spPr bwMode="auto">
          <a:xfrm>
            <a:off x="1941216" y="3313315"/>
            <a:ext cx="600075" cy="179387"/>
          </a:xfrm>
          <a:prstGeom prst="rect">
            <a:avLst/>
          </a:prstGeom>
          <a:noFill/>
          <a:ln w="9525">
            <a:noFill/>
            <a:miter lim="800000"/>
            <a:headEnd/>
            <a:tailEnd/>
          </a:ln>
          <a:effectLst/>
        </p:spPr>
      </p:pic>
      <p:pic>
        <p:nvPicPr>
          <p:cNvPr id="17411" name="Picture 3"/>
          <p:cNvPicPr>
            <a:picLocks noChangeAspect="1" noChangeArrowheads="1"/>
          </p:cNvPicPr>
          <p:nvPr/>
        </p:nvPicPr>
        <mc:AlternateContent>
          <mc:Choice xmlns:ma="http://schemas.microsoft.com/office/mac/drawingml/2008/main" Requires="ma">
            <p:blipFill>
              <a:blip r:embed="rId6"/>
              <a:srcRect/>
              <a:stretch>
                <a:fillRect/>
              </a:stretch>
            </p:blipFill>
          </mc:Choice>
          <mc:Fallback>
            <p:blipFill>
              <a:blip r:embed="rId7"/>
              <a:srcRect/>
              <a:stretch>
                <a:fillRect/>
              </a:stretch>
            </p:blipFill>
          </mc:Fallback>
        </mc:AlternateContent>
        <p:spPr bwMode="auto">
          <a:xfrm>
            <a:off x="2170786" y="5003626"/>
            <a:ext cx="604838" cy="566737"/>
          </a:xfrm>
          <a:prstGeom prst="rect">
            <a:avLst/>
          </a:prstGeom>
          <a:noFill/>
          <a:ln w="9525">
            <a:noFill/>
            <a:miter lim="800000"/>
            <a:headEnd/>
            <a:tailEnd/>
          </a:ln>
          <a:effectLst/>
        </p:spPr>
      </p:pic>
      <p:pic>
        <p:nvPicPr>
          <p:cNvPr id="17412" name="Picture 4"/>
          <p:cNvPicPr>
            <a:picLocks noChangeAspect="1" noChangeArrowheads="1"/>
          </p:cNvPicPr>
          <p:nvPr/>
        </p:nvPicPr>
        <mc:AlternateContent>
          <mc:Choice xmlns:ma="http://schemas.microsoft.com/office/mac/drawingml/2008/main" Requires="ma">
            <p:blipFill>
              <a:blip r:embed="rId8"/>
              <a:srcRect/>
              <a:stretch>
                <a:fillRect/>
              </a:stretch>
            </p:blipFill>
          </mc:Choice>
          <mc:Fallback>
            <p:blipFill>
              <a:blip r:embed="rId9"/>
              <a:srcRect/>
              <a:stretch>
                <a:fillRect/>
              </a:stretch>
            </p:blipFill>
          </mc:Fallback>
        </mc:AlternateContent>
        <p:spPr bwMode="auto">
          <a:xfrm>
            <a:off x="2170786" y="3738895"/>
            <a:ext cx="528637" cy="252413"/>
          </a:xfrm>
          <a:prstGeom prst="rect">
            <a:avLst/>
          </a:prstGeom>
          <a:noFill/>
          <a:ln w="9525">
            <a:noFill/>
            <a:miter lim="800000"/>
            <a:headEnd/>
            <a:tailEnd/>
          </a:ln>
          <a:effectLst/>
        </p:spPr>
      </p:pic>
      <p:pic>
        <p:nvPicPr>
          <p:cNvPr id="17413" name="Picture 5"/>
          <p:cNvPicPr>
            <a:picLocks noChangeAspect="1" noChangeArrowheads="1"/>
          </p:cNvPicPr>
          <p:nvPr/>
        </p:nvPicPr>
        <mc:AlternateContent>
          <mc:Choice xmlns:ma="http://schemas.microsoft.com/office/mac/drawingml/2008/main" Requires="ma">
            <p:blipFill>
              <a:blip r:embed="rId10"/>
              <a:srcRect/>
              <a:stretch>
                <a:fillRect/>
              </a:stretch>
            </p:blipFill>
          </mc:Choice>
          <mc:Fallback>
            <p:blipFill>
              <a:blip r:embed="rId11"/>
              <a:srcRect/>
              <a:stretch>
                <a:fillRect/>
              </a:stretch>
            </p:blipFill>
          </mc:Fallback>
        </mc:AlternateContent>
        <p:spPr bwMode="auto">
          <a:xfrm>
            <a:off x="3174785" y="5003626"/>
            <a:ext cx="536575" cy="522288"/>
          </a:xfrm>
          <a:prstGeom prst="rect">
            <a:avLst/>
          </a:prstGeom>
          <a:noFill/>
          <a:ln w="9525">
            <a:noFill/>
            <a:miter lim="800000"/>
            <a:headEnd/>
            <a:tailEnd/>
          </a:ln>
          <a:effectLst/>
        </p:spPr>
      </p:pic>
      <p:pic>
        <p:nvPicPr>
          <p:cNvPr id="17414" name="Picture 6"/>
          <p:cNvPicPr>
            <a:picLocks noChangeAspect="1" noChangeArrowheads="1"/>
          </p:cNvPicPr>
          <p:nvPr/>
        </p:nvPicPr>
        <mc:AlternateContent>
          <mc:Choice xmlns:ma="http://schemas.microsoft.com/office/mac/drawingml/2008/main" Requires="ma">
            <p:blipFill>
              <a:blip r:embed="rId12"/>
              <a:srcRect/>
              <a:stretch>
                <a:fillRect/>
              </a:stretch>
            </p:blipFill>
          </mc:Choice>
          <mc:Fallback>
            <p:blipFill>
              <a:blip r:embed="rId13"/>
              <a:srcRect/>
              <a:stretch>
                <a:fillRect/>
              </a:stretch>
            </p:blipFill>
          </mc:Fallback>
        </mc:AlternateContent>
        <p:spPr bwMode="auto">
          <a:xfrm>
            <a:off x="2893798" y="3156946"/>
            <a:ext cx="287337" cy="246063"/>
          </a:xfrm>
          <a:prstGeom prst="rect">
            <a:avLst/>
          </a:prstGeom>
          <a:noFill/>
          <a:ln w="9525">
            <a:noFill/>
            <a:miter lim="800000"/>
            <a:headEnd/>
            <a:tailEnd/>
          </a:ln>
          <a:effectLst/>
        </p:spPr>
      </p:pic>
      <p:pic>
        <p:nvPicPr>
          <p:cNvPr id="17415" name="Picture 7"/>
          <p:cNvPicPr>
            <a:picLocks noChangeAspect="1" noChangeArrowheads="1"/>
          </p:cNvPicPr>
          <p:nvPr/>
        </p:nvPicPr>
        <mc:AlternateContent>
          <mc:Choice xmlns:ma="http://schemas.microsoft.com/office/mac/drawingml/2008/main" Requires="ma">
            <p:blipFill>
              <a:blip r:embed="rId14"/>
              <a:srcRect/>
              <a:stretch>
                <a:fillRect/>
              </a:stretch>
            </p:blipFill>
          </mc:Choice>
          <mc:Fallback>
            <p:blipFill>
              <a:blip r:embed="rId15"/>
              <a:srcRect/>
              <a:stretch>
                <a:fillRect/>
              </a:stretch>
            </p:blipFill>
          </mc:Fallback>
        </mc:AlternateContent>
        <p:spPr bwMode="auto">
          <a:xfrm>
            <a:off x="4250086" y="5011873"/>
            <a:ext cx="261937" cy="698500"/>
          </a:xfrm>
          <a:prstGeom prst="rect">
            <a:avLst/>
          </a:prstGeom>
          <a:noFill/>
          <a:ln w="9525">
            <a:noFill/>
            <a:miter lim="800000"/>
            <a:headEnd/>
            <a:tailEnd/>
          </a:ln>
          <a:effectLst/>
        </p:spPr>
      </p:pic>
      <p:pic>
        <p:nvPicPr>
          <p:cNvPr id="17416" name="Picture 8"/>
          <p:cNvPicPr>
            <a:picLocks noChangeAspect="1" noChangeArrowheads="1"/>
          </p:cNvPicPr>
          <p:nvPr/>
        </p:nvPicPr>
        <mc:AlternateContent>
          <mc:Choice xmlns:ma="http://schemas.microsoft.com/office/mac/drawingml/2008/main" Requires="ma">
            <p:blipFill>
              <a:blip r:embed="rId16"/>
              <a:srcRect/>
              <a:stretch>
                <a:fillRect/>
              </a:stretch>
            </p:blipFill>
          </mc:Choice>
          <mc:Fallback>
            <p:blipFill>
              <a:blip r:embed="rId17"/>
              <a:srcRect/>
              <a:stretch>
                <a:fillRect/>
              </a:stretch>
            </p:blipFill>
          </mc:Fallback>
        </mc:AlternateContent>
        <p:spPr bwMode="auto">
          <a:xfrm>
            <a:off x="2916022" y="4011945"/>
            <a:ext cx="530225" cy="127000"/>
          </a:xfrm>
          <a:prstGeom prst="rect">
            <a:avLst/>
          </a:prstGeom>
          <a:noFill/>
          <a:ln w="9525">
            <a:noFill/>
            <a:miter lim="800000"/>
            <a:headEnd/>
            <a:tailEnd/>
          </a:ln>
          <a:effectLst/>
        </p:spPr>
      </p:pic>
      <p:pic>
        <p:nvPicPr>
          <p:cNvPr id="17417" name="Picture 9"/>
          <p:cNvPicPr>
            <a:picLocks noChangeAspect="1" noChangeArrowheads="1"/>
          </p:cNvPicPr>
          <p:nvPr/>
        </p:nvPicPr>
        <mc:AlternateContent>
          <mc:Choice xmlns:ma="http://schemas.microsoft.com/office/mac/drawingml/2008/main" Requires="ma">
            <p:blipFill>
              <a:blip r:embed="rId18"/>
              <a:srcRect/>
              <a:stretch>
                <a:fillRect/>
              </a:stretch>
            </p:blipFill>
          </mc:Choice>
          <mc:Fallback>
            <p:blipFill>
              <a:blip r:embed="rId19"/>
              <a:srcRect/>
              <a:stretch>
                <a:fillRect/>
              </a:stretch>
            </p:blipFill>
          </mc:Fallback>
        </mc:AlternateContent>
        <p:spPr bwMode="auto">
          <a:xfrm>
            <a:off x="4904198" y="5003626"/>
            <a:ext cx="534987" cy="404812"/>
          </a:xfrm>
          <a:prstGeom prst="rect">
            <a:avLst/>
          </a:prstGeom>
          <a:noFill/>
          <a:ln w="9525">
            <a:noFill/>
            <a:miter lim="800000"/>
            <a:headEnd/>
            <a:tailEnd/>
          </a:ln>
          <a:effectLst/>
        </p:spPr>
      </p:pic>
      <p:pic>
        <p:nvPicPr>
          <p:cNvPr id="17418" name="Picture 10"/>
          <p:cNvPicPr>
            <a:picLocks noChangeAspect="1" noChangeArrowheads="1"/>
          </p:cNvPicPr>
          <p:nvPr/>
        </p:nvPicPr>
        <mc:AlternateContent>
          <mc:Choice xmlns:ma="http://schemas.microsoft.com/office/mac/drawingml/2008/main" Requires="ma">
            <p:blipFill>
              <a:blip r:embed="rId20"/>
              <a:srcRect/>
              <a:stretch>
                <a:fillRect/>
              </a:stretch>
            </p:blipFill>
          </mc:Choice>
          <mc:Fallback>
            <p:blipFill>
              <a:blip r:embed="rId21"/>
              <a:srcRect/>
              <a:stretch>
                <a:fillRect/>
              </a:stretch>
            </p:blipFill>
          </mc:Fallback>
        </mc:AlternateContent>
        <p:spPr bwMode="auto">
          <a:xfrm>
            <a:off x="3446247" y="3041852"/>
            <a:ext cx="342900" cy="450850"/>
          </a:xfrm>
          <a:prstGeom prst="rect">
            <a:avLst/>
          </a:prstGeom>
          <a:noFill/>
          <a:ln w="9525">
            <a:noFill/>
            <a:miter lim="800000"/>
            <a:headEnd/>
            <a:tailEnd/>
          </a:ln>
          <a:effectLst/>
        </p:spPr>
      </p:pic>
      <p:pic>
        <p:nvPicPr>
          <p:cNvPr id="17419" name="Picture 11"/>
          <p:cNvPicPr>
            <a:picLocks noChangeAspect="1" noChangeArrowheads="1"/>
          </p:cNvPicPr>
          <p:nvPr/>
        </p:nvPicPr>
        <mc:AlternateContent>
          <mc:Choice xmlns:ma="http://schemas.microsoft.com/office/mac/drawingml/2008/main" Requires="ma">
            <p:blipFill>
              <a:blip r:embed="rId22"/>
              <a:srcRect/>
              <a:stretch>
                <a:fillRect/>
              </a:stretch>
            </p:blipFill>
          </mc:Choice>
          <mc:Fallback>
            <p:blipFill>
              <a:blip r:embed="rId23"/>
              <a:srcRect/>
              <a:stretch>
                <a:fillRect/>
              </a:stretch>
            </p:blipFill>
          </mc:Fallback>
        </mc:AlternateContent>
        <p:spPr bwMode="auto">
          <a:xfrm>
            <a:off x="3638104" y="3738895"/>
            <a:ext cx="407988" cy="400050"/>
          </a:xfrm>
          <a:prstGeom prst="rect">
            <a:avLst/>
          </a:prstGeom>
          <a:noFill/>
          <a:ln w="9525">
            <a:noFill/>
            <a:miter lim="800000"/>
            <a:headEnd/>
            <a:tailEnd/>
          </a:ln>
          <a:effectLst/>
        </p:spPr>
      </p:pic>
      <p:pic>
        <p:nvPicPr>
          <p:cNvPr id="17420" name="Picture 12"/>
          <p:cNvPicPr>
            <a:picLocks noChangeAspect="1" noChangeArrowheads="1"/>
          </p:cNvPicPr>
          <p:nvPr/>
        </p:nvPicPr>
        <mc:AlternateContent>
          <mc:Choice xmlns:ma="http://schemas.microsoft.com/office/mac/drawingml/2008/main" Requires="ma">
            <p:blipFill>
              <a:blip r:embed="rId24"/>
              <a:srcRect/>
              <a:stretch>
                <a:fillRect/>
              </a:stretch>
            </p:blipFill>
          </mc:Choice>
          <mc:Fallback>
            <p:blipFill>
              <a:blip r:embed="rId25"/>
              <a:srcRect/>
              <a:stretch>
                <a:fillRect/>
              </a:stretch>
            </p:blipFill>
          </mc:Fallback>
        </mc:AlternateContent>
        <p:spPr bwMode="auto">
          <a:xfrm>
            <a:off x="6592816" y="5020120"/>
            <a:ext cx="661987" cy="393700"/>
          </a:xfrm>
          <a:prstGeom prst="rect">
            <a:avLst/>
          </a:prstGeom>
          <a:noFill/>
          <a:ln w="9525">
            <a:noFill/>
            <a:miter lim="800000"/>
            <a:headEnd/>
            <a:tailEnd/>
          </a:ln>
          <a:effectLst/>
        </p:spPr>
      </p:pic>
      <p:pic>
        <p:nvPicPr>
          <p:cNvPr id="17421" name="Picture 13"/>
          <p:cNvPicPr>
            <a:picLocks noChangeAspect="1" noChangeArrowheads="1"/>
          </p:cNvPicPr>
          <p:nvPr/>
        </p:nvPicPr>
        <mc:AlternateContent>
          <mc:Choice xmlns:ma="http://schemas.microsoft.com/office/mac/drawingml/2008/main" Requires="ma">
            <p:blipFill>
              <a:blip r:embed="rId26"/>
              <a:srcRect/>
              <a:stretch>
                <a:fillRect/>
              </a:stretch>
            </p:blipFill>
          </mc:Choice>
          <mc:Fallback>
            <p:blipFill>
              <a:blip r:embed="rId27"/>
              <a:srcRect/>
              <a:stretch>
                <a:fillRect/>
              </a:stretch>
            </p:blipFill>
          </mc:Fallback>
        </mc:AlternateContent>
        <p:spPr bwMode="auto">
          <a:xfrm>
            <a:off x="5662636" y="5003626"/>
            <a:ext cx="538163" cy="530225"/>
          </a:xfrm>
          <a:prstGeom prst="rect">
            <a:avLst/>
          </a:prstGeom>
          <a:noFill/>
          <a:ln w="9525">
            <a:noFill/>
            <a:miter lim="800000"/>
            <a:headEnd/>
            <a:tailEnd/>
          </a:ln>
          <a:effectLst/>
        </p:spPr>
      </p:pic>
      <p:sp>
        <p:nvSpPr>
          <p:cNvPr id="17" name="TekstSylinder 16"/>
          <p:cNvSpPr txBox="1"/>
          <p:nvPr/>
        </p:nvSpPr>
        <p:spPr>
          <a:xfrm>
            <a:off x="791729" y="1390387"/>
            <a:ext cx="7440588" cy="1477328"/>
          </a:xfrm>
          <a:prstGeom prst="rect">
            <a:avLst/>
          </a:prstGeom>
          <a:noFill/>
        </p:spPr>
        <p:txBody>
          <a:bodyPr wrap="square" rtlCol="0">
            <a:spAutoFit/>
          </a:bodyPr>
          <a:lstStyle/>
          <a:p>
            <a:pPr algn="just"/>
            <a:r>
              <a:rPr lang="nn-NO"/>
              <a:t>Ofte ser man at de premisser som ikke passer inn i en vanlig konfliktmodell blir forkastet (assimilasjon). Virkeligheten tilpasses perspektivets modell!  Vi prøver ikke lenger forstå konflikten, vi prøver gjennom et bestemt perspektiv bekrefte dens modell.  Dette skjer  blant sakkyndige psykologer, det skjer i barnevernet og i domstolene. </a:t>
            </a:r>
          </a:p>
        </p:txBody>
      </p:sp>
      <p:pic>
        <p:nvPicPr>
          <p:cNvPr id="24" name="Bilde 23" descr="images.jpeg"/>
          <p:cNvPicPr>
            <a:picLocks noChangeAspect="1"/>
          </p:cNvPicPr>
          <p:nvPr/>
        </p:nvPicPr>
        <p:blipFill>
          <a:blip r:embed="rId28"/>
          <a:stretch>
            <a:fillRect/>
          </a:stretch>
        </p:blipFill>
        <p:spPr>
          <a:xfrm>
            <a:off x="6114539" y="2872379"/>
            <a:ext cx="1524000" cy="1524000"/>
          </a:xfrm>
          <a:prstGeom prst="rect">
            <a:avLst/>
          </a:prstGeom>
        </p:spPr>
      </p:pic>
      <p:sp>
        <p:nvSpPr>
          <p:cNvPr id="25" name="Pil høyre 24"/>
          <p:cNvSpPr/>
          <p:nvPr/>
        </p:nvSpPr>
        <p:spPr>
          <a:xfrm>
            <a:off x="4934195" y="3403009"/>
            <a:ext cx="786896" cy="506543"/>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nn-NO"/>
          </a:p>
        </p:txBody>
      </p:sp>
      <p:sp>
        <p:nvSpPr>
          <p:cNvPr id="21" name="Plassholder for bunntekst 20"/>
          <p:cNvSpPr>
            <a:spLocks noGrp="1"/>
          </p:cNvSpPr>
          <p:nvPr>
            <p:ph type="ftr" sz="quarter" idx="11"/>
          </p:nvPr>
        </p:nvSpPr>
        <p:spPr/>
        <p:txBody>
          <a:bodyPr/>
          <a:lstStyle/>
          <a:p>
            <a:r>
              <a:rPr lang="nb-NO"/>
              <a:t>Copyright - Rune Fardal - 2011</a:t>
            </a:r>
          </a:p>
        </p:txBody>
      </p:sp>
    </p:spTree>
  </p:cSld>
  <p:clrMapOvr>
    <a:masterClrMapping/>
  </p:clrMapOvr>
  <p:transition advClick="0"/>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tel 1"/>
          <p:cNvSpPr>
            <a:spLocks noGrp="1"/>
          </p:cNvSpPr>
          <p:nvPr>
            <p:ph type="ctrTitle"/>
          </p:nvPr>
        </p:nvSpPr>
        <p:spPr>
          <a:xfrm>
            <a:off x="707859" y="197916"/>
            <a:ext cx="7772400" cy="1002801"/>
          </a:xfrm>
        </p:spPr>
        <p:txBody>
          <a:bodyPr>
            <a:normAutofit/>
          </a:bodyPr>
          <a:lstStyle/>
          <a:p>
            <a:r>
              <a:rPr lang="nn-NO"/>
              <a:t>Årsaken….</a:t>
            </a:r>
          </a:p>
        </p:txBody>
      </p:sp>
      <p:sp>
        <p:nvSpPr>
          <p:cNvPr id="19" name="Plassholder for lysbildenummer 18"/>
          <p:cNvSpPr>
            <a:spLocks noGrp="1"/>
          </p:cNvSpPr>
          <p:nvPr>
            <p:ph type="sldNum" sz="quarter" idx="12"/>
          </p:nvPr>
        </p:nvSpPr>
        <p:spPr>
          <a:xfrm>
            <a:off x="8382000" y="6356350"/>
            <a:ext cx="762000" cy="365125"/>
          </a:xfrm>
        </p:spPr>
        <p:txBody>
          <a:bodyPr/>
          <a:lstStyle/>
          <a:p>
            <a:fld id="{30DFC05C-2E46-4B4B-81B6-71F0E13C0776}" type="slidenum">
              <a:rPr lang="nb-NO"/>
              <a:pPr/>
              <a:t>61</a:t>
            </a:fld>
            <a:endParaRPr lang="nb-NO"/>
          </a:p>
        </p:txBody>
      </p:sp>
      <p:pic>
        <p:nvPicPr>
          <p:cNvPr id="5122" name="Picture 2"/>
          <p:cNvPicPr>
            <a:picLocks noChangeAspect="1" noChangeArrowheads="1"/>
          </p:cNvPicPr>
          <p:nvPr/>
        </p:nvPicPr>
        <mc:AlternateContent>
          <mc:Choice xmlns:ma="http://schemas.microsoft.com/office/mac/drawingml/2008/main" Requires="ma">
            <p:blipFill>
              <a:blip r:embed="rId2"/>
              <a:srcRect/>
              <a:stretch>
                <a:fillRect/>
              </a:stretch>
            </p:blipFill>
          </mc:Choice>
          <mc:Fallback>
            <p:blipFill>
              <a:blip r:embed="rId3"/>
              <a:srcRect/>
              <a:stretch>
                <a:fillRect/>
              </a:stretch>
            </p:blipFill>
          </mc:Fallback>
        </mc:AlternateContent>
        <p:spPr bwMode="auto">
          <a:xfrm>
            <a:off x="1583300" y="5106503"/>
            <a:ext cx="6137275" cy="944562"/>
          </a:xfrm>
          <a:prstGeom prst="rect">
            <a:avLst/>
          </a:prstGeom>
          <a:noFill/>
          <a:ln w="9525">
            <a:noFill/>
            <a:miter lim="800000"/>
            <a:headEnd/>
            <a:tailEnd/>
          </a:ln>
          <a:effectLst/>
        </p:spPr>
      </p:pic>
      <p:pic>
        <p:nvPicPr>
          <p:cNvPr id="17410" name="Picture 2"/>
          <p:cNvPicPr>
            <a:picLocks noChangeAspect="1" noChangeArrowheads="1"/>
          </p:cNvPicPr>
          <p:nvPr/>
        </p:nvPicPr>
        <mc:AlternateContent>
          <mc:Choice xmlns:ma="http://schemas.microsoft.com/office/mac/drawingml/2008/main" Requires="ma">
            <p:blipFill>
              <a:blip r:embed="rId4"/>
              <a:srcRect/>
              <a:stretch>
                <a:fillRect/>
              </a:stretch>
            </p:blipFill>
          </mc:Choice>
          <mc:Fallback>
            <p:blipFill>
              <a:blip r:embed="rId5"/>
              <a:srcRect/>
              <a:stretch>
                <a:fillRect/>
              </a:stretch>
            </p:blipFill>
          </mc:Fallback>
        </mc:AlternateContent>
        <p:spPr bwMode="auto">
          <a:xfrm>
            <a:off x="1812427" y="4258780"/>
            <a:ext cx="600075" cy="179387"/>
          </a:xfrm>
          <a:prstGeom prst="rect">
            <a:avLst/>
          </a:prstGeom>
          <a:noFill/>
          <a:ln w="9525">
            <a:noFill/>
            <a:miter lim="800000"/>
            <a:headEnd/>
            <a:tailEnd/>
          </a:ln>
          <a:effectLst/>
        </p:spPr>
      </p:pic>
      <p:pic>
        <p:nvPicPr>
          <p:cNvPr id="17411" name="Picture 3"/>
          <p:cNvPicPr>
            <a:picLocks noChangeAspect="1" noChangeArrowheads="1"/>
          </p:cNvPicPr>
          <p:nvPr/>
        </p:nvPicPr>
        <mc:AlternateContent>
          <mc:Choice xmlns:ma="http://schemas.microsoft.com/office/mac/drawingml/2008/main" Requires="ma">
            <p:blipFill>
              <a:blip r:embed="rId6"/>
              <a:srcRect/>
              <a:stretch>
                <a:fillRect/>
              </a:stretch>
            </p:blipFill>
          </mc:Choice>
          <mc:Fallback>
            <p:blipFill>
              <a:blip r:embed="rId7"/>
              <a:srcRect/>
              <a:stretch>
                <a:fillRect/>
              </a:stretch>
            </p:blipFill>
          </mc:Fallback>
        </mc:AlternateContent>
        <p:spPr bwMode="auto">
          <a:xfrm>
            <a:off x="2252822" y="5106503"/>
            <a:ext cx="604838" cy="566737"/>
          </a:xfrm>
          <a:prstGeom prst="rect">
            <a:avLst/>
          </a:prstGeom>
          <a:noFill/>
          <a:ln w="9525">
            <a:noFill/>
            <a:miter lim="800000"/>
            <a:headEnd/>
            <a:tailEnd/>
          </a:ln>
          <a:effectLst/>
        </p:spPr>
      </p:pic>
      <p:pic>
        <p:nvPicPr>
          <p:cNvPr id="17412" name="Picture 4"/>
          <p:cNvPicPr>
            <a:picLocks noChangeAspect="1" noChangeArrowheads="1"/>
          </p:cNvPicPr>
          <p:nvPr/>
        </p:nvPicPr>
        <mc:AlternateContent>
          <mc:Choice xmlns:ma="http://schemas.microsoft.com/office/mac/drawingml/2008/main" Requires="ma">
            <p:blipFill>
              <a:blip r:embed="rId8"/>
              <a:srcRect/>
              <a:stretch>
                <a:fillRect/>
              </a:stretch>
            </p:blipFill>
          </mc:Choice>
          <mc:Fallback>
            <p:blipFill>
              <a:blip r:embed="rId9"/>
              <a:srcRect/>
              <a:stretch>
                <a:fillRect/>
              </a:stretch>
            </p:blipFill>
          </mc:Fallback>
        </mc:AlternateContent>
        <p:spPr bwMode="auto">
          <a:xfrm>
            <a:off x="2939746" y="4185754"/>
            <a:ext cx="528637" cy="252413"/>
          </a:xfrm>
          <a:prstGeom prst="rect">
            <a:avLst/>
          </a:prstGeom>
          <a:noFill/>
          <a:ln w="9525">
            <a:noFill/>
            <a:miter lim="800000"/>
            <a:headEnd/>
            <a:tailEnd/>
          </a:ln>
          <a:effectLst/>
        </p:spPr>
      </p:pic>
      <p:pic>
        <p:nvPicPr>
          <p:cNvPr id="17413" name="Picture 5"/>
          <p:cNvPicPr>
            <a:picLocks noChangeAspect="1" noChangeArrowheads="1"/>
          </p:cNvPicPr>
          <p:nvPr/>
        </p:nvPicPr>
        <mc:AlternateContent>
          <mc:Choice xmlns:ma="http://schemas.microsoft.com/office/mac/drawingml/2008/main" Requires="ma">
            <p:blipFill>
              <a:blip r:embed="rId10"/>
              <a:srcRect/>
              <a:stretch>
                <a:fillRect/>
              </a:stretch>
            </p:blipFill>
          </mc:Choice>
          <mc:Fallback>
            <p:blipFill>
              <a:blip r:embed="rId11"/>
              <a:srcRect/>
              <a:stretch>
                <a:fillRect/>
              </a:stretch>
            </p:blipFill>
          </mc:Fallback>
        </mc:AlternateContent>
        <p:spPr bwMode="auto">
          <a:xfrm>
            <a:off x="3256821" y="5106503"/>
            <a:ext cx="536575" cy="522288"/>
          </a:xfrm>
          <a:prstGeom prst="rect">
            <a:avLst/>
          </a:prstGeom>
          <a:noFill/>
          <a:ln w="9525">
            <a:noFill/>
            <a:miter lim="800000"/>
            <a:headEnd/>
            <a:tailEnd/>
          </a:ln>
          <a:effectLst/>
        </p:spPr>
      </p:pic>
      <p:pic>
        <p:nvPicPr>
          <p:cNvPr id="17414" name="Picture 6"/>
          <p:cNvPicPr>
            <a:picLocks noChangeAspect="1" noChangeArrowheads="1"/>
          </p:cNvPicPr>
          <p:nvPr/>
        </p:nvPicPr>
        <mc:AlternateContent>
          <mc:Choice xmlns:ma="http://schemas.microsoft.com/office/mac/drawingml/2008/main" Requires="ma">
            <p:blipFill>
              <a:blip r:embed="rId12"/>
              <a:srcRect/>
              <a:stretch>
                <a:fillRect/>
              </a:stretch>
            </p:blipFill>
          </mc:Choice>
          <mc:Fallback>
            <p:blipFill>
              <a:blip r:embed="rId13"/>
              <a:srcRect/>
              <a:stretch>
                <a:fillRect/>
              </a:stretch>
            </p:blipFill>
          </mc:Fallback>
        </mc:AlternateContent>
        <p:spPr bwMode="auto">
          <a:xfrm>
            <a:off x="3873261" y="4192104"/>
            <a:ext cx="287337" cy="246063"/>
          </a:xfrm>
          <a:prstGeom prst="rect">
            <a:avLst/>
          </a:prstGeom>
          <a:noFill/>
          <a:ln w="9525">
            <a:noFill/>
            <a:miter lim="800000"/>
            <a:headEnd/>
            <a:tailEnd/>
          </a:ln>
          <a:effectLst/>
        </p:spPr>
      </p:pic>
      <p:pic>
        <p:nvPicPr>
          <p:cNvPr id="17415" name="Picture 7"/>
          <p:cNvPicPr>
            <a:picLocks noChangeAspect="1" noChangeArrowheads="1"/>
          </p:cNvPicPr>
          <p:nvPr/>
        </p:nvPicPr>
        <mc:AlternateContent>
          <mc:Choice xmlns:ma="http://schemas.microsoft.com/office/mac/drawingml/2008/main" Requires="ma">
            <p:blipFill>
              <a:blip r:embed="rId14"/>
              <a:srcRect/>
              <a:stretch>
                <a:fillRect/>
              </a:stretch>
            </p:blipFill>
          </mc:Choice>
          <mc:Fallback>
            <p:blipFill>
              <a:blip r:embed="rId15"/>
              <a:srcRect/>
              <a:stretch>
                <a:fillRect/>
              </a:stretch>
            </p:blipFill>
          </mc:Fallback>
        </mc:AlternateContent>
        <p:spPr bwMode="auto">
          <a:xfrm>
            <a:off x="4332122" y="5114750"/>
            <a:ext cx="261937" cy="698500"/>
          </a:xfrm>
          <a:prstGeom prst="rect">
            <a:avLst/>
          </a:prstGeom>
          <a:noFill/>
          <a:ln w="9525">
            <a:noFill/>
            <a:miter lim="800000"/>
            <a:headEnd/>
            <a:tailEnd/>
          </a:ln>
          <a:effectLst/>
        </p:spPr>
      </p:pic>
      <p:pic>
        <p:nvPicPr>
          <p:cNvPr id="17416" name="Picture 8"/>
          <p:cNvPicPr>
            <a:picLocks noChangeAspect="1" noChangeArrowheads="1"/>
          </p:cNvPicPr>
          <p:nvPr/>
        </p:nvPicPr>
        <mc:AlternateContent>
          <mc:Choice xmlns:ma="http://schemas.microsoft.com/office/mac/drawingml/2008/main" Requires="ma">
            <p:blipFill>
              <a:blip r:embed="rId16"/>
              <a:srcRect/>
              <a:stretch>
                <a:fillRect/>
              </a:stretch>
            </p:blipFill>
          </mc:Choice>
          <mc:Fallback>
            <p:blipFill>
              <a:blip r:embed="rId17"/>
              <a:srcRect/>
              <a:stretch>
                <a:fillRect/>
              </a:stretch>
            </p:blipFill>
          </mc:Fallback>
        </mc:AlternateContent>
        <p:spPr bwMode="auto">
          <a:xfrm>
            <a:off x="4673924" y="4290530"/>
            <a:ext cx="530225" cy="127000"/>
          </a:xfrm>
          <a:prstGeom prst="rect">
            <a:avLst/>
          </a:prstGeom>
          <a:noFill/>
          <a:ln w="9525">
            <a:noFill/>
            <a:miter lim="800000"/>
            <a:headEnd/>
            <a:tailEnd/>
          </a:ln>
          <a:effectLst/>
        </p:spPr>
      </p:pic>
      <p:pic>
        <p:nvPicPr>
          <p:cNvPr id="17417" name="Picture 9"/>
          <p:cNvPicPr>
            <a:picLocks noChangeAspect="1" noChangeArrowheads="1"/>
          </p:cNvPicPr>
          <p:nvPr/>
        </p:nvPicPr>
        <mc:AlternateContent>
          <mc:Choice xmlns:ma="http://schemas.microsoft.com/office/mac/drawingml/2008/main" Requires="ma">
            <p:blipFill>
              <a:blip r:embed="rId18"/>
              <a:srcRect/>
              <a:stretch>
                <a:fillRect/>
              </a:stretch>
            </p:blipFill>
          </mc:Choice>
          <mc:Fallback>
            <p:blipFill>
              <a:blip r:embed="rId19"/>
              <a:srcRect/>
              <a:stretch>
                <a:fillRect/>
              </a:stretch>
            </p:blipFill>
          </mc:Fallback>
        </mc:AlternateContent>
        <p:spPr bwMode="auto">
          <a:xfrm>
            <a:off x="4986234" y="5106503"/>
            <a:ext cx="534987" cy="404812"/>
          </a:xfrm>
          <a:prstGeom prst="rect">
            <a:avLst/>
          </a:prstGeom>
          <a:noFill/>
          <a:ln w="9525">
            <a:noFill/>
            <a:miter lim="800000"/>
            <a:headEnd/>
            <a:tailEnd/>
          </a:ln>
          <a:effectLst/>
        </p:spPr>
      </p:pic>
      <p:pic>
        <p:nvPicPr>
          <p:cNvPr id="17418" name="Picture 10"/>
          <p:cNvPicPr>
            <a:picLocks noChangeAspect="1" noChangeArrowheads="1"/>
          </p:cNvPicPr>
          <p:nvPr/>
        </p:nvPicPr>
        <mc:AlternateContent>
          <mc:Choice xmlns:ma="http://schemas.microsoft.com/office/mac/drawingml/2008/main" Requires="ma">
            <p:blipFill>
              <a:blip r:embed="rId20"/>
              <a:srcRect/>
              <a:stretch>
                <a:fillRect/>
              </a:stretch>
            </p:blipFill>
          </mc:Choice>
          <mc:Fallback>
            <p:blipFill>
              <a:blip r:embed="rId21"/>
              <a:srcRect/>
              <a:stretch>
                <a:fillRect/>
              </a:stretch>
            </p:blipFill>
          </mc:Fallback>
        </mc:AlternateContent>
        <p:spPr bwMode="auto">
          <a:xfrm>
            <a:off x="6019800" y="4065105"/>
            <a:ext cx="342900" cy="450850"/>
          </a:xfrm>
          <a:prstGeom prst="rect">
            <a:avLst/>
          </a:prstGeom>
          <a:noFill/>
          <a:ln w="9525">
            <a:noFill/>
            <a:miter lim="800000"/>
            <a:headEnd/>
            <a:tailEnd/>
          </a:ln>
          <a:effectLst/>
        </p:spPr>
      </p:pic>
      <p:pic>
        <p:nvPicPr>
          <p:cNvPr id="17419" name="Picture 11"/>
          <p:cNvPicPr>
            <a:picLocks noChangeAspect="1" noChangeArrowheads="1"/>
          </p:cNvPicPr>
          <p:nvPr/>
        </p:nvPicPr>
        <mc:AlternateContent>
          <mc:Choice xmlns:ma="http://schemas.microsoft.com/office/mac/drawingml/2008/main" Requires="ma">
            <p:blipFill>
              <a:blip r:embed="rId22"/>
              <a:srcRect/>
              <a:stretch>
                <a:fillRect/>
              </a:stretch>
            </p:blipFill>
          </mc:Choice>
          <mc:Fallback>
            <p:blipFill>
              <a:blip r:embed="rId23"/>
              <a:srcRect/>
              <a:stretch>
                <a:fillRect/>
              </a:stretch>
            </p:blipFill>
          </mc:Fallback>
        </mc:AlternateContent>
        <p:spPr bwMode="auto">
          <a:xfrm>
            <a:off x="7212710" y="4192104"/>
            <a:ext cx="407988" cy="400050"/>
          </a:xfrm>
          <a:prstGeom prst="rect">
            <a:avLst/>
          </a:prstGeom>
          <a:noFill/>
          <a:ln w="9525">
            <a:noFill/>
            <a:miter lim="800000"/>
            <a:headEnd/>
            <a:tailEnd/>
          </a:ln>
          <a:effectLst/>
        </p:spPr>
      </p:pic>
      <p:pic>
        <p:nvPicPr>
          <p:cNvPr id="17420" name="Picture 12"/>
          <p:cNvPicPr>
            <a:picLocks noChangeAspect="1" noChangeArrowheads="1"/>
          </p:cNvPicPr>
          <p:nvPr/>
        </p:nvPicPr>
        <mc:AlternateContent>
          <mc:Choice xmlns:ma="http://schemas.microsoft.com/office/mac/drawingml/2008/main" Requires="ma">
            <p:blipFill>
              <a:blip r:embed="rId24"/>
              <a:srcRect/>
              <a:stretch>
                <a:fillRect/>
              </a:stretch>
            </p:blipFill>
          </mc:Choice>
          <mc:Fallback>
            <p:blipFill>
              <a:blip r:embed="rId25"/>
              <a:srcRect/>
              <a:stretch>
                <a:fillRect/>
              </a:stretch>
            </p:blipFill>
          </mc:Fallback>
        </mc:AlternateContent>
        <p:spPr bwMode="auto">
          <a:xfrm>
            <a:off x="6674852" y="5122997"/>
            <a:ext cx="661987" cy="393700"/>
          </a:xfrm>
          <a:prstGeom prst="rect">
            <a:avLst/>
          </a:prstGeom>
          <a:noFill/>
          <a:ln w="9525">
            <a:noFill/>
            <a:miter lim="800000"/>
            <a:headEnd/>
            <a:tailEnd/>
          </a:ln>
          <a:effectLst/>
        </p:spPr>
      </p:pic>
      <p:pic>
        <p:nvPicPr>
          <p:cNvPr id="17421" name="Picture 13"/>
          <p:cNvPicPr>
            <a:picLocks noChangeAspect="1" noChangeArrowheads="1"/>
          </p:cNvPicPr>
          <p:nvPr/>
        </p:nvPicPr>
        <mc:AlternateContent>
          <mc:Choice xmlns:ma="http://schemas.microsoft.com/office/mac/drawingml/2008/main" Requires="ma">
            <p:blipFill>
              <a:blip r:embed="rId26"/>
              <a:srcRect/>
              <a:stretch>
                <a:fillRect/>
              </a:stretch>
            </p:blipFill>
          </mc:Choice>
          <mc:Fallback>
            <p:blipFill>
              <a:blip r:embed="rId27"/>
              <a:srcRect/>
              <a:stretch>
                <a:fillRect/>
              </a:stretch>
            </p:blipFill>
          </mc:Fallback>
        </mc:AlternateContent>
        <p:spPr bwMode="auto">
          <a:xfrm>
            <a:off x="5744672" y="5106503"/>
            <a:ext cx="538163" cy="530225"/>
          </a:xfrm>
          <a:prstGeom prst="rect">
            <a:avLst/>
          </a:prstGeom>
          <a:noFill/>
          <a:ln w="9525">
            <a:noFill/>
            <a:miter lim="800000"/>
            <a:headEnd/>
            <a:tailEnd/>
          </a:ln>
          <a:effectLst/>
        </p:spPr>
      </p:pic>
      <p:sp>
        <p:nvSpPr>
          <p:cNvPr id="17" name="TekstSylinder 16"/>
          <p:cNvSpPr txBox="1"/>
          <p:nvPr/>
        </p:nvSpPr>
        <p:spPr>
          <a:xfrm>
            <a:off x="896723" y="1200717"/>
            <a:ext cx="7554401" cy="2862323"/>
          </a:xfrm>
          <a:prstGeom prst="rect">
            <a:avLst/>
          </a:prstGeom>
          <a:noFill/>
        </p:spPr>
        <p:txBody>
          <a:bodyPr wrap="square" rtlCol="0">
            <a:spAutoFit/>
          </a:bodyPr>
          <a:lstStyle/>
          <a:p>
            <a:pPr algn="just"/>
            <a:r>
              <a:rPr lang="nn-NO"/>
              <a:t>…… er at  en del fagfolk ikke har  (eller vil ha) kunnskap og innsikt i kompliserte konflikter av denne typen. Deres ofte terapeutiske perspektiv blir for snevert. Slik det ble vist over med detaljkunnskap på maur, slik mangler en del sakkyndige kunnskap om kompliserte konfliktmodeller. Narsissistiske modeller er noen av de mest kompliserte modeller.</a:t>
            </a:r>
          </a:p>
          <a:p>
            <a:pPr algn="just"/>
            <a:endParaRPr lang="nn-NO"/>
          </a:p>
          <a:p>
            <a:pPr algn="just"/>
            <a:r>
              <a:rPr lang="nn-NO"/>
              <a:t>De har et behov for å forstå, noe som gjør at det uforståelige blir utelatt. De premisser som ikke passer inn i perspektivets modell blir oversett, tiet i hjel, latterliggjort eller på andre måter gjort uvesentlige. Psykologiske forsvarsmekanismer blir ofte synlige i bortforklaringene.</a:t>
            </a:r>
          </a:p>
        </p:txBody>
      </p:sp>
      <p:sp>
        <p:nvSpPr>
          <p:cNvPr id="21" name="Plassholder for bunntekst 20"/>
          <p:cNvSpPr>
            <a:spLocks noGrp="1"/>
          </p:cNvSpPr>
          <p:nvPr>
            <p:ph type="ftr" sz="quarter" idx="11"/>
          </p:nvPr>
        </p:nvSpPr>
        <p:spPr/>
        <p:txBody>
          <a:bodyPr/>
          <a:lstStyle/>
          <a:p>
            <a:r>
              <a:rPr lang="nb-NO"/>
              <a:t>Copyright - Rune Fardal - 2011</a:t>
            </a:r>
          </a:p>
        </p:txBody>
      </p:sp>
    </p:spTree>
  </p:cSld>
  <p:clrMapOvr>
    <a:masterClrMapping/>
  </p:clrMapOvr>
  <p:transition advClick="0"/>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tel 1"/>
          <p:cNvSpPr>
            <a:spLocks noGrp="1"/>
          </p:cNvSpPr>
          <p:nvPr>
            <p:ph type="ctrTitle"/>
          </p:nvPr>
        </p:nvSpPr>
        <p:spPr>
          <a:xfrm>
            <a:off x="685800" y="437065"/>
            <a:ext cx="7990176" cy="3966569"/>
          </a:xfrm>
        </p:spPr>
        <p:txBody>
          <a:bodyPr>
            <a:normAutofit fontScale="90000"/>
          </a:bodyPr>
          <a:lstStyle/>
          <a:p>
            <a:pPr algn="just"/>
            <a:r>
              <a:rPr lang="nn-NO" sz="2800" b="1" i="1"/>
              <a:t>Det er et ufravikelig krav til vitenskapelig metode at premissene må avspeile konklusjonen</a:t>
            </a:r>
            <a:r>
              <a:rPr lang="nn-NO" sz="2800"/>
              <a:t>. </a:t>
            </a:r>
            <a:br>
              <a:rPr lang="nn-NO" sz="2800"/>
            </a:br>
            <a:r>
              <a:rPr lang="nn-NO" sz="2800"/>
              <a:t/>
            </a:r>
            <a:br>
              <a:rPr lang="nn-NO" sz="2800"/>
            </a:br>
            <a:r>
              <a:rPr lang="nn-NO" sz="2800"/>
              <a:t>En konklusjon som ikke   bygger på premisene eller der premisser er utelatt, er ikke en vitenskapleig konklusjon. Når premissene danner grunnlaget for konklusjonen, har vi en </a:t>
            </a:r>
            <a:r>
              <a:rPr lang="nn-NO" sz="2800" b="1" i="1"/>
              <a:t>bottom-up</a:t>
            </a:r>
            <a:r>
              <a:rPr lang="nn-NO" sz="2800" i="1"/>
              <a:t> </a:t>
            </a:r>
            <a:r>
              <a:rPr lang="nn-NO" sz="2800"/>
              <a:t>prosess, men når holdbar   konklusjon er trukket, fungerer konklusjonen som en </a:t>
            </a:r>
            <a:r>
              <a:rPr lang="nn-NO" sz="2800" b="1" i="1"/>
              <a:t>top-down</a:t>
            </a:r>
            <a:r>
              <a:rPr lang="nn-NO" sz="2800" i="1"/>
              <a:t> </a:t>
            </a:r>
            <a:r>
              <a:rPr lang="nn-NO" sz="2800"/>
              <a:t>prosess. Da kan den brukes til å avlede ny kunnskap. Det forutsetter imidlertid at konklusjonen er holdbar.</a:t>
            </a:r>
          </a:p>
        </p:txBody>
      </p:sp>
      <p:sp>
        <p:nvSpPr>
          <p:cNvPr id="19" name="Plassholder for lysbildenummer 18"/>
          <p:cNvSpPr>
            <a:spLocks noGrp="1"/>
          </p:cNvSpPr>
          <p:nvPr>
            <p:ph type="sldNum" sz="quarter" idx="12"/>
          </p:nvPr>
        </p:nvSpPr>
        <p:spPr>
          <a:xfrm>
            <a:off x="8382000" y="6356350"/>
            <a:ext cx="762000" cy="365125"/>
          </a:xfrm>
        </p:spPr>
        <p:txBody>
          <a:bodyPr/>
          <a:lstStyle/>
          <a:p>
            <a:fld id="{30DFC05C-2E46-4B4B-81B6-71F0E13C0776}" type="slidenum">
              <a:rPr lang="nb-NO"/>
              <a:pPr/>
              <a:t>62</a:t>
            </a:fld>
            <a:endParaRPr lang="nb-NO"/>
          </a:p>
        </p:txBody>
      </p:sp>
      <p:sp>
        <p:nvSpPr>
          <p:cNvPr id="18" name="TekstSylinder 17"/>
          <p:cNvSpPr txBox="1"/>
          <p:nvPr/>
        </p:nvSpPr>
        <p:spPr>
          <a:xfrm>
            <a:off x="1054208" y="1929682"/>
            <a:ext cx="228310" cy="646331"/>
          </a:xfrm>
          <a:prstGeom prst="rect">
            <a:avLst/>
          </a:prstGeom>
          <a:noFill/>
        </p:spPr>
        <p:txBody>
          <a:bodyPr wrap="none" rtlCol="0">
            <a:spAutoFit/>
          </a:bodyPr>
          <a:lstStyle/>
          <a:p>
            <a:endParaRPr lang="nn-NO" b="1" i="1"/>
          </a:p>
          <a:p>
            <a:endParaRPr lang="nn-NO"/>
          </a:p>
        </p:txBody>
      </p:sp>
      <p:sp>
        <p:nvSpPr>
          <p:cNvPr id="21" name="TekstSylinder 20"/>
          <p:cNvSpPr txBox="1"/>
          <p:nvPr/>
        </p:nvSpPr>
        <p:spPr>
          <a:xfrm>
            <a:off x="1720821" y="4581645"/>
            <a:ext cx="5711820" cy="1446550"/>
          </a:xfrm>
          <a:prstGeom prst="rect">
            <a:avLst/>
          </a:prstGeom>
          <a:noFill/>
        </p:spPr>
        <p:txBody>
          <a:bodyPr wrap="none" rtlCol="0">
            <a:spAutoFit/>
          </a:bodyPr>
          <a:lstStyle/>
          <a:p>
            <a:pPr algn="ctr"/>
            <a:r>
              <a:rPr lang="nn-NO" sz="4000" b="1">
                <a:solidFill>
                  <a:srgbClr val="EEECE1"/>
                </a:solidFill>
              </a:rPr>
              <a:t>1 + 2 + 3 + 4  =  10</a:t>
            </a:r>
            <a:endParaRPr lang="nn-NO" sz="2400" b="1">
              <a:solidFill>
                <a:srgbClr val="EEECE1"/>
              </a:solidFill>
            </a:endParaRPr>
          </a:p>
          <a:p>
            <a:pPr algn="ctr"/>
            <a:r>
              <a:rPr lang="nn-NO" sz="2400" b="1">
                <a:solidFill>
                  <a:srgbClr val="EEECE1"/>
                </a:solidFill>
              </a:rPr>
              <a:t>og ikke 6 fordi den sakkyndige ikke har lært </a:t>
            </a:r>
          </a:p>
          <a:p>
            <a:pPr algn="ctr"/>
            <a:r>
              <a:rPr lang="nn-NO" sz="2400" b="1">
                <a:solidFill>
                  <a:srgbClr val="EEECE1"/>
                </a:solidFill>
              </a:rPr>
              <a:t>å telle lenger enn til 3!</a:t>
            </a:r>
          </a:p>
        </p:txBody>
      </p:sp>
      <p:sp>
        <p:nvSpPr>
          <p:cNvPr id="7" name="Plassholder for bunntekst 6"/>
          <p:cNvSpPr>
            <a:spLocks noGrp="1"/>
          </p:cNvSpPr>
          <p:nvPr>
            <p:ph type="ftr" sz="quarter" idx="11"/>
          </p:nvPr>
        </p:nvSpPr>
        <p:spPr/>
        <p:txBody>
          <a:bodyPr/>
          <a:lstStyle/>
          <a:p>
            <a:r>
              <a:rPr lang="nb-NO"/>
              <a:t>Copyright - Rune Fardal - 2011</a:t>
            </a:r>
          </a:p>
        </p:txBody>
      </p:sp>
    </p:spTree>
  </p:cSld>
  <p:clrMapOvr>
    <a:masterClrMapping/>
  </p:clrMapOvr>
  <p:transition advClick="0"/>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tel 1"/>
          <p:cNvSpPr>
            <a:spLocks noGrp="1"/>
          </p:cNvSpPr>
          <p:nvPr>
            <p:ph type="ctrTitle"/>
          </p:nvPr>
        </p:nvSpPr>
        <p:spPr>
          <a:xfrm>
            <a:off x="685800" y="387586"/>
            <a:ext cx="7772400" cy="1002801"/>
          </a:xfrm>
        </p:spPr>
        <p:txBody>
          <a:bodyPr>
            <a:normAutofit fontScale="90000"/>
          </a:bodyPr>
          <a:lstStyle/>
          <a:p>
            <a:r>
              <a:rPr lang="nn-NO"/>
              <a:t>Konklusjonen skal følge av premissene og ikke omvendt!</a:t>
            </a:r>
          </a:p>
        </p:txBody>
      </p:sp>
      <p:sp>
        <p:nvSpPr>
          <p:cNvPr id="20" name="Plassholder for lysbildenummer 19"/>
          <p:cNvSpPr>
            <a:spLocks noGrp="1"/>
          </p:cNvSpPr>
          <p:nvPr>
            <p:ph type="sldNum" sz="quarter" idx="12"/>
          </p:nvPr>
        </p:nvSpPr>
        <p:spPr>
          <a:xfrm>
            <a:off x="8382000" y="6356350"/>
            <a:ext cx="762000" cy="365125"/>
          </a:xfrm>
        </p:spPr>
        <p:txBody>
          <a:bodyPr/>
          <a:lstStyle/>
          <a:p>
            <a:fld id="{30DFC05C-2E46-4B4B-81B6-71F0E13C0776}" type="slidenum">
              <a:rPr lang="nb-NO"/>
              <a:pPr/>
              <a:t>63</a:t>
            </a:fld>
            <a:endParaRPr lang="nb-NO"/>
          </a:p>
        </p:txBody>
      </p:sp>
      <p:pic>
        <p:nvPicPr>
          <p:cNvPr id="19" name="Bilde 18" descr="61385_427734941149_716856149_5492282_2402374_n.jpg"/>
          <p:cNvPicPr>
            <a:picLocks noChangeAspect="1"/>
          </p:cNvPicPr>
          <p:nvPr/>
        </p:nvPicPr>
        <p:blipFill>
          <a:blip r:embed="rId2"/>
          <a:stretch>
            <a:fillRect/>
          </a:stretch>
        </p:blipFill>
        <p:spPr>
          <a:xfrm>
            <a:off x="2193735" y="1750979"/>
            <a:ext cx="4893307" cy="3270360"/>
          </a:xfrm>
          <a:prstGeom prst="rect">
            <a:avLst/>
          </a:prstGeom>
        </p:spPr>
      </p:pic>
      <p:sp>
        <p:nvSpPr>
          <p:cNvPr id="6" name="TekstSylinder 5"/>
          <p:cNvSpPr txBox="1"/>
          <p:nvPr/>
        </p:nvSpPr>
        <p:spPr>
          <a:xfrm>
            <a:off x="481939" y="5399768"/>
            <a:ext cx="8208497" cy="830997"/>
          </a:xfrm>
          <a:prstGeom prst="rect">
            <a:avLst/>
          </a:prstGeom>
          <a:noFill/>
        </p:spPr>
        <p:txBody>
          <a:bodyPr wrap="none" rtlCol="0">
            <a:spAutoFit/>
          </a:bodyPr>
          <a:lstStyle/>
          <a:p>
            <a:pPr algn="ctr"/>
            <a:r>
              <a:rPr lang="nn-NO" sz="2400">
                <a:solidFill>
                  <a:srgbClr val="EEECE1"/>
                </a:solidFill>
              </a:rPr>
              <a:t>Konklusjoner som ikke støttes av premissene, bygger på </a:t>
            </a:r>
          </a:p>
          <a:p>
            <a:pPr algn="ctr"/>
            <a:r>
              <a:rPr lang="nn-NO" sz="2400">
                <a:solidFill>
                  <a:srgbClr val="EEECE1"/>
                </a:solidFill>
              </a:rPr>
              <a:t>uvitenskapelige grunnlag som subjektive preferanser og synsing!</a:t>
            </a:r>
          </a:p>
        </p:txBody>
      </p:sp>
      <p:sp>
        <p:nvSpPr>
          <p:cNvPr id="7" name="Plassholder for bunntekst 6"/>
          <p:cNvSpPr>
            <a:spLocks noGrp="1"/>
          </p:cNvSpPr>
          <p:nvPr>
            <p:ph type="ftr" sz="quarter" idx="11"/>
          </p:nvPr>
        </p:nvSpPr>
        <p:spPr/>
        <p:txBody>
          <a:bodyPr/>
          <a:lstStyle/>
          <a:p>
            <a:r>
              <a:rPr lang="nb-NO"/>
              <a:t>Copyright - Rune Fardal - 2011</a:t>
            </a:r>
          </a:p>
        </p:txBody>
      </p:sp>
    </p:spTree>
  </p:cSld>
  <p:clrMapOvr>
    <a:masterClrMapping/>
  </p:clrMapOvr>
  <p:transition advClick="0"/>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tel 1"/>
          <p:cNvSpPr>
            <a:spLocks noGrp="1"/>
          </p:cNvSpPr>
          <p:nvPr>
            <p:ph type="ctrTitle"/>
          </p:nvPr>
        </p:nvSpPr>
        <p:spPr>
          <a:xfrm>
            <a:off x="685800" y="387586"/>
            <a:ext cx="7772400" cy="1002801"/>
          </a:xfrm>
        </p:spPr>
        <p:txBody>
          <a:bodyPr>
            <a:normAutofit/>
          </a:bodyPr>
          <a:lstStyle/>
          <a:p>
            <a:r>
              <a:rPr lang="nn-NO"/>
              <a:t>Problemet….</a:t>
            </a:r>
          </a:p>
        </p:txBody>
      </p:sp>
      <p:sp>
        <p:nvSpPr>
          <p:cNvPr id="19" name="Plassholder for lysbildenummer 18"/>
          <p:cNvSpPr>
            <a:spLocks noGrp="1"/>
          </p:cNvSpPr>
          <p:nvPr>
            <p:ph type="sldNum" sz="quarter" idx="12"/>
          </p:nvPr>
        </p:nvSpPr>
        <p:spPr>
          <a:xfrm>
            <a:off x="8382000" y="6356350"/>
            <a:ext cx="762000" cy="365125"/>
          </a:xfrm>
        </p:spPr>
        <p:txBody>
          <a:bodyPr/>
          <a:lstStyle/>
          <a:p>
            <a:fld id="{30DFC05C-2E46-4B4B-81B6-71F0E13C0776}" type="slidenum">
              <a:rPr lang="nb-NO"/>
              <a:pPr/>
              <a:t>64</a:t>
            </a:fld>
            <a:endParaRPr lang="nb-NO"/>
          </a:p>
        </p:txBody>
      </p:sp>
      <p:pic>
        <p:nvPicPr>
          <p:cNvPr id="17410" name="Picture 2"/>
          <p:cNvPicPr>
            <a:picLocks noChangeAspect="1" noChangeArrowheads="1"/>
          </p:cNvPicPr>
          <p:nvPr/>
        </p:nvPicPr>
        <mc:AlternateContent>
          <mc:Choice xmlns:ma="http://schemas.microsoft.com/office/mac/drawingml/2008/main" Requires="ma">
            <p:blipFill>
              <a:blip r:embed="rId2"/>
              <a:srcRect/>
              <a:stretch>
                <a:fillRect/>
              </a:stretch>
            </p:blipFill>
          </mc:Choice>
          <mc:Fallback>
            <p:blipFill>
              <a:blip r:embed="rId3"/>
              <a:srcRect/>
              <a:stretch>
                <a:fillRect/>
              </a:stretch>
            </p:blipFill>
          </mc:Fallback>
        </mc:AlternateContent>
        <p:spPr bwMode="auto">
          <a:xfrm>
            <a:off x="1790441" y="3698082"/>
            <a:ext cx="600075" cy="179387"/>
          </a:xfrm>
          <a:prstGeom prst="rect">
            <a:avLst/>
          </a:prstGeom>
          <a:noFill/>
          <a:ln w="9525">
            <a:noFill/>
            <a:miter lim="800000"/>
            <a:headEnd/>
            <a:tailEnd/>
          </a:ln>
          <a:effectLst/>
        </p:spPr>
      </p:pic>
      <p:pic>
        <p:nvPicPr>
          <p:cNvPr id="17411" name="Picture 3"/>
          <p:cNvPicPr>
            <a:picLocks noChangeAspect="1" noChangeArrowheads="1"/>
          </p:cNvPicPr>
          <p:nvPr/>
        </p:nvPicPr>
        <mc:AlternateContent>
          <mc:Choice xmlns:ma="http://schemas.microsoft.com/office/mac/drawingml/2008/main" Requires="ma">
            <p:blipFill>
              <a:blip r:embed="rId4"/>
              <a:srcRect/>
              <a:stretch>
                <a:fillRect/>
              </a:stretch>
            </p:blipFill>
          </mc:Choice>
          <mc:Fallback>
            <p:blipFill>
              <a:blip r:embed="rId5"/>
              <a:srcRect/>
              <a:stretch>
                <a:fillRect/>
              </a:stretch>
            </p:blipFill>
          </mc:Fallback>
        </mc:AlternateContent>
        <p:spPr bwMode="auto">
          <a:xfrm>
            <a:off x="1790441" y="4289251"/>
            <a:ext cx="604838" cy="566737"/>
          </a:xfrm>
          <a:prstGeom prst="rect">
            <a:avLst/>
          </a:prstGeom>
          <a:noFill/>
          <a:ln w="9525">
            <a:noFill/>
            <a:miter lim="800000"/>
            <a:headEnd/>
            <a:tailEnd/>
          </a:ln>
          <a:effectLst/>
        </p:spPr>
      </p:pic>
      <p:pic>
        <p:nvPicPr>
          <p:cNvPr id="17412" name="Picture 4"/>
          <p:cNvPicPr>
            <a:picLocks noChangeAspect="1" noChangeArrowheads="1"/>
          </p:cNvPicPr>
          <p:nvPr/>
        </p:nvPicPr>
        <mc:AlternateContent>
          <mc:Choice xmlns:ma="http://schemas.microsoft.com/office/mac/drawingml/2008/main" Requires="ma">
            <p:blipFill>
              <a:blip r:embed="rId6"/>
              <a:srcRect/>
              <a:stretch>
                <a:fillRect/>
              </a:stretch>
            </p:blipFill>
          </mc:Choice>
          <mc:Fallback>
            <p:blipFill>
              <a:blip r:embed="rId7"/>
              <a:srcRect/>
              <a:stretch>
                <a:fillRect/>
              </a:stretch>
            </p:blipFill>
          </mc:Fallback>
        </mc:AlternateContent>
        <p:spPr bwMode="auto">
          <a:xfrm>
            <a:off x="2915539" y="3694905"/>
            <a:ext cx="528637" cy="252413"/>
          </a:xfrm>
          <a:prstGeom prst="rect">
            <a:avLst/>
          </a:prstGeom>
          <a:noFill/>
          <a:ln w="9525">
            <a:noFill/>
            <a:miter lim="800000"/>
            <a:headEnd/>
            <a:tailEnd/>
          </a:ln>
          <a:effectLst/>
        </p:spPr>
      </p:pic>
      <p:pic>
        <p:nvPicPr>
          <p:cNvPr id="17413" name="Picture 5"/>
          <p:cNvPicPr>
            <a:picLocks noChangeAspect="1" noChangeArrowheads="1"/>
          </p:cNvPicPr>
          <p:nvPr/>
        </p:nvPicPr>
        <mc:AlternateContent>
          <mc:Choice xmlns:ma="http://schemas.microsoft.com/office/mac/drawingml/2008/main" Requires="ma">
            <p:blipFill>
              <a:blip r:embed="rId8"/>
              <a:srcRect/>
              <a:stretch>
                <a:fillRect/>
              </a:stretch>
            </p:blipFill>
          </mc:Choice>
          <mc:Fallback>
            <p:blipFill>
              <a:blip r:embed="rId9"/>
              <a:srcRect/>
              <a:stretch>
                <a:fillRect/>
              </a:stretch>
            </p:blipFill>
          </mc:Fallback>
        </mc:AlternateContent>
        <p:spPr bwMode="auto">
          <a:xfrm>
            <a:off x="2915539" y="4333700"/>
            <a:ext cx="536575" cy="522288"/>
          </a:xfrm>
          <a:prstGeom prst="rect">
            <a:avLst/>
          </a:prstGeom>
          <a:noFill/>
          <a:ln w="9525">
            <a:noFill/>
            <a:miter lim="800000"/>
            <a:headEnd/>
            <a:tailEnd/>
          </a:ln>
          <a:effectLst/>
        </p:spPr>
      </p:pic>
      <p:pic>
        <p:nvPicPr>
          <p:cNvPr id="17414" name="Picture 6"/>
          <p:cNvPicPr>
            <a:picLocks noChangeAspect="1" noChangeArrowheads="1"/>
          </p:cNvPicPr>
          <p:nvPr/>
        </p:nvPicPr>
        <mc:AlternateContent>
          <mc:Choice xmlns:ma="http://schemas.microsoft.com/office/mac/drawingml/2008/main" Requires="ma">
            <p:blipFill>
              <a:blip r:embed="rId10"/>
              <a:srcRect/>
              <a:stretch>
                <a:fillRect/>
              </a:stretch>
            </p:blipFill>
          </mc:Choice>
          <mc:Fallback>
            <p:blipFill>
              <a:blip r:embed="rId11"/>
              <a:srcRect/>
              <a:stretch>
                <a:fillRect/>
              </a:stretch>
            </p:blipFill>
          </mc:Fallback>
        </mc:AlternateContent>
        <p:spPr bwMode="auto">
          <a:xfrm>
            <a:off x="4102664" y="3659088"/>
            <a:ext cx="287337" cy="246063"/>
          </a:xfrm>
          <a:prstGeom prst="rect">
            <a:avLst/>
          </a:prstGeom>
          <a:noFill/>
          <a:ln w="9525">
            <a:noFill/>
            <a:miter lim="800000"/>
            <a:headEnd/>
            <a:tailEnd/>
          </a:ln>
          <a:effectLst/>
        </p:spPr>
      </p:pic>
      <p:pic>
        <p:nvPicPr>
          <p:cNvPr id="17415" name="Picture 7"/>
          <p:cNvPicPr>
            <a:picLocks noChangeAspect="1" noChangeArrowheads="1"/>
          </p:cNvPicPr>
          <p:nvPr/>
        </p:nvPicPr>
        <mc:AlternateContent>
          <mc:Choice xmlns:ma="http://schemas.microsoft.com/office/mac/drawingml/2008/main" Requires="ma">
            <p:blipFill>
              <a:blip r:embed="rId12"/>
              <a:srcRect/>
              <a:stretch>
                <a:fillRect/>
              </a:stretch>
            </p:blipFill>
          </mc:Choice>
          <mc:Fallback>
            <p:blipFill>
              <a:blip r:embed="rId13"/>
              <a:srcRect/>
              <a:stretch>
                <a:fillRect/>
              </a:stretch>
            </p:blipFill>
          </mc:Fallback>
        </mc:AlternateContent>
        <p:spPr bwMode="auto">
          <a:xfrm>
            <a:off x="4128064" y="4157488"/>
            <a:ext cx="261937" cy="698500"/>
          </a:xfrm>
          <a:prstGeom prst="rect">
            <a:avLst/>
          </a:prstGeom>
          <a:noFill/>
          <a:ln w="9525">
            <a:noFill/>
            <a:miter lim="800000"/>
            <a:headEnd/>
            <a:tailEnd/>
          </a:ln>
          <a:effectLst/>
        </p:spPr>
      </p:pic>
      <p:pic>
        <p:nvPicPr>
          <p:cNvPr id="17416" name="Picture 8"/>
          <p:cNvPicPr>
            <a:picLocks noChangeAspect="1" noChangeArrowheads="1"/>
          </p:cNvPicPr>
          <p:nvPr/>
        </p:nvPicPr>
        <mc:AlternateContent>
          <mc:Choice xmlns:ma="http://schemas.microsoft.com/office/mac/drawingml/2008/main" Requires="ma">
            <p:blipFill>
              <a:blip r:embed="rId14"/>
              <a:srcRect/>
              <a:stretch>
                <a:fillRect/>
              </a:stretch>
            </p:blipFill>
          </mc:Choice>
          <mc:Fallback>
            <p:blipFill>
              <a:blip r:embed="rId15"/>
              <a:srcRect/>
              <a:stretch>
                <a:fillRect/>
              </a:stretch>
            </p:blipFill>
          </mc:Fallback>
        </mc:AlternateContent>
        <p:spPr bwMode="auto">
          <a:xfrm>
            <a:off x="5044113" y="3721893"/>
            <a:ext cx="530225" cy="127000"/>
          </a:xfrm>
          <a:prstGeom prst="rect">
            <a:avLst/>
          </a:prstGeom>
          <a:noFill/>
          <a:ln w="9525">
            <a:noFill/>
            <a:miter lim="800000"/>
            <a:headEnd/>
            <a:tailEnd/>
          </a:ln>
          <a:effectLst/>
        </p:spPr>
      </p:pic>
      <p:pic>
        <p:nvPicPr>
          <p:cNvPr id="17417" name="Picture 9"/>
          <p:cNvPicPr>
            <a:picLocks noChangeAspect="1" noChangeArrowheads="1"/>
          </p:cNvPicPr>
          <p:nvPr/>
        </p:nvPicPr>
        <mc:AlternateContent>
          <mc:Choice xmlns:ma="http://schemas.microsoft.com/office/mac/drawingml/2008/main" Requires="ma">
            <p:blipFill>
              <a:blip r:embed="rId16"/>
              <a:srcRect/>
              <a:stretch>
                <a:fillRect/>
              </a:stretch>
            </p:blipFill>
          </mc:Choice>
          <mc:Fallback>
            <p:blipFill>
              <a:blip r:embed="rId17"/>
              <a:srcRect/>
              <a:stretch>
                <a:fillRect/>
              </a:stretch>
            </p:blipFill>
          </mc:Fallback>
        </mc:AlternateContent>
        <p:spPr bwMode="auto">
          <a:xfrm>
            <a:off x="5039351" y="4333700"/>
            <a:ext cx="534987" cy="404812"/>
          </a:xfrm>
          <a:prstGeom prst="rect">
            <a:avLst/>
          </a:prstGeom>
          <a:noFill/>
          <a:ln w="9525">
            <a:noFill/>
            <a:miter lim="800000"/>
            <a:headEnd/>
            <a:tailEnd/>
          </a:ln>
          <a:effectLst/>
        </p:spPr>
      </p:pic>
      <p:pic>
        <p:nvPicPr>
          <p:cNvPr id="17418" name="Picture 10"/>
          <p:cNvPicPr>
            <a:picLocks noChangeAspect="1" noChangeArrowheads="1"/>
          </p:cNvPicPr>
          <p:nvPr/>
        </p:nvPicPr>
        <mc:AlternateContent>
          <mc:Choice xmlns:ma="http://schemas.microsoft.com/office/mac/drawingml/2008/main" Requires="ma">
            <p:blipFill>
              <a:blip r:embed="rId18"/>
              <a:srcRect/>
              <a:stretch>
                <a:fillRect/>
              </a:stretch>
            </p:blipFill>
          </mc:Choice>
          <mc:Fallback>
            <p:blipFill>
              <a:blip r:embed="rId19"/>
              <a:srcRect/>
              <a:stretch>
                <a:fillRect/>
              </a:stretch>
            </p:blipFill>
          </mc:Fallback>
        </mc:AlternateContent>
        <p:spPr bwMode="auto">
          <a:xfrm>
            <a:off x="6169264" y="3318668"/>
            <a:ext cx="342900" cy="450850"/>
          </a:xfrm>
          <a:prstGeom prst="rect">
            <a:avLst/>
          </a:prstGeom>
          <a:noFill/>
          <a:ln w="9525">
            <a:noFill/>
            <a:miter lim="800000"/>
            <a:headEnd/>
            <a:tailEnd/>
          </a:ln>
          <a:effectLst/>
        </p:spPr>
      </p:pic>
      <p:pic>
        <p:nvPicPr>
          <p:cNvPr id="17419" name="Picture 11"/>
          <p:cNvPicPr>
            <a:picLocks noChangeAspect="1" noChangeArrowheads="1"/>
          </p:cNvPicPr>
          <p:nvPr/>
        </p:nvPicPr>
        <mc:AlternateContent>
          <mc:Choice xmlns:ma="http://schemas.microsoft.com/office/mac/drawingml/2008/main" Requires="ma">
            <p:blipFill>
              <a:blip r:embed="rId20"/>
              <a:srcRect/>
              <a:stretch>
                <a:fillRect/>
              </a:stretch>
            </p:blipFill>
          </mc:Choice>
          <mc:Fallback>
            <p:blipFill>
              <a:blip r:embed="rId21"/>
              <a:srcRect/>
              <a:stretch>
                <a:fillRect/>
              </a:stretch>
            </p:blipFill>
          </mc:Fallback>
        </mc:AlternateContent>
        <p:spPr bwMode="auto">
          <a:xfrm>
            <a:off x="7190724" y="3705126"/>
            <a:ext cx="407988" cy="400050"/>
          </a:xfrm>
          <a:prstGeom prst="rect">
            <a:avLst/>
          </a:prstGeom>
          <a:noFill/>
          <a:ln w="9525">
            <a:noFill/>
            <a:miter lim="800000"/>
            <a:headEnd/>
            <a:tailEnd/>
          </a:ln>
          <a:effectLst/>
        </p:spPr>
      </p:pic>
      <p:pic>
        <p:nvPicPr>
          <p:cNvPr id="17420" name="Picture 12"/>
          <p:cNvPicPr>
            <a:picLocks noChangeAspect="1" noChangeArrowheads="1"/>
          </p:cNvPicPr>
          <p:nvPr/>
        </p:nvPicPr>
        <mc:AlternateContent>
          <mc:Choice xmlns:ma="http://schemas.microsoft.com/office/mac/drawingml/2008/main" Requires="ma">
            <p:blipFill>
              <a:blip r:embed="rId22"/>
              <a:srcRect/>
              <a:stretch>
                <a:fillRect/>
              </a:stretch>
            </p:blipFill>
          </mc:Choice>
          <mc:Fallback>
            <p:blipFill>
              <a:blip r:embed="rId23"/>
              <a:srcRect/>
              <a:stretch>
                <a:fillRect/>
              </a:stretch>
            </p:blipFill>
          </mc:Fallback>
        </mc:AlternateContent>
        <p:spPr bwMode="auto">
          <a:xfrm>
            <a:off x="7063724" y="4462288"/>
            <a:ext cx="661987" cy="393700"/>
          </a:xfrm>
          <a:prstGeom prst="rect">
            <a:avLst/>
          </a:prstGeom>
          <a:noFill/>
          <a:ln w="9525">
            <a:noFill/>
            <a:miter lim="800000"/>
            <a:headEnd/>
            <a:tailEnd/>
          </a:ln>
          <a:effectLst/>
        </p:spPr>
      </p:pic>
      <p:pic>
        <p:nvPicPr>
          <p:cNvPr id="17421" name="Picture 13"/>
          <p:cNvPicPr>
            <a:picLocks noChangeAspect="1" noChangeArrowheads="1"/>
          </p:cNvPicPr>
          <p:nvPr/>
        </p:nvPicPr>
        <mc:AlternateContent>
          <mc:Choice xmlns:ma="http://schemas.microsoft.com/office/mac/drawingml/2008/main" Requires="ma">
            <p:blipFill>
              <a:blip r:embed="rId24"/>
              <a:srcRect/>
              <a:stretch>
                <a:fillRect/>
              </a:stretch>
            </p:blipFill>
          </mc:Choice>
          <mc:Fallback>
            <p:blipFill>
              <a:blip r:embed="rId25"/>
              <a:srcRect/>
              <a:stretch>
                <a:fillRect/>
              </a:stretch>
            </p:blipFill>
          </mc:Fallback>
        </mc:AlternateContent>
        <p:spPr bwMode="auto">
          <a:xfrm>
            <a:off x="6071632" y="4333700"/>
            <a:ext cx="538163" cy="530225"/>
          </a:xfrm>
          <a:prstGeom prst="rect">
            <a:avLst/>
          </a:prstGeom>
          <a:noFill/>
          <a:ln w="9525">
            <a:noFill/>
            <a:miter lim="800000"/>
            <a:headEnd/>
            <a:tailEnd/>
          </a:ln>
          <a:effectLst/>
        </p:spPr>
      </p:pic>
      <p:sp>
        <p:nvSpPr>
          <p:cNvPr id="17" name="TekstSylinder 16"/>
          <p:cNvSpPr txBox="1"/>
          <p:nvPr/>
        </p:nvSpPr>
        <p:spPr>
          <a:xfrm>
            <a:off x="903799" y="1390387"/>
            <a:ext cx="7554401" cy="2031325"/>
          </a:xfrm>
          <a:prstGeom prst="rect">
            <a:avLst/>
          </a:prstGeom>
          <a:noFill/>
        </p:spPr>
        <p:txBody>
          <a:bodyPr wrap="square" rtlCol="0">
            <a:spAutoFit/>
          </a:bodyPr>
          <a:lstStyle/>
          <a:p>
            <a:pPr algn="just"/>
            <a:r>
              <a:rPr lang="nn-NO"/>
              <a:t>… er at den beskrivelsen perspektivets  modell er et utrykk for, ikke er en beskrvelse av den konkrete </a:t>
            </a:r>
            <a:r>
              <a:rPr lang="nn-NO" u="sng"/>
              <a:t>konflikt</a:t>
            </a:r>
            <a:r>
              <a:rPr lang="nn-NO"/>
              <a:t> man vurderer. Den aktuelle konflikt er summen av alle dens </a:t>
            </a:r>
            <a:r>
              <a:rPr lang="nn-NO" u="sng"/>
              <a:t>premisser</a:t>
            </a:r>
            <a:r>
              <a:rPr lang="nn-NO"/>
              <a:t> og ikke delsummen av de premisser som passer </a:t>
            </a:r>
          </a:p>
          <a:p>
            <a:pPr algn="just"/>
            <a:r>
              <a:rPr lang="nn-NO"/>
              <a:t>i en snever modell.</a:t>
            </a:r>
          </a:p>
          <a:p>
            <a:endParaRPr lang="nn-NO"/>
          </a:p>
          <a:p>
            <a:r>
              <a:rPr lang="nn-NO"/>
              <a:t>Dette er konfliktens premisser:</a:t>
            </a:r>
          </a:p>
          <a:p>
            <a:endParaRPr lang="nn-NO"/>
          </a:p>
        </p:txBody>
      </p:sp>
      <p:sp>
        <p:nvSpPr>
          <p:cNvPr id="18" name="TekstSylinder 17"/>
          <p:cNvSpPr txBox="1"/>
          <p:nvPr/>
        </p:nvSpPr>
        <p:spPr>
          <a:xfrm>
            <a:off x="903799" y="5294256"/>
            <a:ext cx="7364366" cy="707886"/>
          </a:xfrm>
          <a:prstGeom prst="rect">
            <a:avLst/>
          </a:prstGeom>
          <a:noFill/>
        </p:spPr>
        <p:txBody>
          <a:bodyPr wrap="none" rtlCol="0">
            <a:spAutoFit/>
          </a:bodyPr>
          <a:lstStyle/>
          <a:p>
            <a:pPr algn="ctr"/>
            <a:r>
              <a:rPr lang="nn-NO" sz="2000">
                <a:solidFill>
                  <a:srgbClr val="EEECE1"/>
                </a:solidFill>
              </a:rPr>
              <a:t>Fjerner man halvparten så snakker man om en helt annen type </a:t>
            </a:r>
          </a:p>
          <a:p>
            <a:pPr algn="ctr"/>
            <a:r>
              <a:rPr lang="nn-NO" sz="2000">
                <a:solidFill>
                  <a:srgbClr val="EEECE1"/>
                </a:solidFill>
              </a:rPr>
              <a:t>konflikt, man tilpasser konfliktens premisser til perspektivets modell!</a:t>
            </a:r>
          </a:p>
        </p:txBody>
      </p:sp>
      <p:sp>
        <p:nvSpPr>
          <p:cNvPr id="21" name="Plassholder for bunntekst 20"/>
          <p:cNvSpPr>
            <a:spLocks noGrp="1"/>
          </p:cNvSpPr>
          <p:nvPr>
            <p:ph type="ftr" sz="quarter" idx="11"/>
          </p:nvPr>
        </p:nvSpPr>
        <p:spPr/>
        <p:txBody>
          <a:bodyPr/>
          <a:lstStyle/>
          <a:p>
            <a:r>
              <a:rPr lang="nb-NO"/>
              <a:t>Copyright - Rune Fardal - 2011</a:t>
            </a:r>
          </a:p>
        </p:txBody>
      </p:sp>
    </p:spTree>
  </p:cSld>
  <p:clrMapOvr>
    <a:masterClrMapping/>
  </p:clrMapOvr>
  <p:transition advClick="0"/>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tel 1"/>
          <p:cNvSpPr>
            <a:spLocks noGrp="1"/>
          </p:cNvSpPr>
          <p:nvPr>
            <p:ph type="ctrTitle"/>
          </p:nvPr>
        </p:nvSpPr>
        <p:spPr>
          <a:xfrm>
            <a:off x="685800" y="387586"/>
            <a:ext cx="7772400" cy="1002801"/>
          </a:xfrm>
        </p:spPr>
        <p:txBody>
          <a:bodyPr/>
          <a:lstStyle/>
          <a:p>
            <a:r>
              <a:rPr lang="nn-NO"/>
              <a:t>Ny modell</a:t>
            </a:r>
          </a:p>
        </p:txBody>
      </p:sp>
      <p:sp>
        <p:nvSpPr>
          <p:cNvPr id="8" name="Plassholder for lysbildenummer 7"/>
          <p:cNvSpPr>
            <a:spLocks noGrp="1"/>
          </p:cNvSpPr>
          <p:nvPr>
            <p:ph type="sldNum" sz="quarter" idx="12"/>
          </p:nvPr>
        </p:nvSpPr>
        <p:spPr>
          <a:xfrm>
            <a:off x="8382000" y="6356350"/>
            <a:ext cx="762000" cy="365125"/>
          </a:xfrm>
        </p:spPr>
        <p:txBody>
          <a:bodyPr/>
          <a:lstStyle/>
          <a:p>
            <a:fld id="{30DFC05C-2E46-4B4B-81B6-71F0E13C0776}" type="slidenum">
              <a:rPr lang="nb-NO"/>
              <a:pPr/>
              <a:t>65</a:t>
            </a:fld>
            <a:endParaRPr lang="nb-NO"/>
          </a:p>
        </p:txBody>
      </p:sp>
      <p:sp>
        <p:nvSpPr>
          <p:cNvPr id="6" name="TekstSylinder 5"/>
          <p:cNvSpPr txBox="1"/>
          <p:nvPr/>
        </p:nvSpPr>
        <p:spPr>
          <a:xfrm>
            <a:off x="947490" y="1390387"/>
            <a:ext cx="7510709" cy="923330"/>
          </a:xfrm>
          <a:prstGeom prst="rect">
            <a:avLst/>
          </a:prstGeom>
          <a:noFill/>
        </p:spPr>
        <p:txBody>
          <a:bodyPr wrap="square" rtlCol="0">
            <a:spAutoFit/>
          </a:bodyPr>
          <a:lstStyle/>
          <a:p>
            <a:r>
              <a:rPr lang="nn-NO"/>
              <a:t>Det man man må, er å  ta i bruk en mer kompleks modell,en modell som tar opp i seg </a:t>
            </a:r>
            <a:r>
              <a:rPr lang="nn-NO" u="sng"/>
              <a:t>alle</a:t>
            </a:r>
            <a:r>
              <a:rPr lang="nn-NO"/>
              <a:t> de premisser som er til stede. Dersom perspektivet ikke har gode nok modeller for å forklare premissene, må man  benytte andre perspektiver. </a:t>
            </a:r>
          </a:p>
        </p:txBody>
      </p:sp>
      <p:pic>
        <p:nvPicPr>
          <p:cNvPr id="16386" name="Picture 2"/>
          <p:cNvPicPr>
            <a:picLocks noChangeAspect="1" noChangeArrowheads="1"/>
          </p:cNvPicPr>
          <p:nvPr/>
        </p:nvPicPr>
        <mc:AlternateContent>
          <mc:Choice xmlns:ma="http://schemas.microsoft.com/office/mac/drawingml/2008/main" Requires="ma">
            <p:blipFill>
              <a:blip r:embed="rId2"/>
              <a:srcRect/>
              <a:stretch>
                <a:fillRect/>
              </a:stretch>
            </p:blipFill>
          </mc:Choice>
          <mc:Fallback>
            <p:blipFill>
              <a:blip r:embed="rId3"/>
              <a:srcRect/>
              <a:stretch>
                <a:fillRect/>
              </a:stretch>
            </p:blipFill>
          </mc:Fallback>
        </mc:AlternateContent>
        <p:spPr bwMode="auto">
          <a:xfrm>
            <a:off x="1420803" y="4751877"/>
            <a:ext cx="6113463" cy="938212"/>
          </a:xfrm>
          <a:prstGeom prst="rect">
            <a:avLst/>
          </a:prstGeom>
          <a:noFill/>
          <a:ln w="9525">
            <a:noFill/>
            <a:miter lim="800000"/>
            <a:headEnd/>
            <a:tailEnd/>
          </a:ln>
          <a:effectLst/>
        </p:spPr>
      </p:pic>
      <p:pic>
        <p:nvPicPr>
          <p:cNvPr id="5" name="Picture 2"/>
          <p:cNvPicPr>
            <a:picLocks noChangeAspect="1" noChangeArrowheads="1"/>
          </p:cNvPicPr>
          <p:nvPr/>
        </p:nvPicPr>
        <mc:AlternateContent>
          <mc:Choice xmlns:ma="http://schemas.microsoft.com/office/mac/drawingml/2008/main" Requires="ma">
            <p:blipFill>
              <a:blip r:embed="rId4"/>
              <a:srcRect/>
              <a:stretch>
                <a:fillRect/>
              </a:stretch>
            </p:blipFill>
          </mc:Choice>
          <mc:Fallback>
            <p:blipFill>
              <a:blip r:embed="rId5"/>
              <a:srcRect/>
              <a:stretch>
                <a:fillRect/>
              </a:stretch>
            </p:blipFill>
          </mc:Fallback>
        </mc:AlternateContent>
        <p:spPr bwMode="auto">
          <a:xfrm>
            <a:off x="1384588" y="2736956"/>
            <a:ext cx="6137275" cy="944562"/>
          </a:xfrm>
          <a:prstGeom prst="rect">
            <a:avLst/>
          </a:prstGeom>
          <a:noFill/>
          <a:ln w="9525">
            <a:noFill/>
            <a:miter lim="800000"/>
            <a:headEnd/>
            <a:tailEnd/>
          </a:ln>
          <a:effectLst/>
        </p:spPr>
      </p:pic>
      <p:sp>
        <p:nvSpPr>
          <p:cNvPr id="7" name="Pil ned 6"/>
          <p:cNvSpPr/>
          <p:nvPr/>
        </p:nvSpPr>
        <p:spPr>
          <a:xfrm>
            <a:off x="4255517" y="3928130"/>
            <a:ext cx="484632" cy="588162"/>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nn-NO"/>
          </a:p>
        </p:txBody>
      </p:sp>
      <p:sp>
        <p:nvSpPr>
          <p:cNvPr id="10" name="Plassholder for bunntekst 9"/>
          <p:cNvSpPr>
            <a:spLocks noGrp="1"/>
          </p:cNvSpPr>
          <p:nvPr>
            <p:ph type="ftr" sz="quarter" idx="11"/>
          </p:nvPr>
        </p:nvSpPr>
        <p:spPr/>
        <p:txBody>
          <a:bodyPr/>
          <a:lstStyle/>
          <a:p>
            <a:r>
              <a:rPr lang="nb-NO"/>
              <a:t>Copyright - Rune Fardal - 2011</a:t>
            </a:r>
          </a:p>
        </p:txBody>
      </p:sp>
    </p:spTree>
  </p:cSld>
  <p:clrMapOvr>
    <a:masterClrMapping/>
  </p:clrMapOvr>
  <p:transition advClick="0"/>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tel 1"/>
          <p:cNvSpPr>
            <a:spLocks noGrp="1"/>
          </p:cNvSpPr>
          <p:nvPr>
            <p:ph type="ctrTitle"/>
          </p:nvPr>
        </p:nvSpPr>
        <p:spPr>
          <a:xfrm>
            <a:off x="685800" y="222497"/>
            <a:ext cx="7772400" cy="1002801"/>
          </a:xfrm>
        </p:spPr>
        <p:txBody>
          <a:bodyPr/>
          <a:lstStyle/>
          <a:p>
            <a:r>
              <a:rPr lang="nn-NO"/>
              <a:t>Narsissistisk dynamik</a:t>
            </a:r>
          </a:p>
        </p:txBody>
      </p:sp>
      <p:sp>
        <p:nvSpPr>
          <p:cNvPr id="4" name="Plassholder for lysbildenummer 3"/>
          <p:cNvSpPr>
            <a:spLocks noGrp="1"/>
          </p:cNvSpPr>
          <p:nvPr>
            <p:ph type="sldNum" sz="quarter" idx="12"/>
          </p:nvPr>
        </p:nvSpPr>
        <p:spPr>
          <a:xfrm>
            <a:off x="8382000" y="6356350"/>
            <a:ext cx="762000" cy="365125"/>
          </a:xfrm>
        </p:spPr>
        <p:txBody>
          <a:bodyPr/>
          <a:lstStyle/>
          <a:p>
            <a:fld id="{30DFC05C-2E46-4B4B-81B6-71F0E13C0776}" type="slidenum">
              <a:rPr lang="nb-NO"/>
              <a:pPr/>
              <a:t>66</a:t>
            </a:fld>
            <a:endParaRPr lang="nb-NO"/>
          </a:p>
        </p:txBody>
      </p:sp>
      <p:sp>
        <p:nvSpPr>
          <p:cNvPr id="7" name="TekstSylinder 6"/>
          <p:cNvSpPr txBox="1"/>
          <p:nvPr/>
        </p:nvSpPr>
        <p:spPr>
          <a:xfrm>
            <a:off x="478333" y="1225298"/>
            <a:ext cx="8379079" cy="5078314"/>
          </a:xfrm>
          <a:prstGeom prst="rect">
            <a:avLst/>
          </a:prstGeom>
          <a:noFill/>
        </p:spPr>
        <p:txBody>
          <a:bodyPr wrap="square" rtlCol="0">
            <a:spAutoFit/>
          </a:bodyPr>
          <a:lstStyle/>
          <a:p>
            <a:pPr algn="just"/>
            <a:r>
              <a:rPr lang="nn-NO"/>
              <a:t>Kompliserte modeller av denne typen  styres ofte av en </a:t>
            </a:r>
            <a:r>
              <a:rPr lang="nn-NO" b="1" i="1"/>
              <a:t>narsissistisk dynamikk</a:t>
            </a:r>
            <a:r>
              <a:rPr lang="nn-NO"/>
              <a:t>. Mens normale konflikter preges av en viss logikk, så er narsissistiske konflikter ofte preget av ulogiske og selvmotsigende premisser. Men det betyr ikke at disse premisser må utelates. Det betyr bare at man må forholde seg til en </a:t>
            </a:r>
            <a:r>
              <a:rPr lang="nn-NO" u="sng"/>
              <a:t>annen </a:t>
            </a:r>
            <a:r>
              <a:rPr lang="nn-NO"/>
              <a:t>modell! </a:t>
            </a:r>
          </a:p>
          <a:p>
            <a:pPr algn="just"/>
            <a:endParaRPr lang="nn-NO"/>
          </a:p>
          <a:p>
            <a:pPr algn="just"/>
            <a:r>
              <a:rPr lang="nn-NO"/>
              <a:t>Ofte er de trekk sakkyndige psykolger </a:t>
            </a:r>
            <a:r>
              <a:rPr lang="nn-NO" u="sng"/>
              <a:t>utelater</a:t>
            </a:r>
            <a:r>
              <a:rPr lang="nn-NO"/>
              <a:t> i sin modell, nettopp  irrasjonell adferd som ikke synes passe inn i det bildet de danner seg ved samtale med slike personer. De har ofte ikke sett  verken volden eller truslene den andre part beskriver, de ser ikke de hysteriske anfall, de hører ikke  selvmordstruslene barnet beskriver fra den voksne og dessuten fremstår den andre part som </a:t>
            </a:r>
            <a:r>
              <a:rPr lang="nn-NO" b="1" i="1"/>
              <a:t>så</a:t>
            </a:r>
            <a:r>
              <a:rPr lang="nn-NO" i="1"/>
              <a:t>  </a:t>
            </a:r>
            <a:r>
              <a:rPr lang="nn-NO"/>
              <a:t>”normal”! </a:t>
            </a:r>
          </a:p>
          <a:p>
            <a:pPr algn="just"/>
            <a:endParaRPr lang="nn-NO"/>
          </a:p>
          <a:p>
            <a:pPr algn="just"/>
            <a:r>
              <a:rPr lang="nn-NO"/>
              <a:t>Ja barn kan til og med ”bekrefte” at de har det bra i et overgripende miljø, og de kan søke skjule den vold de utsettes for.  I Christoffersaken i Andebu fortalte aldri Christoffer at han ble utsatt for vold, han sa bare ”</a:t>
            </a:r>
            <a:r>
              <a:rPr lang="nn-NO" i="1"/>
              <a:t>Jeg tenker nok du skjønner det selv</a:t>
            </a:r>
            <a:r>
              <a:rPr lang="nn-NO"/>
              <a:t>”! </a:t>
            </a:r>
          </a:p>
          <a:p>
            <a:pPr algn="just"/>
            <a:endParaRPr lang="nn-NO"/>
          </a:p>
          <a:p>
            <a:pPr algn="just"/>
            <a:r>
              <a:rPr lang="nn-NO">
                <a:solidFill>
                  <a:srgbClr val="FFFFFF"/>
                </a:solidFill>
              </a:rPr>
              <a:t>I Kvamsaken i Hardanger fortalte barnet den sakkyndige at det hadde det bra hos mor, samtidig som det ble dokumentert årelang vold, seksuelle overgrep og psykisk omsorgsvikt i dommeravhør!</a:t>
            </a:r>
          </a:p>
        </p:txBody>
      </p:sp>
      <p:sp>
        <p:nvSpPr>
          <p:cNvPr id="6" name="Plassholder for bunntekst 5"/>
          <p:cNvSpPr>
            <a:spLocks noGrp="1"/>
          </p:cNvSpPr>
          <p:nvPr>
            <p:ph type="ftr" sz="quarter" idx="11"/>
          </p:nvPr>
        </p:nvSpPr>
        <p:spPr/>
        <p:txBody>
          <a:bodyPr/>
          <a:lstStyle/>
          <a:p>
            <a:r>
              <a:rPr lang="nb-NO"/>
              <a:t>Copyright - Rune Fardal - 2011</a:t>
            </a:r>
          </a:p>
        </p:txBody>
      </p:sp>
    </p:spTree>
  </p:cSld>
  <p:clrMapOvr>
    <a:masterClrMapping/>
  </p:clrMapOvr>
  <p:transition advClick="0"/>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tel 1"/>
          <p:cNvSpPr>
            <a:spLocks noGrp="1"/>
          </p:cNvSpPr>
          <p:nvPr>
            <p:ph type="ctrTitle"/>
          </p:nvPr>
        </p:nvSpPr>
        <p:spPr>
          <a:xfrm>
            <a:off x="685800" y="387586"/>
            <a:ext cx="7772400" cy="1657547"/>
          </a:xfrm>
        </p:spPr>
        <p:txBody>
          <a:bodyPr>
            <a:noAutofit/>
          </a:bodyPr>
          <a:lstStyle/>
          <a:p>
            <a:r>
              <a:rPr lang="nn-NO" sz="3200"/>
              <a:t>Det som trengs er en ny  og mer kompleks modell, som klarer fange opp alle de premisser  konflikten  inneholder.</a:t>
            </a:r>
          </a:p>
        </p:txBody>
      </p:sp>
      <p:sp>
        <p:nvSpPr>
          <p:cNvPr id="17" name="Plassholder for lysbildenummer 16"/>
          <p:cNvSpPr>
            <a:spLocks noGrp="1"/>
          </p:cNvSpPr>
          <p:nvPr>
            <p:ph type="sldNum" sz="quarter" idx="12"/>
          </p:nvPr>
        </p:nvSpPr>
        <p:spPr>
          <a:xfrm>
            <a:off x="8382000" y="6356350"/>
            <a:ext cx="762000" cy="365125"/>
          </a:xfrm>
        </p:spPr>
        <p:txBody>
          <a:bodyPr/>
          <a:lstStyle/>
          <a:p>
            <a:fld id="{30DFC05C-2E46-4B4B-81B6-71F0E13C0776}" type="slidenum">
              <a:rPr lang="nb-NO"/>
              <a:pPr/>
              <a:t>67</a:t>
            </a:fld>
            <a:endParaRPr lang="nb-NO"/>
          </a:p>
        </p:txBody>
      </p:sp>
      <p:pic>
        <p:nvPicPr>
          <p:cNvPr id="17410" name="Picture 2"/>
          <p:cNvPicPr>
            <a:picLocks noChangeAspect="1" noChangeArrowheads="1"/>
          </p:cNvPicPr>
          <p:nvPr/>
        </p:nvPicPr>
        <mc:AlternateContent>
          <mc:Choice xmlns:ma="http://schemas.microsoft.com/office/mac/drawingml/2008/main" Requires="ma">
            <p:blipFill>
              <a:blip r:embed="rId2"/>
              <a:srcRect/>
              <a:stretch>
                <a:fillRect/>
              </a:stretch>
            </p:blipFill>
          </mc:Choice>
          <mc:Fallback>
            <p:blipFill>
              <a:blip r:embed="rId3"/>
              <a:srcRect/>
              <a:stretch>
                <a:fillRect/>
              </a:stretch>
            </p:blipFill>
          </mc:Fallback>
        </mc:AlternateContent>
        <p:spPr bwMode="auto">
          <a:xfrm>
            <a:off x="1827354" y="4499284"/>
            <a:ext cx="600075" cy="179387"/>
          </a:xfrm>
          <a:prstGeom prst="rect">
            <a:avLst/>
          </a:prstGeom>
          <a:noFill/>
          <a:ln w="9525">
            <a:noFill/>
            <a:miter lim="800000"/>
            <a:headEnd/>
            <a:tailEnd/>
          </a:ln>
          <a:effectLst/>
        </p:spPr>
      </p:pic>
      <p:pic>
        <p:nvPicPr>
          <p:cNvPr id="17411" name="Picture 3"/>
          <p:cNvPicPr>
            <a:picLocks noChangeAspect="1" noChangeArrowheads="1"/>
          </p:cNvPicPr>
          <p:nvPr/>
        </p:nvPicPr>
        <mc:AlternateContent>
          <mc:Choice xmlns:ma="http://schemas.microsoft.com/office/mac/drawingml/2008/main" Requires="ma">
            <p:blipFill>
              <a:blip r:embed="rId4"/>
              <a:srcRect/>
              <a:stretch>
                <a:fillRect/>
              </a:stretch>
            </p:blipFill>
          </mc:Choice>
          <mc:Fallback>
            <p:blipFill>
              <a:blip r:embed="rId5"/>
              <a:srcRect/>
              <a:stretch>
                <a:fillRect/>
              </a:stretch>
            </p:blipFill>
          </mc:Fallback>
        </mc:AlternateContent>
        <p:spPr bwMode="auto">
          <a:xfrm>
            <a:off x="2185121" y="3312627"/>
            <a:ext cx="604838" cy="566737"/>
          </a:xfrm>
          <a:prstGeom prst="rect">
            <a:avLst/>
          </a:prstGeom>
          <a:noFill/>
          <a:ln w="9525">
            <a:noFill/>
            <a:miter lim="800000"/>
            <a:headEnd/>
            <a:tailEnd/>
          </a:ln>
          <a:effectLst/>
        </p:spPr>
      </p:pic>
      <p:pic>
        <p:nvPicPr>
          <p:cNvPr id="17412" name="Picture 4"/>
          <p:cNvPicPr>
            <a:picLocks noChangeAspect="1" noChangeArrowheads="1"/>
          </p:cNvPicPr>
          <p:nvPr/>
        </p:nvPicPr>
        <mc:AlternateContent>
          <mc:Choice xmlns:ma="http://schemas.microsoft.com/office/mac/drawingml/2008/main" Requires="ma">
            <p:blipFill>
              <a:blip r:embed="rId6"/>
              <a:srcRect/>
              <a:stretch>
                <a:fillRect/>
              </a:stretch>
            </p:blipFill>
          </mc:Choice>
          <mc:Fallback>
            <p:blipFill>
              <a:blip r:embed="rId7"/>
              <a:srcRect/>
              <a:stretch>
                <a:fillRect/>
              </a:stretch>
            </p:blipFill>
          </mc:Fallback>
        </mc:AlternateContent>
        <p:spPr bwMode="auto">
          <a:xfrm>
            <a:off x="2773465" y="4499284"/>
            <a:ext cx="528637" cy="252413"/>
          </a:xfrm>
          <a:prstGeom prst="rect">
            <a:avLst/>
          </a:prstGeom>
          <a:noFill/>
          <a:ln w="9525">
            <a:noFill/>
            <a:miter lim="800000"/>
            <a:headEnd/>
            <a:tailEnd/>
          </a:ln>
          <a:effectLst/>
        </p:spPr>
      </p:pic>
      <p:pic>
        <p:nvPicPr>
          <p:cNvPr id="17413" name="Picture 5"/>
          <p:cNvPicPr>
            <a:picLocks noChangeAspect="1" noChangeArrowheads="1"/>
          </p:cNvPicPr>
          <p:nvPr/>
        </p:nvPicPr>
        <mc:AlternateContent>
          <mc:Choice xmlns:ma="http://schemas.microsoft.com/office/mac/drawingml/2008/main" Requires="ma">
            <p:blipFill>
              <a:blip r:embed="rId8"/>
              <a:srcRect/>
              <a:stretch>
                <a:fillRect/>
              </a:stretch>
            </p:blipFill>
          </mc:Choice>
          <mc:Fallback>
            <p:blipFill>
              <a:blip r:embed="rId9"/>
              <a:srcRect/>
              <a:stretch>
                <a:fillRect/>
              </a:stretch>
            </p:blipFill>
          </mc:Fallback>
        </mc:AlternateContent>
        <p:spPr bwMode="auto">
          <a:xfrm>
            <a:off x="3185725" y="3232768"/>
            <a:ext cx="536575" cy="522288"/>
          </a:xfrm>
          <a:prstGeom prst="rect">
            <a:avLst/>
          </a:prstGeom>
          <a:noFill/>
          <a:ln w="9525">
            <a:noFill/>
            <a:miter lim="800000"/>
            <a:headEnd/>
            <a:tailEnd/>
          </a:ln>
          <a:effectLst/>
        </p:spPr>
      </p:pic>
      <p:pic>
        <p:nvPicPr>
          <p:cNvPr id="17414" name="Picture 6"/>
          <p:cNvPicPr>
            <a:picLocks noChangeAspect="1" noChangeArrowheads="1"/>
          </p:cNvPicPr>
          <p:nvPr/>
        </p:nvPicPr>
        <mc:AlternateContent>
          <mc:Choice xmlns:ma="http://schemas.microsoft.com/office/mac/drawingml/2008/main" Requires="ma">
            <p:blipFill>
              <a:blip r:embed="rId10"/>
              <a:srcRect/>
              <a:stretch>
                <a:fillRect/>
              </a:stretch>
            </p:blipFill>
          </mc:Choice>
          <mc:Fallback>
            <p:blipFill>
              <a:blip r:embed="rId11"/>
              <a:srcRect/>
              <a:stretch>
                <a:fillRect/>
              </a:stretch>
            </p:blipFill>
          </mc:Fallback>
        </mc:AlternateContent>
        <p:spPr bwMode="auto">
          <a:xfrm>
            <a:off x="3746327" y="4555639"/>
            <a:ext cx="287337" cy="246063"/>
          </a:xfrm>
          <a:prstGeom prst="rect">
            <a:avLst/>
          </a:prstGeom>
          <a:noFill/>
          <a:ln w="9525">
            <a:noFill/>
            <a:miter lim="800000"/>
            <a:headEnd/>
            <a:tailEnd/>
          </a:ln>
          <a:effectLst/>
        </p:spPr>
      </p:pic>
      <p:pic>
        <p:nvPicPr>
          <p:cNvPr id="17415" name="Picture 7"/>
          <p:cNvPicPr>
            <a:picLocks noChangeAspect="1" noChangeArrowheads="1"/>
          </p:cNvPicPr>
          <p:nvPr/>
        </p:nvPicPr>
        <mc:AlternateContent>
          <mc:Choice xmlns:ma="http://schemas.microsoft.com/office/mac/drawingml/2008/main" Requires="ma">
            <p:blipFill>
              <a:blip r:embed="rId12"/>
              <a:srcRect/>
              <a:stretch>
                <a:fillRect/>
              </a:stretch>
            </p:blipFill>
          </mc:Choice>
          <mc:Fallback>
            <p:blipFill>
              <a:blip r:embed="rId13"/>
              <a:srcRect/>
              <a:stretch>
                <a:fillRect/>
              </a:stretch>
            </p:blipFill>
          </mc:Fallback>
        </mc:AlternateContent>
        <p:spPr bwMode="auto">
          <a:xfrm>
            <a:off x="4252778" y="3056556"/>
            <a:ext cx="261937" cy="698500"/>
          </a:xfrm>
          <a:prstGeom prst="rect">
            <a:avLst/>
          </a:prstGeom>
          <a:noFill/>
          <a:ln w="9525">
            <a:noFill/>
            <a:miter lim="800000"/>
            <a:headEnd/>
            <a:tailEnd/>
          </a:ln>
          <a:effectLst/>
        </p:spPr>
      </p:pic>
      <p:pic>
        <p:nvPicPr>
          <p:cNvPr id="17416" name="Picture 8"/>
          <p:cNvPicPr>
            <a:picLocks noChangeAspect="1" noChangeArrowheads="1"/>
          </p:cNvPicPr>
          <p:nvPr/>
        </p:nvPicPr>
        <mc:AlternateContent>
          <mc:Choice xmlns:ma="http://schemas.microsoft.com/office/mac/drawingml/2008/main" Requires="ma">
            <p:blipFill>
              <a:blip r:embed="rId14"/>
              <a:srcRect/>
              <a:stretch>
                <a:fillRect/>
              </a:stretch>
            </p:blipFill>
          </mc:Choice>
          <mc:Fallback>
            <p:blipFill>
              <a:blip r:embed="rId15"/>
              <a:srcRect/>
              <a:stretch>
                <a:fillRect/>
              </a:stretch>
            </p:blipFill>
          </mc:Fallback>
        </mc:AlternateContent>
        <p:spPr bwMode="auto">
          <a:xfrm>
            <a:off x="4738007" y="4624697"/>
            <a:ext cx="530225" cy="127000"/>
          </a:xfrm>
          <a:prstGeom prst="rect">
            <a:avLst/>
          </a:prstGeom>
          <a:noFill/>
          <a:ln w="9525">
            <a:noFill/>
            <a:miter lim="800000"/>
            <a:headEnd/>
            <a:tailEnd/>
          </a:ln>
          <a:effectLst/>
        </p:spPr>
      </p:pic>
      <p:pic>
        <p:nvPicPr>
          <p:cNvPr id="17417" name="Picture 9"/>
          <p:cNvPicPr>
            <a:picLocks noChangeAspect="1" noChangeArrowheads="1"/>
          </p:cNvPicPr>
          <p:nvPr/>
        </p:nvPicPr>
        <mc:AlternateContent>
          <mc:Choice xmlns:ma="http://schemas.microsoft.com/office/mac/drawingml/2008/main" Requires="ma">
            <p:blipFill>
              <a:blip r:embed="rId16"/>
              <a:srcRect/>
              <a:stretch>
                <a:fillRect/>
              </a:stretch>
            </p:blipFill>
          </mc:Choice>
          <mc:Fallback>
            <p:blipFill>
              <a:blip r:embed="rId17"/>
              <a:srcRect/>
              <a:stretch>
                <a:fillRect/>
              </a:stretch>
            </p:blipFill>
          </mc:Fallback>
        </mc:AlternateContent>
        <p:spPr bwMode="auto">
          <a:xfrm>
            <a:off x="4879768" y="3274003"/>
            <a:ext cx="534987" cy="404812"/>
          </a:xfrm>
          <a:prstGeom prst="rect">
            <a:avLst/>
          </a:prstGeom>
          <a:noFill/>
          <a:ln w="9525">
            <a:noFill/>
            <a:miter lim="800000"/>
            <a:headEnd/>
            <a:tailEnd/>
          </a:ln>
          <a:effectLst/>
        </p:spPr>
      </p:pic>
      <p:pic>
        <p:nvPicPr>
          <p:cNvPr id="17418" name="Picture 10"/>
          <p:cNvPicPr>
            <a:picLocks noChangeAspect="1" noChangeArrowheads="1"/>
          </p:cNvPicPr>
          <p:nvPr/>
        </p:nvPicPr>
        <mc:AlternateContent>
          <mc:Choice xmlns:ma="http://schemas.microsoft.com/office/mac/drawingml/2008/main" Requires="ma">
            <p:blipFill>
              <a:blip r:embed="rId18"/>
              <a:srcRect/>
              <a:stretch>
                <a:fillRect/>
              </a:stretch>
            </p:blipFill>
          </mc:Choice>
          <mc:Fallback>
            <p:blipFill>
              <a:blip r:embed="rId19"/>
              <a:srcRect/>
              <a:stretch>
                <a:fillRect/>
              </a:stretch>
            </p:blipFill>
          </mc:Fallback>
        </mc:AlternateContent>
        <p:spPr bwMode="auto">
          <a:xfrm>
            <a:off x="5607600" y="4499284"/>
            <a:ext cx="342900" cy="450850"/>
          </a:xfrm>
          <a:prstGeom prst="rect">
            <a:avLst/>
          </a:prstGeom>
          <a:noFill/>
          <a:ln w="9525">
            <a:noFill/>
            <a:miter lim="800000"/>
            <a:headEnd/>
            <a:tailEnd/>
          </a:ln>
          <a:effectLst/>
        </p:spPr>
      </p:pic>
      <p:pic>
        <p:nvPicPr>
          <p:cNvPr id="17419" name="Picture 11"/>
          <p:cNvPicPr>
            <a:picLocks noChangeAspect="1" noChangeArrowheads="1"/>
          </p:cNvPicPr>
          <p:nvPr/>
        </p:nvPicPr>
        <mc:AlternateContent>
          <mc:Choice xmlns:ma="http://schemas.microsoft.com/office/mac/drawingml/2008/main" Requires="ma">
            <p:blipFill>
              <a:blip r:embed="rId20"/>
              <a:srcRect/>
              <a:stretch>
                <a:fillRect/>
              </a:stretch>
            </p:blipFill>
          </mc:Choice>
          <mc:Fallback>
            <p:blipFill>
              <a:blip r:embed="rId21"/>
              <a:srcRect/>
              <a:stretch>
                <a:fillRect/>
              </a:stretch>
            </p:blipFill>
          </mc:Fallback>
        </mc:AlternateContent>
        <p:spPr bwMode="auto">
          <a:xfrm>
            <a:off x="6578989" y="4601677"/>
            <a:ext cx="407988" cy="400050"/>
          </a:xfrm>
          <a:prstGeom prst="rect">
            <a:avLst/>
          </a:prstGeom>
          <a:noFill/>
          <a:ln w="9525">
            <a:noFill/>
            <a:miter lim="800000"/>
            <a:headEnd/>
            <a:tailEnd/>
          </a:ln>
          <a:effectLst/>
        </p:spPr>
      </p:pic>
      <p:pic>
        <p:nvPicPr>
          <p:cNvPr id="17420" name="Picture 12"/>
          <p:cNvPicPr>
            <a:picLocks noChangeAspect="1" noChangeArrowheads="1"/>
          </p:cNvPicPr>
          <p:nvPr/>
        </p:nvPicPr>
        <mc:AlternateContent>
          <mc:Choice xmlns:ma="http://schemas.microsoft.com/office/mac/drawingml/2008/main" Requires="ma">
            <p:blipFill>
              <a:blip r:embed="rId22"/>
              <a:srcRect/>
              <a:stretch>
                <a:fillRect/>
              </a:stretch>
            </p:blipFill>
          </mc:Choice>
          <mc:Fallback>
            <p:blipFill>
              <a:blip r:embed="rId23"/>
              <a:srcRect/>
              <a:stretch>
                <a:fillRect/>
              </a:stretch>
            </p:blipFill>
          </mc:Fallback>
        </mc:AlternateContent>
        <p:spPr bwMode="auto">
          <a:xfrm>
            <a:off x="6578989" y="3365633"/>
            <a:ext cx="661987" cy="393700"/>
          </a:xfrm>
          <a:prstGeom prst="rect">
            <a:avLst/>
          </a:prstGeom>
          <a:noFill/>
          <a:ln w="9525">
            <a:noFill/>
            <a:miter lim="800000"/>
            <a:headEnd/>
            <a:tailEnd/>
          </a:ln>
          <a:effectLst/>
        </p:spPr>
      </p:pic>
      <p:pic>
        <p:nvPicPr>
          <p:cNvPr id="17421" name="Picture 13"/>
          <p:cNvPicPr>
            <a:picLocks noChangeAspect="1" noChangeArrowheads="1"/>
          </p:cNvPicPr>
          <p:nvPr/>
        </p:nvPicPr>
        <mc:AlternateContent>
          <mc:Choice xmlns:ma="http://schemas.microsoft.com/office/mac/drawingml/2008/main" Requires="ma">
            <p:blipFill>
              <a:blip r:embed="rId24"/>
              <a:srcRect/>
              <a:stretch>
                <a:fillRect/>
              </a:stretch>
            </p:blipFill>
          </mc:Choice>
          <mc:Fallback>
            <p:blipFill>
              <a:blip r:embed="rId25"/>
              <a:srcRect/>
              <a:stretch>
                <a:fillRect/>
              </a:stretch>
            </p:blipFill>
          </mc:Fallback>
        </mc:AlternateContent>
        <p:spPr bwMode="auto">
          <a:xfrm>
            <a:off x="5607600" y="3365633"/>
            <a:ext cx="538163" cy="530225"/>
          </a:xfrm>
          <a:prstGeom prst="rect">
            <a:avLst/>
          </a:prstGeom>
          <a:noFill/>
          <a:ln w="9525">
            <a:noFill/>
            <a:miter lim="800000"/>
            <a:headEnd/>
            <a:tailEnd/>
          </a:ln>
          <a:effectLst/>
        </p:spPr>
      </p:pic>
      <p:pic>
        <p:nvPicPr>
          <p:cNvPr id="18" name="Picture 2"/>
          <p:cNvPicPr>
            <a:picLocks noChangeAspect="1" noChangeArrowheads="1"/>
          </p:cNvPicPr>
          <p:nvPr/>
        </p:nvPicPr>
        <mc:AlternateContent>
          <mc:Choice xmlns:ma="http://schemas.microsoft.com/office/mac/drawingml/2008/main" Requires="ma">
            <p:blipFill>
              <a:blip r:embed="rId26"/>
              <a:srcRect/>
              <a:stretch>
                <a:fillRect/>
              </a:stretch>
            </p:blipFill>
          </mc:Choice>
          <mc:Fallback>
            <p:blipFill>
              <a:blip r:embed="rId27"/>
              <a:srcRect/>
              <a:stretch>
                <a:fillRect/>
              </a:stretch>
            </p:blipFill>
          </mc:Fallback>
        </mc:AlternateContent>
        <p:spPr bwMode="auto">
          <a:xfrm>
            <a:off x="1535564" y="3561072"/>
            <a:ext cx="6113463" cy="938212"/>
          </a:xfrm>
          <a:prstGeom prst="rect">
            <a:avLst/>
          </a:prstGeom>
          <a:noFill/>
          <a:ln w="9525">
            <a:noFill/>
            <a:miter lim="800000"/>
            <a:headEnd/>
            <a:tailEnd/>
          </a:ln>
          <a:effectLst/>
        </p:spPr>
      </p:pic>
      <p:sp>
        <p:nvSpPr>
          <p:cNvPr id="21" name="Plassholder for bunntekst 20"/>
          <p:cNvSpPr>
            <a:spLocks noGrp="1"/>
          </p:cNvSpPr>
          <p:nvPr>
            <p:ph type="ftr" sz="quarter" idx="11"/>
          </p:nvPr>
        </p:nvSpPr>
        <p:spPr/>
        <p:txBody>
          <a:bodyPr/>
          <a:lstStyle/>
          <a:p>
            <a:r>
              <a:rPr lang="nb-NO"/>
              <a:t>Copyright - Rune Fardal - 2011</a:t>
            </a:r>
          </a:p>
        </p:txBody>
      </p:sp>
    </p:spTree>
  </p:cSld>
  <p:clrMapOvr>
    <a:masterClrMapping/>
  </p:clrMapOvr>
  <p:transition advClick="0"/>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7" name="Plassholder for lysbildenummer 16"/>
          <p:cNvSpPr>
            <a:spLocks noGrp="1"/>
          </p:cNvSpPr>
          <p:nvPr>
            <p:ph type="sldNum" sz="quarter" idx="12"/>
          </p:nvPr>
        </p:nvSpPr>
        <p:spPr>
          <a:xfrm>
            <a:off x="8382000" y="6356350"/>
            <a:ext cx="762000" cy="365125"/>
          </a:xfrm>
        </p:spPr>
        <p:txBody>
          <a:bodyPr/>
          <a:lstStyle/>
          <a:p>
            <a:fld id="{30DFC05C-2E46-4B4B-81B6-71F0E13C0776}" type="slidenum">
              <a:rPr lang="nb-NO"/>
              <a:pPr/>
              <a:t>68</a:t>
            </a:fld>
            <a:endParaRPr lang="nb-NO"/>
          </a:p>
        </p:txBody>
      </p:sp>
      <p:pic>
        <p:nvPicPr>
          <p:cNvPr id="17410" name="Picture 2"/>
          <p:cNvPicPr>
            <a:picLocks noChangeAspect="1" noChangeArrowheads="1"/>
          </p:cNvPicPr>
          <p:nvPr/>
        </p:nvPicPr>
        <mc:AlternateContent>
          <mc:Choice xmlns:ma="http://schemas.microsoft.com/office/mac/drawingml/2008/main" Requires="ma">
            <p:blipFill>
              <a:blip r:embed="rId2"/>
              <a:srcRect/>
              <a:stretch>
                <a:fillRect/>
              </a:stretch>
            </p:blipFill>
          </mc:Choice>
          <mc:Fallback>
            <p:blipFill>
              <a:blip r:embed="rId3"/>
              <a:srcRect/>
              <a:stretch>
                <a:fillRect/>
              </a:stretch>
            </p:blipFill>
          </mc:Fallback>
        </mc:AlternateContent>
        <p:spPr bwMode="auto">
          <a:xfrm>
            <a:off x="1886995" y="3700069"/>
            <a:ext cx="600075" cy="179387"/>
          </a:xfrm>
          <a:prstGeom prst="rect">
            <a:avLst/>
          </a:prstGeom>
          <a:noFill/>
          <a:ln w="9525">
            <a:noFill/>
            <a:miter lim="800000"/>
            <a:headEnd/>
            <a:tailEnd/>
          </a:ln>
          <a:effectLst/>
        </p:spPr>
      </p:pic>
      <p:pic>
        <p:nvPicPr>
          <p:cNvPr id="17411" name="Picture 3"/>
          <p:cNvPicPr>
            <a:picLocks noChangeAspect="1" noChangeArrowheads="1"/>
          </p:cNvPicPr>
          <p:nvPr/>
        </p:nvPicPr>
        <mc:AlternateContent>
          <mc:Choice xmlns:ma="http://schemas.microsoft.com/office/mac/drawingml/2008/main" Requires="ma">
            <p:blipFill>
              <a:blip r:embed="rId4"/>
              <a:srcRect/>
              <a:stretch>
                <a:fillRect/>
              </a:stretch>
            </p:blipFill>
          </mc:Choice>
          <mc:Fallback>
            <p:blipFill>
              <a:blip r:embed="rId5"/>
              <a:srcRect/>
              <a:stretch>
                <a:fillRect/>
              </a:stretch>
            </p:blipFill>
          </mc:Fallback>
        </mc:AlternateContent>
        <p:spPr bwMode="auto">
          <a:xfrm>
            <a:off x="2294244" y="2941244"/>
            <a:ext cx="604838" cy="566737"/>
          </a:xfrm>
          <a:prstGeom prst="rect">
            <a:avLst/>
          </a:prstGeom>
          <a:noFill/>
          <a:ln w="9525">
            <a:noFill/>
            <a:miter lim="800000"/>
            <a:headEnd/>
            <a:tailEnd/>
          </a:ln>
          <a:effectLst/>
        </p:spPr>
      </p:pic>
      <p:pic>
        <p:nvPicPr>
          <p:cNvPr id="17412" name="Picture 4"/>
          <p:cNvPicPr>
            <a:picLocks noChangeAspect="1" noChangeArrowheads="1"/>
          </p:cNvPicPr>
          <p:nvPr/>
        </p:nvPicPr>
        <mc:AlternateContent>
          <mc:Choice xmlns:ma="http://schemas.microsoft.com/office/mac/drawingml/2008/main" Requires="ma">
            <p:blipFill>
              <a:blip r:embed="rId6"/>
              <a:srcRect/>
              <a:stretch>
                <a:fillRect/>
              </a:stretch>
            </p:blipFill>
          </mc:Choice>
          <mc:Fallback>
            <p:blipFill>
              <a:blip r:embed="rId7"/>
              <a:srcRect/>
              <a:stretch>
                <a:fillRect/>
              </a:stretch>
            </p:blipFill>
          </mc:Fallback>
        </mc:AlternateContent>
        <p:spPr bwMode="auto">
          <a:xfrm>
            <a:off x="2857847" y="3631497"/>
            <a:ext cx="528637" cy="252413"/>
          </a:xfrm>
          <a:prstGeom prst="rect">
            <a:avLst/>
          </a:prstGeom>
          <a:noFill/>
          <a:ln w="9525">
            <a:noFill/>
            <a:miter lim="800000"/>
            <a:headEnd/>
            <a:tailEnd/>
          </a:ln>
          <a:effectLst/>
        </p:spPr>
      </p:pic>
      <p:pic>
        <p:nvPicPr>
          <p:cNvPr id="17413" name="Picture 5"/>
          <p:cNvPicPr>
            <a:picLocks noChangeAspect="1" noChangeArrowheads="1"/>
          </p:cNvPicPr>
          <p:nvPr/>
        </p:nvPicPr>
        <mc:AlternateContent>
          <mc:Choice xmlns:ma="http://schemas.microsoft.com/office/mac/drawingml/2008/main" Requires="ma">
            <p:blipFill>
              <a:blip r:embed="rId8"/>
              <a:srcRect/>
              <a:stretch>
                <a:fillRect/>
              </a:stretch>
            </p:blipFill>
          </mc:Choice>
          <mc:Fallback>
            <p:blipFill>
              <a:blip r:embed="rId9"/>
              <a:srcRect/>
              <a:stretch>
                <a:fillRect/>
              </a:stretch>
            </p:blipFill>
          </mc:Fallback>
        </mc:AlternateContent>
        <p:spPr bwMode="auto">
          <a:xfrm>
            <a:off x="3294134" y="2941244"/>
            <a:ext cx="536575" cy="522288"/>
          </a:xfrm>
          <a:prstGeom prst="rect">
            <a:avLst/>
          </a:prstGeom>
          <a:noFill/>
          <a:ln w="9525">
            <a:noFill/>
            <a:miter lim="800000"/>
            <a:headEnd/>
            <a:tailEnd/>
          </a:ln>
          <a:effectLst/>
        </p:spPr>
      </p:pic>
      <p:pic>
        <p:nvPicPr>
          <p:cNvPr id="17414" name="Picture 6"/>
          <p:cNvPicPr>
            <a:picLocks noChangeAspect="1" noChangeArrowheads="1"/>
          </p:cNvPicPr>
          <p:nvPr/>
        </p:nvPicPr>
        <mc:AlternateContent>
          <mc:Choice xmlns:ma="http://schemas.microsoft.com/office/mac/drawingml/2008/main" Requires="ma">
            <p:blipFill>
              <a:blip r:embed="rId10"/>
              <a:srcRect/>
              <a:stretch>
                <a:fillRect/>
              </a:stretch>
            </p:blipFill>
          </mc:Choice>
          <mc:Fallback>
            <p:blipFill>
              <a:blip r:embed="rId11"/>
              <a:srcRect/>
              <a:stretch>
                <a:fillRect/>
              </a:stretch>
            </p:blipFill>
          </mc:Fallback>
        </mc:AlternateContent>
        <p:spPr bwMode="auto">
          <a:xfrm>
            <a:off x="3830709" y="3629600"/>
            <a:ext cx="287337" cy="246063"/>
          </a:xfrm>
          <a:prstGeom prst="rect">
            <a:avLst/>
          </a:prstGeom>
          <a:noFill/>
          <a:ln w="9525">
            <a:noFill/>
            <a:miter lim="800000"/>
            <a:headEnd/>
            <a:tailEnd/>
          </a:ln>
          <a:effectLst/>
        </p:spPr>
      </p:pic>
      <p:pic>
        <p:nvPicPr>
          <p:cNvPr id="17415" name="Picture 7"/>
          <p:cNvPicPr>
            <a:picLocks noChangeAspect="1" noChangeArrowheads="1"/>
          </p:cNvPicPr>
          <p:nvPr/>
        </p:nvPicPr>
        <mc:AlternateContent>
          <mc:Choice xmlns:ma="http://schemas.microsoft.com/office/mac/drawingml/2008/main" Requires="ma">
            <p:blipFill>
              <a:blip r:embed="rId12"/>
              <a:srcRect/>
              <a:stretch>
                <a:fillRect/>
              </a:stretch>
            </p:blipFill>
          </mc:Choice>
          <mc:Fallback>
            <p:blipFill>
              <a:blip r:embed="rId13"/>
              <a:srcRect/>
              <a:stretch>
                <a:fillRect/>
              </a:stretch>
            </p:blipFill>
          </mc:Fallback>
        </mc:AlternateContent>
        <p:spPr bwMode="auto">
          <a:xfrm>
            <a:off x="4361901" y="2941244"/>
            <a:ext cx="261937" cy="698500"/>
          </a:xfrm>
          <a:prstGeom prst="rect">
            <a:avLst/>
          </a:prstGeom>
          <a:noFill/>
          <a:ln w="9525">
            <a:noFill/>
            <a:miter lim="800000"/>
            <a:headEnd/>
            <a:tailEnd/>
          </a:ln>
          <a:effectLst/>
        </p:spPr>
      </p:pic>
      <p:pic>
        <p:nvPicPr>
          <p:cNvPr id="17416" name="Picture 8"/>
          <p:cNvPicPr>
            <a:picLocks noChangeAspect="1" noChangeArrowheads="1"/>
          </p:cNvPicPr>
          <p:nvPr/>
        </p:nvPicPr>
        <mc:AlternateContent>
          <mc:Choice xmlns:ma="http://schemas.microsoft.com/office/mac/drawingml/2008/main" Requires="ma">
            <p:blipFill>
              <a:blip r:embed="rId14"/>
              <a:srcRect/>
              <a:stretch>
                <a:fillRect/>
              </a:stretch>
            </p:blipFill>
          </mc:Choice>
          <mc:Fallback>
            <p:blipFill>
              <a:blip r:embed="rId15"/>
              <a:srcRect/>
              <a:stretch>
                <a:fillRect/>
              </a:stretch>
            </p:blipFill>
          </mc:Fallback>
        </mc:AlternateContent>
        <p:spPr bwMode="auto">
          <a:xfrm>
            <a:off x="4847130" y="3733057"/>
            <a:ext cx="530225" cy="127000"/>
          </a:xfrm>
          <a:prstGeom prst="rect">
            <a:avLst/>
          </a:prstGeom>
          <a:noFill/>
          <a:ln w="9525">
            <a:noFill/>
            <a:miter lim="800000"/>
            <a:headEnd/>
            <a:tailEnd/>
          </a:ln>
          <a:effectLst/>
        </p:spPr>
      </p:pic>
      <p:pic>
        <p:nvPicPr>
          <p:cNvPr id="17417" name="Picture 9"/>
          <p:cNvPicPr>
            <a:picLocks noChangeAspect="1" noChangeArrowheads="1"/>
          </p:cNvPicPr>
          <p:nvPr/>
        </p:nvPicPr>
        <mc:AlternateContent>
          <mc:Choice xmlns:ma="http://schemas.microsoft.com/office/mac/drawingml/2008/main" Requires="ma">
            <p:blipFill>
              <a:blip r:embed="rId16"/>
              <a:srcRect/>
              <a:stretch>
                <a:fillRect/>
              </a:stretch>
            </p:blipFill>
          </mc:Choice>
          <mc:Fallback>
            <p:blipFill>
              <a:blip r:embed="rId17"/>
              <a:srcRect/>
              <a:stretch>
                <a:fillRect/>
              </a:stretch>
            </p:blipFill>
          </mc:Fallback>
        </mc:AlternateContent>
        <p:spPr bwMode="auto">
          <a:xfrm>
            <a:off x="5005385" y="2937099"/>
            <a:ext cx="534987" cy="404812"/>
          </a:xfrm>
          <a:prstGeom prst="rect">
            <a:avLst/>
          </a:prstGeom>
          <a:noFill/>
          <a:ln w="9525">
            <a:noFill/>
            <a:miter lim="800000"/>
            <a:headEnd/>
            <a:tailEnd/>
          </a:ln>
          <a:effectLst/>
        </p:spPr>
      </p:pic>
      <p:pic>
        <p:nvPicPr>
          <p:cNvPr id="17418" name="Picture 10"/>
          <p:cNvPicPr>
            <a:picLocks noChangeAspect="1" noChangeArrowheads="1"/>
          </p:cNvPicPr>
          <p:nvPr/>
        </p:nvPicPr>
        <mc:AlternateContent>
          <mc:Choice xmlns:ma="http://schemas.microsoft.com/office/mac/drawingml/2008/main" Requires="ma">
            <p:blipFill>
              <a:blip r:embed="rId18"/>
              <a:srcRect/>
              <a:stretch>
                <a:fillRect/>
              </a:stretch>
            </p:blipFill>
          </mc:Choice>
          <mc:Fallback>
            <p:blipFill>
              <a:blip r:embed="rId19"/>
              <a:srcRect/>
              <a:stretch>
                <a:fillRect/>
              </a:stretch>
            </p:blipFill>
          </mc:Fallback>
        </mc:AlternateContent>
        <p:spPr bwMode="auto">
          <a:xfrm>
            <a:off x="5716723" y="3428606"/>
            <a:ext cx="342900" cy="450850"/>
          </a:xfrm>
          <a:prstGeom prst="rect">
            <a:avLst/>
          </a:prstGeom>
          <a:noFill/>
          <a:ln w="9525">
            <a:noFill/>
            <a:miter lim="800000"/>
            <a:headEnd/>
            <a:tailEnd/>
          </a:ln>
          <a:effectLst/>
        </p:spPr>
      </p:pic>
      <p:pic>
        <p:nvPicPr>
          <p:cNvPr id="17419" name="Picture 11"/>
          <p:cNvPicPr>
            <a:picLocks noChangeAspect="1" noChangeArrowheads="1"/>
          </p:cNvPicPr>
          <p:nvPr/>
        </p:nvPicPr>
        <mc:AlternateContent>
          <mc:Choice xmlns:ma="http://schemas.microsoft.com/office/mac/drawingml/2008/main" Requires="ma">
            <p:blipFill>
              <a:blip r:embed="rId20"/>
              <a:srcRect/>
              <a:stretch>
                <a:fillRect/>
              </a:stretch>
            </p:blipFill>
          </mc:Choice>
          <mc:Fallback>
            <p:blipFill>
              <a:blip r:embed="rId21"/>
              <a:srcRect/>
              <a:stretch>
                <a:fillRect/>
              </a:stretch>
            </p:blipFill>
          </mc:Fallback>
        </mc:AlternateContent>
        <p:spPr bwMode="auto">
          <a:xfrm>
            <a:off x="6630383" y="3463532"/>
            <a:ext cx="407988" cy="400050"/>
          </a:xfrm>
          <a:prstGeom prst="rect">
            <a:avLst/>
          </a:prstGeom>
          <a:noFill/>
          <a:ln w="9525">
            <a:noFill/>
            <a:miter lim="800000"/>
            <a:headEnd/>
            <a:tailEnd/>
          </a:ln>
          <a:effectLst/>
        </p:spPr>
      </p:pic>
      <p:pic>
        <p:nvPicPr>
          <p:cNvPr id="17420" name="Picture 12"/>
          <p:cNvPicPr>
            <a:picLocks noChangeAspect="1" noChangeArrowheads="1"/>
          </p:cNvPicPr>
          <p:nvPr/>
        </p:nvPicPr>
        <mc:AlternateContent>
          <mc:Choice xmlns:ma="http://schemas.microsoft.com/office/mac/drawingml/2008/main" Requires="ma">
            <p:blipFill>
              <a:blip r:embed="rId22"/>
              <a:srcRect/>
              <a:stretch>
                <a:fillRect/>
              </a:stretch>
            </p:blipFill>
          </mc:Choice>
          <mc:Fallback>
            <p:blipFill>
              <a:blip r:embed="rId23"/>
              <a:srcRect/>
              <a:stretch>
                <a:fillRect/>
              </a:stretch>
            </p:blipFill>
          </mc:Fallback>
        </mc:AlternateContent>
        <p:spPr bwMode="auto">
          <a:xfrm>
            <a:off x="6712853" y="2949801"/>
            <a:ext cx="661987" cy="393700"/>
          </a:xfrm>
          <a:prstGeom prst="rect">
            <a:avLst/>
          </a:prstGeom>
          <a:noFill/>
          <a:ln w="9525">
            <a:noFill/>
            <a:miter lim="800000"/>
            <a:headEnd/>
            <a:tailEnd/>
          </a:ln>
          <a:effectLst/>
        </p:spPr>
      </p:pic>
      <p:pic>
        <p:nvPicPr>
          <p:cNvPr id="17421" name="Picture 13"/>
          <p:cNvPicPr>
            <a:picLocks noChangeAspect="1" noChangeArrowheads="1"/>
          </p:cNvPicPr>
          <p:nvPr/>
        </p:nvPicPr>
        <mc:AlternateContent>
          <mc:Choice xmlns:ma="http://schemas.microsoft.com/office/mac/drawingml/2008/main" Requires="ma">
            <p:blipFill>
              <a:blip r:embed="rId24"/>
              <a:srcRect/>
              <a:stretch>
                <a:fillRect/>
              </a:stretch>
            </p:blipFill>
          </mc:Choice>
          <mc:Fallback>
            <p:blipFill>
              <a:blip r:embed="rId25"/>
              <a:srcRect/>
              <a:stretch>
                <a:fillRect/>
              </a:stretch>
            </p:blipFill>
          </mc:Fallback>
        </mc:AlternateContent>
        <p:spPr bwMode="auto">
          <a:xfrm>
            <a:off x="5790541" y="2933307"/>
            <a:ext cx="538163" cy="530225"/>
          </a:xfrm>
          <a:prstGeom prst="rect">
            <a:avLst/>
          </a:prstGeom>
          <a:noFill/>
          <a:ln w="9525">
            <a:noFill/>
            <a:miter lim="800000"/>
            <a:headEnd/>
            <a:tailEnd/>
          </a:ln>
          <a:effectLst/>
        </p:spPr>
      </p:pic>
      <p:pic>
        <p:nvPicPr>
          <p:cNvPr id="18" name="Picture 2"/>
          <p:cNvPicPr>
            <a:picLocks noChangeAspect="1" noChangeArrowheads="1"/>
          </p:cNvPicPr>
          <p:nvPr/>
        </p:nvPicPr>
        <mc:AlternateContent>
          <mc:Choice xmlns:ma="http://schemas.microsoft.com/office/mac/drawingml/2008/main" Requires="ma">
            <p:blipFill>
              <a:blip r:embed="rId26"/>
              <a:srcRect/>
              <a:stretch>
                <a:fillRect/>
              </a:stretch>
            </p:blipFill>
          </mc:Choice>
          <mc:Fallback>
            <p:blipFill>
              <a:blip r:embed="rId27"/>
              <a:srcRect/>
              <a:stretch>
                <a:fillRect/>
              </a:stretch>
            </p:blipFill>
          </mc:Fallback>
        </mc:AlternateContent>
        <p:spPr bwMode="auto">
          <a:xfrm>
            <a:off x="1644687" y="2934759"/>
            <a:ext cx="6113463" cy="938212"/>
          </a:xfrm>
          <a:prstGeom prst="rect">
            <a:avLst/>
          </a:prstGeom>
          <a:noFill/>
          <a:ln w="9525">
            <a:noFill/>
            <a:miter lim="800000"/>
            <a:headEnd/>
            <a:tailEnd/>
          </a:ln>
          <a:effectLst/>
        </p:spPr>
      </p:pic>
      <p:sp>
        <p:nvSpPr>
          <p:cNvPr id="16" name="TekstSylinder 15"/>
          <p:cNvSpPr txBox="1"/>
          <p:nvPr/>
        </p:nvSpPr>
        <p:spPr>
          <a:xfrm>
            <a:off x="975055" y="717446"/>
            <a:ext cx="7406945" cy="1323439"/>
          </a:xfrm>
          <a:prstGeom prst="rect">
            <a:avLst/>
          </a:prstGeom>
          <a:noFill/>
        </p:spPr>
        <p:txBody>
          <a:bodyPr wrap="none" rtlCol="0">
            <a:spAutoFit/>
          </a:bodyPr>
          <a:lstStyle/>
          <a:p>
            <a:r>
              <a:rPr lang="nn-NO" sz="2000"/>
              <a:t>Først i en slik kompleks modell vil man se </a:t>
            </a:r>
            <a:r>
              <a:rPr lang="nn-NO" sz="2000" u="sng"/>
              <a:t>helheten</a:t>
            </a:r>
            <a:r>
              <a:rPr lang="nn-NO" sz="2000"/>
              <a:t> i hva som skjer i en </a:t>
            </a:r>
          </a:p>
          <a:p>
            <a:r>
              <a:rPr lang="nn-NO" sz="2000"/>
              <a:t>komplisert konflikt. Først når man klarer integrere alle de premisser </a:t>
            </a:r>
          </a:p>
          <a:p>
            <a:r>
              <a:rPr lang="nn-NO" sz="2000"/>
              <a:t>(adferdstrek, utsagn) som er til stede kan man forstå dynamikken i en </a:t>
            </a:r>
          </a:p>
          <a:p>
            <a:r>
              <a:rPr lang="nn-NO" sz="2000"/>
              <a:t>slik konflikt. </a:t>
            </a:r>
          </a:p>
        </p:txBody>
      </p:sp>
      <p:sp>
        <p:nvSpPr>
          <p:cNvPr id="20" name="Plassholder for bunntekst 19"/>
          <p:cNvSpPr>
            <a:spLocks noGrp="1"/>
          </p:cNvSpPr>
          <p:nvPr>
            <p:ph type="ftr" sz="quarter" idx="11"/>
          </p:nvPr>
        </p:nvSpPr>
        <p:spPr/>
        <p:txBody>
          <a:bodyPr/>
          <a:lstStyle/>
          <a:p>
            <a:r>
              <a:rPr lang="nb-NO"/>
              <a:t>Copyright - Rune Fardal - 2011</a:t>
            </a:r>
          </a:p>
        </p:txBody>
      </p:sp>
      <p:sp>
        <p:nvSpPr>
          <p:cNvPr id="19" name="TekstSylinder 18"/>
          <p:cNvSpPr txBox="1"/>
          <p:nvPr/>
        </p:nvSpPr>
        <p:spPr>
          <a:xfrm>
            <a:off x="975055" y="4749987"/>
            <a:ext cx="7406945" cy="1477328"/>
          </a:xfrm>
          <a:prstGeom prst="rect">
            <a:avLst/>
          </a:prstGeom>
          <a:noFill/>
        </p:spPr>
        <p:txBody>
          <a:bodyPr wrap="square" rtlCol="0">
            <a:spAutoFit/>
          </a:bodyPr>
          <a:lstStyle/>
          <a:p>
            <a:pPr algn="just"/>
            <a:r>
              <a:rPr lang="nn-NO">
                <a:solidFill>
                  <a:srgbClr val="FFFFFF"/>
                </a:solidFill>
              </a:rPr>
              <a:t>Ikke alle psykologiske perspektiver har slike modeller og ofte ser man at den sakkyndiges perspektiv som sikkert kan fungere </a:t>
            </a:r>
            <a:r>
              <a:rPr lang="nn-NO" u="sng">
                <a:solidFill>
                  <a:srgbClr val="FFFFFF"/>
                </a:solidFill>
              </a:rPr>
              <a:t>terapeutisk</a:t>
            </a:r>
            <a:r>
              <a:rPr lang="nn-NO">
                <a:solidFill>
                  <a:srgbClr val="FFFFFF"/>
                </a:solidFill>
              </a:rPr>
              <a:t>, ikke gir rom for forståelse av komplekse konflikter der personens </a:t>
            </a:r>
            <a:r>
              <a:rPr lang="nn-NO" i="1">
                <a:solidFill>
                  <a:srgbClr val="FFFFFF"/>
                </a:solidFill>
              </a:rPr>
              <a:t>Selv</a:t>
            </a:r>
            <a:r>
              <a:rPr lang="nn-NO">
                <a:solidFill>
                  <a:srgbClr val="FFFFFF"/>
                </a:solidFill>
              </a:rPr>
              <a:t> er truet. Også andre målefeil kan gjøre seg gjeldende som psykologers bias og forutintatte holdninger. </a:t>
            </a:r>
          </a:p>
        </p:txBody>
      </p:sp>
    </p:spTree>
  </p:cSld>
  <p:clrMapOvr>
    <a:masterClrMapping/>
  </p:clrMapOvr>
  <p:transition advClick="0"/>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tel 1"/>
          <p:cNvSpPr>
            <a:spLocks noGrp="1"/>
          </p:cNvSpPr>
          <p:nvPr>
            <p:ph type="ctrTitle"/>
          </p:nvPr>
        </p:nvSpPr>
        <p:spPr>
          <a:xfrm>
            <a:off x="685800" y="269147"/>
            <a:ext cx="7772400" cy="1002801"/>
          </a:xfrm>
        </p:spPr>
        <p:txBody>
          <a:bodyPr>
            <a:normAutofit/>
          </a:bodyPr>
          <a:lstStyle/>
          <a:p>
            <a:r>
              <a:rPr lang="nn-NO"/>
              <a:t>Resultatet…</a:t>
            </a:r>
          </a:p>
        </p:txBody>
      </p:sp>
      <p:sp>
        <p:nvSpPr>
          <p:cNvPr id="6" name="Plassholder for lysbildenummer 5"/>
          <p:cNvSpPr>
            <a:spLocks noGrp="1"/>
          </p:cNvSpPr>
          <p:nvPr>
            <p:ph type="sldNum" sz="quarter" idx="12"/>
          </p:nvPr>
        </p:nvSpPr>
        <p:spPr>
          <a:xfrm>
            <a:off x="8382000" y="6356350"/>
            <a:ext cx="762000" cy="365125"/>
          </a:xfrm>
        </p:spPr>
        <p:txBody>
          <a:bodyPr/>
          <a:lstStyle/>
          <a:p>
            <a:fld id="{30DFC05C-2E46-4B4B-81B6-71F0E13C0776}" type="slidenum">
              <a:rPr lang="nb-NO"/>
              <a:pPr/>
              <a:t>69</a:t>
            </a:fld>
            <a:endParaRPr lang="nb-NO"/>
          </a:p>
        </p:txBody>
      </p:sp>
      <p:sp>
        <p:nvSpPr>
          <p:cNvPr id="16" name="TekstSylinder 15"/>
          <p:cNvSpPr txBox="1"/>
          <p:nvPr/>
        </p:nvSpPr>
        <p:spPr>
          <a:xfrm>
            <a:off x="563484" y="1271948"/>
            <a:ext cx="7703752" cy="923330"/>
          </a:xfrm>
          <a:prstGeom prst="rect">
            <a:avLst/>
          </a:prstGeom>
          <a:noFill/>
        </p:spPr>
        <p:txBody>
          <a:bodyPr wrap="square" rtlCol="0">
            <a:spAutoFit/>
          </a:bodyPr>
          <a:lstStyle/>
          <a:p>
            <a:pPr algn="just"/>
            <a:r>
              <a:rPr lang="nn-NO"/>
              <a:t>… av en slik sviktende forståelse av kompliserte narsissistiske konflikter er at krav til vitenskapelig </a:t>
            </a:r>
            <a:r>
              <a:rPr lang="nn-NO" b="1" i="1"/>
              <a:t>reliabilitet</a:t>
            </a:r>
            <a:r>
              <a:rPr lang="nn-NO"/>
              <a:t> og </a:t>
            </a:r>
            <a:r>
              <a:rPr lang="nn-NO" b="1" i="1"/>
              <a:t>validitet</a:t>
            </a:r>
            <a:r>
              <a:rPr lang="nn-NO"/>
              <a:t> svikter og at barna havner hos  den dårligste forelder og skades for livet. </a:t>
            </a:r>
          </a:p>
        </p:txBody>
      </p:sp>
      <p:pic>
        <p:nvPicPr>
          <p:cNvPr id="17" name="Bilde 16" descr="Skjermbilde 2011-12-18 kl. 19.08.37.png">
            <a:hlinkClick r:id="rId2"/>
          </p:cNvPr>
          <p:cNvPicPr>
            <a:picLocks noChangeAspect="1"/>
          </p:cNvPicPr>
          <p:nvPr/>
        </p:nvPicPr>
        <p:blipFill>
          <a:blip r:embed="rId3"/>
          <a:stretch>
            <a:fillRect/>
          </a:stretch>
        </p:blipFill>
        <p:spPr>
          <a:xfrm>
            <a:off x="2662190" y="2673307"/>
            <a:ext cx="3874451" cy="3348865"/>
          </a:xfrm>
          <a:prstGeom prst="rect">
            <a:avLst/>
          </a:prstGeom>
        </p:spPr>
      </p:pic>
      <p:sp>
        <p:nvSpPr>
          <p:cNvPr id="8" name="Plassholder for bunntekst 7"/>
          <p:cNvSpPr>
            <a:spLocks noGrp="1"/>
          </p:cNvSpPr>
          <p:nvPr>
            <p:ph type="ftr" sz="quarter" idx="11"/>
          </p:nvPr>
        </p:nvSpPr>
        <p:spPr/>
        <p:txBody>
          <a:bodyPr/>
          <a:lstStyle/>
          <a:p>
            <a:r>
              <a:rPr lang="nb-NO"/>
              <a:t>Copyright - Rune Fardal - 2011</a:t>
            </a:r>
          </a:p>
        </p:txBody>
      </p:sp>
    </p:spTree>
  </p:cSld>
  <p:clrMapOvr>
    <a:masterClrMapping/>
  </p:clrMapOvr>
  <p:transition advClick="0"/>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tel 1"/>
          <p:cNvSpPr>
            <a:spLocks noGrp="1"/>
          </p:cNvSpPr>
          <p:nvPr>
            <p:ph type="ctrTitle"/>
          </p:nvPr>
        </p:nvSpPr>
        <p:spPr>
          <a:xfrm>
            <a:off x="685800" y="361667"/>
            <a:ext cx="7772400" cy="1028720"/>
          </a:xfrm>
        </p:spPr>
        <p:txBody>
          <a:bodyPr>
            <a:normAutofit/>
          </a:bodyPr>
          <a:lstStyle/>
          <a:p>
            <a:r>
              <a:rPr lang="nn-NO"/>
              <a:t>Kognitiv Dissonans </a:t>
            </a:r>
            <a:r>
              <a:rPr lang="nn-NO" sz="2000"/>
              <a:t>en</a:t>
            </a:r>
            <a:r>
              <a:rPr lang="nn-NO"/>
              <a:t> </a:t>
            </a:r>
            <a:r>
              <a:rPr lang="nn-NO" sz="2000"/>
              <a:t>Motivasjonsteori</a:t>
            </a:r>
          </a:p>
        </p:txBody>
      </p:sp>
      <p:sp>
        <p:nvSpPr>
          <p:cNvPr id="5" name="Plassholder for lysbildenummer 4"/>
          <p:cNvSpPr>
            <a:spLocks noGrp="1"/>
          </p:cNvSpPr>
          <p:nvPr>
            <p:ph type="sldNum" sz="quarter" idx="12"/>
          </p:nvPr>
        </p:nvSpPr>
        <p:spPr>
          <a:xfrm>
            <a:off x="8382000" y="6356350"/>
            <a:ext cx="762000" cy="365125"/>
          </a:xfrm>
        </p:spPr>
        <p:txBody>
          <a:bodyPr/>
          <a:lstStyle/>
          <a:p>
            <a:fld id="{30DFC05C-2E46-4B4B-81B6-71F0E13C0776}" type="slidenum">
              <a:rPr lang="nb-NO"/>
              <a:pPr/>
              <a:t>7</a:t>
            </a:fld>
            <a:endParaRPr lang="nb-NO"/>
          </a:p>
        </p:txBody>
      </p:sp>
      <p:sp>
        <p:nvSpPr>
          <p:cNvPr id="4" name="TekstSylinder 3"/>
          <p:cNvSpPr txBox="1"/>
          <p:nvPr/>
        </p:nvSpPr>
        <p:spPr>
          <a:xfrm>
            <a:off x="519569" y="1390387"/>
            <a:ext cx="8304855" cy="4154984"/>
          </a:xfrm>
          <a:prstGeom prst="rect">
            <a:avLst/>
          </a:prstGeom>
          <a:noFill/>
        </p:spPr>
        <p:txBody>
          <a:bodyPr wrap="square" rtlCol="0">
            <a:spAutoFit/>
          </a:bodyPr>
          <a:lstStyle/>
          <a:p>
            <a:pPr algn="ctr"/>
            <a:r>
              <a:rPr lang="nb-NO" b="1" i="1" smtClean="0"/>
              <a:t>Cognitive Dissonance is a discomfort caused by holding conflicting cognitions simultaneously (e.g., ideas, belifs, values, emotional reactions). </a:t>
            </a:r>
            <a:r>
              <a:rPr lang="nb-NO" smtClean="0"/>
              <a:t> </a:t>
            </a:r>
          </a:p>
          <a:p>
            <a:pPr algn="ctr"/>
            <a:r>
              <a:rPr lang="nb-NO" sz="1200" smtClean="0"/>
              <a:t>Festinger (1957)</a:t>
            </a:r>
            <a:endParaRPr lang="nb-NO" sz="1200" b="1" i="1" smtClean="0"/>
          </a:p>
          <a:p>
            <a:pPr algn="just"/>
            <a:endParaRPr lang="nb-NO" b="1" smtClean="0"/>
          </a:p>
          <a:p>
            <a:pPr algn="just"/>
            <a:r>
              <a:rPr lang="nb-NO" smtClean="0"/>
              <a:t>Når det er uoverenstemmelse mellom  oppfatninger eller holdninger, må noe forandres for å eliminere eller redusere dissonansen. I følge Festinger (1957) søker mennesker oppnå konsistens i sine kognisjoner. Det  innebærer forståelse og indre aksept for kognisjonen. For å redusere kognitiv dissonans må man enten forandre en kognisjon eller legge til en ny. Dette kan skje gjennom å:</a:t>
            </a:r>
          </a:p>
          <a:p>
            <a:pPr algn="just"/>
            <a:endParaRPr lang="nb-NO" smtClean="0"/>
          </a:p>
          <a:p>
            <a:pPr algn="just">
              <a:buFontTx/>
              <a:buChar char="-"/>
            </a:pPr>
            <a:r>
              <a:rPr lang="nb-NO" smtClean="0"/>
              <a:t>   fokusere på mer støttende kognisjon (ny kognisjon)</a:t>
            </a:r>
          </a:p>
          <a:p>
            <a:pPr algn="just">
              <a:buFontTx/>
              <a:buChar char="-"/>
            </a:pPr>
            <a:r>
              <a:rPr lang="nb-NO" smtClean="0"/>
              <a:t>   redusere betydningen av  det som skaper dissonans (bortforklare)</a:t>
            </a:r>
          </a:p>
          <a:p>
            <a:pPr algn="just">
              <a:buFontTx/>
              <a:buChar char="-"/>
            </a:pPr>
            <a:r>
              <a:rPr lang="nb-NO" smtClean="0"/>
              <a:t>   forandre den konfliktfylte tro eller adferd (forandring)</a:t>
            </a:r>
          </a:p>
          <a:p>
            <a:pPr algn="just">
              <a:buFontTx/>
              <a:buChar char="-"/>
            </a:pPr>
            <a:r>
              <a:rPr lang="nb-NO" smtClean="0"/>
              <a:t>   tillegge andre ansvaret for vår handling eller tro ( ansvarsfraskrivelse, projeksjon)</a:t>
            </a:r>
          </a:p>
          <a:p>
            <a:pPr algn="just"/>
            <a:endParaRPr lang="nb-NO" smtClean="0"/>
          </a:p>
        </p:txBody>
      </p:sp>
      <p:sp>
        <p:nvSpPr>
          <p:cNvPr id="7" name="Plassholder for bunntekst 6"/>
          <p:cNvSpPr>
            <a:spLocks noGrp="1"/>
          </p:cNvSpPr>
          <p:nvPr>
            <p:ph type="ftr" sz="quarter" idx="11"/>
          </p:nvPr>
        </p:nvSpPr>
        <p:spPr/>
        <p:txBody>
          <a:bodyPr/>
          <a:lstStyle/>
          <a:p>
            <a:r>
              <a:rPr lang="nb-NO"/>
              <a:t>Copyright - Rune Fardal - 2011</a:t>
            </a:r>
          </a:p>
        </p:txBody>
      </p:sp>
    </p:spTree>
  </p:cSld>
  <p:clrMapOvr>
    <a:masterClrMapping/>
  </p:clrMapOvr>
  <p:transition advClick="0"/>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tel 1"/>
          <p:cNvSpPr>
            <a:spLocks noGrp="1"/>
          </p:cNvSpPr>
          <p:nvPr>
            <p:ph type="ctrTitle"/>
          </p:nvPr>
        </p:nvSpPr>
        <p:spPr>
          <a:xfrm>
            <a:off x="685802" y="239150"/>
            <a:ext cx="7772400" cy="3513010"/>
          </a:xfrm>
        </p:spPr>
        <p:txBody>
          <a:bodyPr>
            <a:noAutofit/>
          </a:bodyPr>
          <a:lstStyle/>
          <a:p>
            <a:r>
              <a:rPr lang="nn-NO" sz="3200"/>
              <a:t>Et eksempel på </a:t>
            </a:r>
            <a:r>
              <a:rPr lang="nn-NO" sz="3200" i="1"/>
              <a:t>kognitiv dissonans</a:t>
            </a:r>
            <a:r>
              <a:rPr lang="nn-NO" sz="3200"/>
              <a:t> </a:t>
            </a:r>
            <a:br>
              <a:rPr lang="nn-NO" sz="3200"/>
            </a:br>
            <a:r>
              <a:rPr lang="nn-NO" sz="3200"/>
              <a:t>når modellen er </a:t>
            </a:r>
            <a:br>
              <a:rPr lang="nn-NO" sz="3200"/>
            </a:br>
            <a:r>
              <a:rPr lang="nn-NO" sz="3200" u="sng"/>
              <a:t>enkel</a:t>
            </a:r>
            <a:br>
              <a:rPr lang="nn-NO" sz="3200" u="sng"/>
            </a:br>
            <a:r>
              <a:rPr lang="nn-NO" sz="3200" u="sng"/>
              <a:t/>
            </a:r>
            <a:br>
              <a:rPr lang="nn-NO" sz="3200" u="sng"/>
            </a:br>
            <a:endParaRPr lang="nn-NO" sz="3200" u="sng"/>
          </a:p>
        </p:txBody>
      </p:sp>
      <p:sp>
        <p:nvSpPr>
          <p:cNvPr id="14" name="Plassholder for lysbildenummer 13"/>
          <p:cNvSpPr>
            <a:spLocks noGrp="1"/>
          </p:cNvSpPr>
          <p:nvPr>
            <p:ph type="sldNum" sz="quarter" idx="12"/>
          </p:nvPr>
        </p:nvSpPr>
        <p:spPr>
          <a:xfrm>
            <a:off x="8382000" y="6356350"/>
            <a:ext cx="762000" cy="365125"/>
          </a:xfrm>
        </p:spPr>
        <p:txBody>
          <a:bodyPr/>
          <a:lstStyle/>
          <a:p>
            <a:fld id="{30DFC05C-2E46-4B4B-81B6-71F0E13C0776}" type="slidenum">
              <a:rPr lang="nb-NO"/>
              <a:pPr/>
              <a:t>70</a:t>
            </a:fld>
            <a:endParaRPr lang="nb-NO"/>
          </a:p>
        </p:txBody>
      </p:sp>
      <p:sp>
        <p:nvSpPr>
          <p:cNvPr id="16" name="Plassholder for bunntekst 15"/>
          <p:cNvSpPr>
            <a:spLocks noGrp="1"/>
          </p:cNvSpPr>
          <p:nvPr>
            <p:ph type="ftr" sz="quarter" idx="11"/>
          </p:nvPr>
        </p:nvSpPr>
        <p:spPr/>
        <p:txBody>
          <a:bodyPr/>
          <a:lstStyle/>
          <a:p>
            <a:r>
              <a:rPr lang="nb-NO"/>
              <a:t>Copyright - Rune Fardal - 2011</a:t>
            </a:r>
          </a:p>
        </p:txBody>
      </p:sp>
    </p:spTree>
  </p:cSld>
  <p:clrMapOvr>
    <a:masterClrMapping/>
  </p:clrMapOvr>
  <p:transition advClick="0"/>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tel 1"/>
          <p:cNvSpPr>
            <a:spLocks noGrp="1"/>
          </p:cNvSpPr>
          <p:nvPr>
            <p:ph type="ctrTitle"/>
          </p:nvPr>
        </p:nvSpPr>
        <p:spPr>
          <a:xfrm>
            <a:off x="685802" y="239150"/>
            <a:ext cx="7772400" cy="923608"/>
          </a:xfrm>
        </p:spPr>
        <p:txBody>
          <a:bodyPr>
            <a:noAutofit/>
          </a:bodyPr>
          <a:lstStyle/>
          <a:p>
            <a:r>
              <a:rPr lang="nn-NO" sz="3200"/>
              <a:t>2 motstridende premisser kan ikke gjelde samtidig, et må vekk</a:t>
            </a:r>
            <a:endParaRPr lang="nn-NO" sz="3200" u="sng"/>
          </a:p>
        </p:txBody>
      </p:sp>
      <p:sp>
        <p:nvSpPr>
          <p:cNvPr id="14" name="Plassholder for lysbildenummer 13"/>
          <p:cNvSpPr>
            <a:spLocks noGrp="1"/>
          </p:cNvSpPr>
          <p:nvPr>
            <p:ph type="sldNum" sz="quarter" idx="12"/>
          </p:nvPr>
        </p:nvSpPr>
        <p:spPr>
          <a:xfrm>
            <a:off x="8382000" y="6356350"/>
            <a:ext cx="762000" cy="365125"/>
          </a:xfrm>
        </p:spPr>
        <p:txBody>
          <a:bodyPr/>
          <a:lstStyle/>
          <a:p>
            <a:fld id="{30DFC05C-2E46-4B4B-81B6-71F0E13C0776}" type="slidenum">
              <a:rPr lang="nb-NO"/>
              <a:pPr/>
              <a:t>71</a:t>
            </a:fld>
            <a:endParaRPr lang="nb-NO"/>
          </a:p>
        </p:txBody>
      </p:sp>
      <p:sp>
        <p:nvSpPr>
          <p:cNvPr id="6" name="TekstSylinder 5"/>
          <p:cNvSpPr txBox="1"/>
          <p:nvPr/>
        </p:nvSpPr>
        <p:spPr>
          <a:xfrm>
            <a:off x="3419553" y="4965172"/>
            <a:ext cx="1978020" cy="1200329"/>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nn-NO" sz="1200"/>
              <a:t>Mor påstår barnet vil komme hjem i en kiste om det har sommerferie med far/ barnet stortrives hos far og har kun gitt positive signaler om far</a:t>
            </a:r>
          </a:p>
        </p:txBody>
      </p:sp>
      <p:sp>
        <p:nvSpPr>
          <p:cNvPr id="4" name="TekstSylinder 3"/>
          <p:cNvSpPr txBox="1"/>
          <p:nvPr/>
        </p:nvSpPr>
        <p:spPr>
          <a:xfrm>
            <a:off x="685802" y="1785208"/>
            <a:ext cx="1978020" cy="830997"/>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nn-NO" sz="1200"/>
              <a:t>Mor påstår far ikke klarer ta seg av barna/ 	 2 sakkyndige mente far hadde meget gode omsorgsevner</a:t>
            </a:r>
            <a:endParaRPr lang="nn-NO"/>
          </a:p>
        </p:txBody>
      </p:sp>
      <p:sp>
        <p:nvSpPr>
          <p:cNvPr id="5" name="TekstSylinder 4"/>
          <p:cNvSpPr txBox="1"/>
          <p:nvPr/>
        </p:nvSpPr>
        <p:spPr>
          <a:xfrm>
            <a:off x="6141104" y="2991998"/>
            <a:ext cx="1978020" cy="1015663"/>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nn-NO" sz="1200"/>
              <a:t>Mor påstår far  ikke  tok seg av henne i samlivet / Far fremlegger over 50 brev fra samlivet der mor idelaiserer fars omsorgsevne</a:t>
            </a:r>
          </a:p>
        </p:txBody>
      </p:sp>
      <p:sp>
        <p:nvSpPr>
          <p:cNvPr id="7" name="TekstSylinder 6"/>
          <p:cNvSpPr txBox="1"/>
          <p:nvPr/>
        </p:nvSpPr>
        <p:spPr>
          <a:xfrm>
            <a:off x="685802" y="4457340"/>
            <a:ext cx="1978020" cy="1015663"/>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nn-NO" sz="1200"/>
              <a:t>Mor  beskriver far som mishandler og psykopat/ Mor ber UDI kaste fars nye kone ut av landet så  hun kan få far tilbake</a:t>
            </a:r>
          </a:p>
        </p:txBody>
      </p:sp>
      <p:sp>
        <p:nvSpPr>
          <p:cNvPr id="8" name="TekstSylinder 7"/>
          <p:cNvSpPr txBox="1"/>
          <p:nvPr/>
        </p:nvSpPr>
        <p:spPr>
          <a:xfrm>
            <a:off x="3419552" y="1448142"/>
            <a:ext cx="1978020" cy="1015663"/>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nn-NO" sz="1200"/>
              <a:t>Mor er psykisk syk, er trygdet og klarer ikke arbeide/ Mor påstår hun underholdt partene i samlivet</a:t>
            </a:r>
          </a:p>
        </p:txBody>
      </p:sp>
      <p:sp>
        <p:nvSpPr>
          <p:cNvPr id="9" name="TekstSylinder 8"/>
          <p:cNvSpPr txBox="1"/>
          <p:nvPr/>
        </p:nvSpPr>
        <p:spPr>
          <a:xfrm>
            <a:off x="6141104" y="1969874"/>
            <a:ext cx="1978020" cy="646331"/>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nn-NO" sz="1200"/>
              <a:t>Mor påstår far arbeider mye/ Mor påstår far ikke vil arbeide</a:t>
            </a:r>
          </a:p>
        </p:txBody>
      </p:sp>
      <p:sp>
        <p:nvSpPr>
          <p:cNvPr id="10" name="TekstSylinder 9"/>
          <p:cNvSpPr txBox="1"/>
          <p:nvPr/>
        </p:nvSpPr>
        <p:spPr>
          <a:xfrm>
            <a:off x="3419552" y="4007661"/>
            <a:ext cx="1978020" cy="646331"/>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nn-NO" sz="1200"/>
              <a:t>Mor påstår hun er frisk/ Mor er trygdet grunnet psykisk sykdom</a:t>
            </a:r>
          </a:p>
        </p:txBody>
      </p:sp>
      <p:sp>
        <p:nvSpPr>
          <p:cNvPr id="11" name="TekstSylinder 10"/>
          <p:cNvSpPr txBox="1"/>
          <p:nvPr/>
        </p:nvSpPr>
        <p:spPr>
          <a:xfrm>
            <a:off x="3419552" y="2807332"/>
            <a:ext cx="1978020" cy="830997"/>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nn-NO" sz="1200"/>
              <a:t>Mor påstår  hun vil gi far omfattende samvær/ Mor saboterer samvær/dømmes til tvangsbot </a:t>
            </a:r>
          </a:p>
        </p:txBody>
      </p:sp>
      <p:sp>
        <p:nvSpPr>
          <p:cNvPr id="12" name="TekstSylinder 11"/>
          <p:cNvSpPr txBox="1"/>
          <p:nvPr/>
        </p:nvSpPr>
        <p:spPr>
          <a:xfrm>
            <a:off x="685802" y="3176664"/>
            <a:ext cx="1978020" cy="830997"/>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nn-NO" sz="1200"/>
              <a:t>Mor avsløres i omfattende løgner og tyveri  av fars penger/ Mor påstår far har dårlig moral</a:t>
            </a:r>
          </a:p>
        </p:txBody>
      </p:sp>
      <p:sp>
        <p:nvSpPr>
          <p:cNvPr id="13" name="TekstSylinder 12"/>
          <p:cNvSpPr txBox="1"/>
          <p:nvPr/>
        </p:nvSpPr>
        <p:spPr>
          <a:xfrm>
            <a:off x="6141104" y="4457340"/>
            <a:ext cx="1978020" cy="1200329"/>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nn-NO" sz="1200"/>
              <a:t>Mor påstår hun har omsorgsevne over gjennomsnitt/ Dommer-avhør beskriver seksuelle overgrep, vold og trusler hos mor</a:t>
            </a:r>
          </a:p>
        </p:txBody>
      </p:sp>
      <p:sp>
        <p:nvSpPr>
          <p:cNvPr id="16" name="Plassholder for bunntekst 15"/>
          <p:cNvSpPr>
            <a:spLocks noGrp="1"/>
          </p:cNvSpPr>
          <p:nvPr>
            <p:ph type="ftr" sz="quarter" idx="11"/>
          </p:nvPr>
        </p:nvSpPr>
        <p:spPr/>
        <p:txBody>
          <a:bodyPr/>
          <a:lstStyle/>
          <a:p>
            <a:r>
              <a:rPr lang="nb-NO"/>
              <a:t>Copyright - Rune Fardal - 2011</a:t>
            </a:r>
          </a:p>
        </p:txBody>
      </p:sp>
    </p:spTree>
  </p:cSld>
  <p:clrMapOvr>
    <a:masterClrMapping/>
  </p:clrMapOvr>
  <p:transition advClick="0"/>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4" name="Plassholder for lysbildenummer 13"/>
          <p:cNvSpPr>
            <a:spLocks noGrp="1"/>
          </p:cNvSpPr>
          <p:nvPr>
            <p:ph type="sldNum" sz="quarter" idx="12"/>
          </p:nvPr>
        </p:nvSpPr>
        <p:spPr>
          <a:xfrm>
            <a:off x="8382000" y="6356350"/>
            <a:ext cx="762000" cy="365125"/>
          </a:xfrm>
        </p:spPr>
        <p:txBody>
          <a:bodyPr/>
          <a:lstStyle/>
          <a:p>
            <a:fld id="{30DFC05C-2E46-4B4B-81B6-71F0E13C0776}" type="slidenum">
              <a:rPr lang="nb-NO"/>
              <a:pPr/>
              <a:t>72</a:t>
            </a:fld>
            <a:endParaRPr lang="nb-NO"/>
          </a:p>
        </p:txBody>
      </p:sp>
      <p:sp>
        <p:nvSpPr>
          <p:cNvPr id="6" name="TekstSylinder 5"/>
          <p:cNvSpPr txBox="1"/>
          <p:nvPr/>
        </p:nvSpPr>
        <p:spPr>
          <a:xfrm>
            <a:off x="3419553" y="4965172"/>
            <a:ext cx="1978020" cy="1200329"/>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nn-NO" sz="1200"/>
              <a:t>Mor påstår barnet vil komme hjem i en kiste om det har sommerferie med far/ barnet stortrives hos far og har kun gitt positive signaler om far</a:t>
            </a:r>
          </a:p>
        </p:txBody>
      </p:sp>
      <p:sp>
        <p:nvSpPr>
          <p:cNvPr id="4" name="TekstSylinder 3"/>
          <p:cNvSpPr txBox="1"/>
          <p:nvPr/>
        </p:nvSpPr>
        <p:spPr>
          <a:xfrm>
            <a:off x="685802" y="1785208"/>
            <a:ext cx="1978020" cy="830997"/>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nn-NO" sz="1200"/>
              <a:t>Mor påstår far ikke klarer ta seg av barna/ 	 </a:t>
            </a:r>
            <a:r>
              <a:rPr lang="nn-NO" sz="1200">
                <a:solidFill>
                  <a:schemeClr val="dk1">
                    <a:alpha val="40000"/>
                  </a:schemeClr>
                </a:solidFill>
              </a:rPr>
              <a:t>2 sakkyndige mente far hadde meget gode omsorgsevner</a:t>
            </a:r>
            <a:endParaRPr lang="nn-NO">
              <a:solidFill>
                <a:schemeClr val="dk1">
                  <a:alpha val="40000"/>
                </a:schemeClr>
              </a:solidFill>
            </a:endParaRPr>
          </a:p>
        </p:txBody>
      </p:sp>
      <p:sp>
        <p:nvSpPr>
          <p:cNvPr id="5" name="TekstSylinder 4"/>
          <p:cNvSpPr txBox="1"/>
          <p:nvPr/>
        </p:nvSpPr>
        <p:spPr>
          <a:xfrm>
            <a:off x="6141104" y="2991998"/>
            <a:ext cx="1978020" cy="1015663"/>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nn-NO" sz="1200"/>
              <a:t>Mor påstår far  ikke  tok seg av henne i samlivet / Far fremlegger over 50 brev fra samlivet der mor idelaiserer fars omsorgsevne</a:t>
            </a:r>
          </a:p>
        </p:txBody>
      </p:sp>
      <p:sp>
        <p:nvSpPr>
          <p:cNvPr id="7" name="TekstSylinder 6"/>
          <p:cNvSpPr txBox="1"/>
          <p:nvPr/>
        </p:nvSpPr>
        <p:spPr>
          <a:xfrm>
            <a:off x="685802" y="4457340"/>
            <a:ext cx="1978020" cy="1015663"/>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nn-NO" sz="1200"/>
              <a:t>Mor  beskriver far som mishandler og psykopat/ Mor ber UDI kaste fars nye kone ut av landet så  hun kan få far tilbake</a:t>
            </a:r>
          </a:p>
        </p:txBody>
      </p:sp>
      <p:sp>
        <p:nvSpPr>
          <p:cNvPr id="8" name="TekstSylinder 7"/>
          <p:cNvSpPr txBox="1"/>
          <p:nvPr/>
        </p:nvSpPr>
        <p:spPr>
          <a:xfrm>
            <a:off x="3419552" y="1448142"/>
            <a:ext cx="1978020" cy="1015663"/>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nn-NO" sz="1200"/>
              <a:t>Mor er psykisk syk, er trygdet og klarer ikke arbeide/ Mor påstår hun underholdt partene i samlivet</a:t>
            </a:r>
          </a:p>
        </p:txBody>
      </p:sp>
      <p:sp>
        <p:nvSpPr>
          <p:cNvPr id="9" name="TekstSylinder 8"/>
          <p:cNvSpPr txBox="1"/>
          <p:nvPr/>
        </p:nvSpPr>
        <p:spPr>
          <a:xfrm>
            <a:off x="6141104" y="1969874"/>
            <a:ext cx="1978020" cy="646331"/>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nn-NO" sz="1200"/>
              <a:t>Mor påstår far arbeider mye/ Mor påstår far ikke vil arbeide</a:t>
            </a:r>
          </a:p>
        </p:txBody>
      </p:sp>
      <p:sp>
        <p:nvSpPr>
          <p:cNvPr id="10" name="TekstSylinder 9"/>
          <p:cNvSpPr txBox="1"/>
          <p:nvPr/>
        </p:nvSpPr>
        <p:spPr>
          <a:xfrm>
            <a:off x="3419552" y="4007661"/>
            <a:ext cx="1978020" cy="646331"/>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nn-NO" sz="1200"/>
              <a:t>Mor påstår hun er frisk/ Mor er trygdet grunnet psykisk sykdom</a:t>
            </a:r>
          </a:p>
        </p:txBody>
      </p:sp>
      <p:sp>
        <p:nvSpPr>
          <p:cNvPr id="11" name="TekstSylinder 10"/>
          <p:cNvSpPr txBox="1"/>
          <p:nvPr/>
        </p:nvSpPr>
        <p:spPr>
          <a:xfrm>
            <a:off x="3419552" y="2807332"/>
            <a:ext cx="1978020" cy="830997"/>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nn-NO" sz="1200"/>
              <a:t>Mor påstår  hun vil gi far omfattende samvær/ Mor saboterer samvær/dømmes til tvangsbot </a:t>
            </a:r>
          </a:p>
        </p:txBody>
      </p:sp>
      <p:sp>
        <p:nvSpPr>
          <p:cNvPr id="12" name="TekstSylinder 11"/>
          <p:cNvSpPr txBox="1"/>
          <p:nvPr/>
        </p:nvSpPr>
        <p:spPr>
          <a:xfrm>
            <a:off x="685802" y="3176664"/>
            <a:ext cx="1978020" cy="830997"/>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nn-NO" sz="1200"/>
              <a:t>Mor avsløres i omfattende løgner og tyveri  av fars penger/ Mor påstår far har dårlig moral</a:t>
            </a:r>
          </a:p>
        </p:txBody>
      </p:sp>
      <p:sp>
        <p:nvSpPr>
          <p:cNvPr id="13" name="TekstSylinder 12"/>
          <p:cNvSpPr txBox="1"/>
          <p:nvPr/>
        </p:nvSpPr>
        <p:spPr>
          <a:xfrm>
            <a:off x="6141104" y="4457340"/>
            <a:ext cx="1978020" cy="1200329"/>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nn-NO" sz="1200"/>
              <a:t>Mor påstår hun har omsorgsevne over gjennomsnitt/ Dommer-avhør beskriver seksuelle overgrep, vold og trusler hos mor</a:t>
            </a:r>
          </a:p>
        </p:txBody>
      </p:sp>
      <p:sp>
        <p:nvSpPr>
          <p:cNvPr id="16" name="Plassholder for bunntekst 15"/>
          <p:cNvSpPr>
            <a:spLocks noGrp="1"/>
          </p:cNvSpPr>
          <p:nvPr>
            <p:ph type="ftr" sz="quarter" idx="11"/>
          </p:nvPr>
        </p:nvSpPr>
        <p:spPr/>
        <p:txBody>
          <a:bodyPr/>
          <a:lstStyle/>
          <a:p>
            <a:r>
              <a:rPr lang="nb-NO"/>
              <a:t>Copyright - Rune Fardal - 2011</a:t>
            </a:r>
          </a:p>
        </p:txBody>
      </p:sp>
    </p:spTree>
  </p:cSld>
  <p:clrMapOvr>
    <a:masterClrMapping/>
  </p:clrMapOvr>
  <p:transition advClick="0"/>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4" name="Plassholder for lysbildenummer 13"/>
          <p:cNvSpPr>
            <a:spLocks noGrp="1"/>
          </p:cNvSpPr>
          <p:nvPr>
            <p:ph type="sldNum" sz="quarter" idx="12"/>
          </p:nvPr>
        </p:nvSpPr>
        <p:spPr>
          <a:xfrm>
            <a:off x="8382000" y="6356350"/>
            <a:ext cx="762000" cy="365125"/>
          </a:xfrm>
        </p:spPr>
        <p:txBody>
          <a:bodyPr/>
          <a:lstStyle/>
          <a:p>
            <a:fld id="{30DFC05C-2E46-4B4B-81B6-71F0E13C0776}" type="slidenum">
              <a:rPr lang="nb-NO"/>
              <a:pPr/>
              <a:t>73</a:t>
            </a:fld>
            <a:endParaRPr lang="nb-NO"/>
          </a:p>
        </p:txBody>
      </p:sp>
      <p:sp>
        <p:nvSpPr>
          <p:cNvPr id="6" name="TekstSylinder 5"/>
          <p:cNvSpPr txBox="1"/>
          <p:nvPr/>
        </p:nvSpPr>
        <p:spPr>
          <a:xfrm>
            <a:off x="3419553" y="4965172"/>
            <a:ext cx="1978020" cy="1200329"/>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nn-NO" sz="1200"/>
              <a:t>Mor påstår barnet vil komme hjem i en kiste om det har sommerferie med far/ barnet stortrives hos far og har kun gitt positive signaler om far</a:t>
            </a:r>
          </a:p>
        </p:txBody>
      </p:sp>
      <p:sp>
        <p:nvSpPr>
          <p:cNvPr id="4" name="TekstSylinder 3"/>
          <p:cNvSpPr txBox="1"/>
          <p:nvPr/>
        </p:nvSpPr>
        <p:spPr>
          <a:xfrm>
            <a:off x="685802" y="1785208"/>
            <a:ext cx="1978020" cy="830997"/>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nn-NO" sz="1200"/>
              <a:t>Mor påstår far ikke klarer ta seg av barna/ 	 </a:t>
            </a:r>
            <a:r>
              <a:rPr lang="nn-NO" sz="1200">
                <a:solidFill>
                  <a:schemeClr val="dk1">
                    <a:alpha val="40000"/>
                  </a:schemeClr>
                </a:solidFill>
              </a:rPr>
              <a:t>2 sakkyndige mente far hadde meget gode omsorgsevner</a:t>
            </a:r>
            <a:endParaRPr lang="nn-NO">
              <a:solidFill>
                <a:schemeClr val="dk1">
                  <a:alpha val="40000"/>
                </a:schemeClr>
              </a:solidFill>
            </a:endParaRPr>
          </a:p>
        </p:txBody>
      </p:sp>
      <p:sp>
        <p:nvSpPr>
          <p:cNvPr id="5" name="TekstSylinder 4"/>
          <p:cNvSpPr txBox="1"/>
          <p:nvPr/>
        </p:nvSpPr>
        <p:spPr>
          <a:xfrm>
            <a:off x="6141104" y="2991998"/>
            <a:ext cx="1978020" cy="1015663"/>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nn-NO" sz="1200"/>
              <a:t>Mor påstår far  ikke  tok seg av henne i samlivet / Far fremlegger over 50 brev fra samlivet der mor idelaiserer fars omsorgsevne</a:t>
            </a:r>
          </a:p>
        </p:txBody>
      </p:sp>
      <p:sp>
        <p:nvSpPr>
          <p:cNvPr id="7" name="TekstSylinder 6"/>
          <p:cNvSpPr txBox="1"/>
          <p:nvPr/>
        </p:nvSpPr>
        <p:spPr>
          <a:xfrm>
            <a:off x="685802" y="4457340"/>
            <a:ext cx="1978020" cy="1015663"/>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nn-NO" sz="1200"/>
              <a:t>Mor  beskriver far som mishandler og psykopat/ Mor ber UDI kaste fars nye kone ut av landet så  hun kan få far tilbake</a:t>
            </a:r>
          </a:p>
        </p:txBody>
      </p:sp>
      <p:sp>
        <p:nvSpPr>
          <p:cNvPr id="8" name="TekstSylinder 7"/>
          <p:cNvSpPr txBox="1"/>
          <p:nvPr/>
        </p:nvSpPr>
        <p:spPr>
          <a:xfrm>
            <a:off x="3419552" y="1448142"/>
            <a:ext cx="1978020" cy="1015663"/>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nn-NO" sz="1200"/>
              <a:t>Mor er psykisk syk, er trygdet og klarer ikke arbeide/ Mor påstår hun underholdt partene i samlivet</a:t>
            </a:r>
          </a:p>
        </p:txBody>
      </p:sp>
      <p:sp>
        <p:nvSpPr>
          <p:cNvPr id="9" name="TekstSylinder 8"/>
          <p:cNvSpPr txBox="1"/>
          <p:nvPr/>
        </p:nvSpPr>
        <p:spPr>
          <a:xfrm>
            <a:off x="6141104" y="1969874"/>
            <a:ext cx="1978020" cy="646331"/>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nn-NO" sz="1200"/>
              <a:t>Mor påstår far arbeider mye/ Mor påstår far ikke vil arbeide</a:t>
            </a:r>
          </a:p>
        </p:txBody>
      </p:sp>
      <p:sp>
        <p:nvSpPr>
          <p:cNvPr id="10" name="TekstSylinder 9"/>
          <p:cNvSpPr txBox="1"/>
          <p:nvPr/>
        </p:nvSpPr>
        <p:spPr>
          <a:xfrm>
            <a:off x="3419552" y="4007661"/>
            <a:ext cx="1978020" cy="646331"/>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nn-NO" sz="1200"/>
              <a:t>Mor påstår hun er frisk/ Mor er trygdet grunnet psykisk sykdom</a:t>
            </a:r>
          </a:p>
        </p:txBody>
      </p:sp>
      <p:sp>
        <p:nvSpPr>
          <p:cNvPr id="11" name="TekstSylinder 10"/>
          <p:cNvSpPr txBox="1"/>
          <p:nvPr/>
        </p:nvSpPr>
        <p:spPr>
          <a:xfrm>
            <a:off x="3419552" y="2807332"/>
            <a:ext cx="1978020" cy="830997"/>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nn-NO" sz="1200"/>
              <a:t>Mor påstår  hun vil gi far omfattende samvær/ Mor saboterer samvær/dømmes til tvangsbot </a:t>
            </a:r>
          </a:p>
        </p:txBody>
      </p:sp>
      <p:sp>
        <p:nvSpPr>
          <p:cNvPr id="12" name="TekstSylinder 11"/>
          <p:cNvSpPr txBox="1"/>
          <p:nvPr/>
        </p:nvSpPr>
        <p:spPr>
          <a:xfrm>
            <a:off x="685802" y="3176664"/>
            <a:ext cx="1978020" cy="830997"/>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nn-NO" sz="1200">
                <a:solidFill>
                  <a:schemeClr val="dk1">
                    <a:alpha val="40000"/>
                  </a:schemeClr>
                </a:solidFill>
              </a:rPr>
              <a:t>Mor avsløres i omfattende løgner og tyveri  av fars penger</a:t>
            </a:r>
            <a:r>
              <a:rPr lang="nn-NO" sz="1200"/>
              <a:t>/ Mor påstår far har dårlig moral</a:t>
            </a:r>
          </a:p>
        </p:txBody>
      </p:sp>
      <p:sp>
        <p:nvSpPr>
          <p:cNvPr id="13" name="TekstSylinder 12"/>
          <p:cNvSpPr txBox="1"/>
          <p:nvPr/>
        </p:nvSpPr>
        <p:spPr>
          <a:xfrm>
            <a:off x="6141104" y="4457340"/>
            <a:ext cx="1978020" cy="1200329"/>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nn-NO" sz="1200"/>
              <a:t>Mor påstår hun har omsorgsevne over gjennomsnitt/ Dommer-avhør beskriver seksuelle overgrep, vold og trusler hos mor</a:t>
            </a:r>
          </a:p>
        </p:txBody>
      </p:sp>
      <p:sp>
        <p:nvSpPr>
          <p:cNvPr id="16" name="Plassholder for bunntekst 15"/>
          <p:cNvSpPr>
            <a:spLocks noGrp="1"/>
          </p:cNvSpPr>
          <p:nvPr>
            <p:ph type="ftr" sz="quarter" idx="11"/>
          </p:nvPr>
        </p:nvSpPr>
        <p:spPr/>
        <p:txBody>
          <a:bodyPr/>
          <a:lstStyle/>
          <a:p>
            <a:r>
              <a:rPr lang="nb-NO"/>
              <a:t>Copyright - Rune Fardal - 2011</a:t>
            </a:r>
          </a:p>
        </p:txBody>
      </p:sp>
    </p:spTree>
  </p:cSld>
  <p:clrMapOvr>
    <a:masterClrMapping/>
  </p:clrMapOvr>
  <p:transition advClick="0"/>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4" name="Plassholder for lysbildenummer 13"/>
          <p:cNvSpPr>
            <a:spLocks noGrp="1"/>
          </p:cNvSpPr>
          <p:nvPr>
            <p:ph type="sldNum" sz="quarter" idx="12"/>
          </p:nvPr>
        </p:nvSpPr>
        <p:spPr>
          <a:xfrm>
            <a:off x="8382000" y="6356350"/>
            <a:ext cx="762000" cy="365125"/>
          </a:xfrm>
        </p:spPr>
        <p:txBody>
          <a:bodyPr/>
          <a:lstStyle/>
          <a:p>
            <a:fld id="{30DFC05C-2E46-4B4B-81B6-71F0E13C0776}" type="slidenum">
              <a:rPr lang="nb-NO"/>
              <a:pPr/>
              <a:t>74</a:t>
            </a:fld>
            <a:endParaRPr lang="nb-NO"/>
          </a:p>
        </p:txBody>
      </p:sp>
      <p:sp>
        <p:nvSpPr>
          <p:cNvPr id="6" name="TekstSylinder 5"/>
          <p:cNvSpPr txBox="1"/>
          <p:nvPr/>
        </p:nvSpPr>
        <p:spPr>
          <a:xfrm>
            <a:off x="3419553" y="4965172"/>
            <a:ext cx="1978020" cy="1200329"/>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nn-NO" sz="1200"/>
              <a:t>Mor påstår barnet vil komme hjem i en kiste om det har sommerferie med far/ barnet stortrives hos far og har kun gitt positive signaler om far</a:t>
            </a:r>
          </a:p>
        </p:txBody>
      </p:sp>
      <p:sp>
        <p:nvSpPr>
          <p:cNvPr id="4" name="TekstSylinder 3"/>
          <p:cNvSpPr txBox="1"/>
          <p:nvPr/>
        </p:nvSpPr>
        <p:spPr>
          <a:xfrm>
            <a:off x="685802" y="1785208"/>
            <a:ext cx="1978020" cy="830997"/>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nn-NO" sz="1200"/>
              <a:t>Mor påstår far ikke klarer ta seg av barna/ 	 </a:t>
            </a:r>
            <a:r>
              <a:rPr lang="nn-NO" sz="1200">
                <a:solidFill>
                  <a:schemeClr val="dk1">
                    <a:alpha val="40000"/>
                  </a:schemeClr>
                </a:solidFill>
              </a:rPr>
              <a:t>2 sakkyndige mente far hadde meget gode omsorgsevner</a:t>
            </a:r>
            <a:endParaRPr lang="nn-NO">
              <a:solidFill>
                <a:schemeClr val="dk1">
                  <a:alpha val="40000"/>
                </a:schemeClr>
              </a:solidFill>
            </a:endParaRPr>
          </a:p>
        </p:txBody>
      </p:sp>
      <p:sp>
        <p:nvSpPr>
          <p:cNvPr id="5" name="TekstSylinder 4"/>
          <p:cNvSpPr txBox="1"/>
          <p:nvPr/>
        </p:nvSpPr>
        <p:spPr>
          <a:xfrm>
            <a:off x="6141104" y="2991998"/>
            <a:ext cx="1978020" cy="1015663"/>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nn-NO" sz="1200"/>
              <a:t>Mor påstår far  ikke  tok seg av henne i samlivet / Far fremlegger over 50 brev fra samlivet der mor idelaiserer fars omsorgsevne</a:t>
            </a:r>
          </a:p>
        </p:txBody>
      </p:sp>
      <p:sp>
        <p:nvSpPr>
          <p:cNvPr id="7" name="TekstSylinder 6"/>
          <p:cNvSpPr txBox="1"/>
          <p:nvPr/>
        </p:nvSpPr>
        <p:spPr>
          <a:xfrm>
            <a:off x="685802" y="4457340"/>
            <a:ext cx="1978020" cy="1015663"/>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nn-NO" sz="1200"/>
              <a:t>Mor  beskriver far som mishandler og psykopat/ </a:t>
            </a:r>
            <a:r>
              <a:rPr lang="nn-NO" sz="1200">
                <a:solidFill>
                  <a:schemeClr val="dk1">
                    <a:alpha val="40000"/>
                  </a:schemeClr>
                </a:solidFill>
              </a:rPr>
              <a:t>Mor ber UDI kaste fars nye kone ut av landet så  hun kan få far tilbake</a:t>
            </a:r>
          </a:p>
        </p:txBody>
      </p:sp>
      <p:sp>
        <p:nvSpPr>
          <p:cNvPr id="8" name="TekstSylinder 7"/>
          <p:cNvSpPr txBox="1"/>
          <p:nvPr/>
        </p:nvSpPr>
        <p:spPr>
          <a:xfrm>
            <a:off x="3419552" y="1448142"/>
            <a:ext cx="1978020" cy="1015663"/>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nn-NO" sz="1200"/>
              <a:t>Mor er psykisk syk, er trygdet og klarer ikke arbeide/ Mor påstår hun underholdt partene i samlivet</a:t>
            </a:r>
          </a:p>
        </p:txBody>
      </p:sp>
      <p:sp>
        <p:nvSpPr>
          <p:cNvPr id="9" name="TekstSylinder 8"/>
          <p:cNvSpPr txBox="1"/>
          <p:nvPr/>
        </p:nvSpPr>
        <p:spPr>
          <a:xfrm>
            <a:off x="6141104" y="1969874"/>
            <a:ext cx="1978020" cy="646331"/>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nn-NO" sz="1200"/>
              <a:t>Mor påstår far arbeider mye/ Mor påstår far ikke vil arbeide</a:t>
            </a:r>
          </a:p>
        </p:txBody>
      </p:sp>
      <p:sp>
        <p:nvSpPr>
          <p:cNvPr id="10" name="TekstSylinder 9"/>
          <p:cNvSpPr txBox="1"/>
          <p:nvPr/>
        </p:nvSpPr>
        <p:spPr>
          <a:xfrm>
            <a:off x="3419552" y="4007661"/>
            <a:ext cx="1978020" cy="646331"/>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nn-NO" sz="1200"/>
              <a:t>Mor påstår hun er frisk/ Mor er trygdet grunnet psykisk sykdom</a:t>
            </a:r>
          </a:p>
        </p:txBody>
      </p:sp>
      <p:sp>
        <p:nvSpPr>
          <p:cNvPr id="11" name="TekstSylinder 10"/>
          <p:cNvSpPr txBox="1"/>
          <p:nvPr/>
        </p:nvSpPr>
        <p:spPr>
          <a:xfrm>
            <a:off x="3419552" y="2807332"/>
            <a:ext cx="1978020" cy="830997"/>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nn-NO" sz="1200"/>
              <a:t>Mor påstår  hun vil gi far omfattende samvær/ Mor saboterer samvær/dømmes til tvangsbot </a:t>
            </a:r>
          </a:p>
        </p:txBody>
      </p:sp>
      <p:sp>
        <p:nvSpPr>
          <p:cNvPr id="12" name="TekstSylinder 11"/>
          <p:cNvSpPr txBox="1"/>
          <p:nvPr/>
        </p:nvSpPr>
        <p:spPr>
          <a:xfrm>
            <a:off x="685802" y="3176664"/>
            <a:ext cx="1978020" cy="830997"/>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nn-NO" sz="1200">
                <a:solidFill>
                  <a:schemeClr val="dk1">
                    <a:alpha val="40000"/>
                  </a:schemeClr>
                </a:solidFill>
              </a:rPr>
              <a:t>Mor avsløres i omfattende løgner og tyveri  av fars penger</a:t>
            </a:r>
            <a:r>
              <a:rPr lang="nn-NO" sz="1200"/>
              <a:t>/ </a:t>
            </a:r>
            <a:r>
              <a:rPr lang="nn-NO" sz="1200">
                <a:solidFill>
                  <a:schemeClr val="dk1">
                    <a:alpha val="95000"/>
                  </a:schemeClr>
                </a:solidFill>
              </a:rPr>
              <a:t>Mor påstår far har dårlig moral</a:t>
            </a:r>
          </a:p>
        </p:txBody>
      </p:sp>
      <p:sp>
        <p:nvSpPr>
          <p:cNvPr id="13" name="TekstSylinder 12"/>
          <p:cNvSpPr txBox="1"/>
          <p:nvPr/>
        </p:nvSpPr>
        <p:spPr>
          <a:xfrm>
            <a:off x="6141104" y="4457340"/>
            <a:ext cx="1978020" cy="1200329"/>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nn-NO" sz="1200"/>
              <a:t>Mor påstår hun har omsorgsevne over gjennomsnitt/ Dommer-avhør beskriver seksuelle overgrep, vold og trusler hos mor</a:t>
            </a:r>
          </a:p>
        </p:txBody>
      </p:sp>
      <p:sp>
        <p:nvSpPr>
          <p:cNvPr id="16" name="Plassholder for bunntekst 15"/>
          <p:cNvSpPr>
            <a:spLocks noGrp="1"/>
          </p:cNvSpPr>
          <p:nvPr>
            <p:ph type="ftr" sz="quarter" idx="11"/>
          </p:nvPr>
        </p:nvSpPr>
        <p:spPr/>
        <p:txBody>
          <a:bodyPr/>
          <a:lstStyle/>
          <a:p>
            <a:r>
              <a:rPr lang="nb-NO"/>
              <a:t>Copyright - Rune Fardal - 2011</a:t>
            </a:r>
          </a:p>
        </p:txBody>
      </p:sp>
    </p:spTree>
  </p:cSld>
  <p:clrMapOvr>
    <a:masterClrMapping/>
  </p:clrMapOvr>
  <p:transition advClick="0"/>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4" name="Plassholder for lysbildenummer 13"/>
          <p:cNvSpPr>
            <a:spLocks noGrp="1"/>
          </p:cNvSpPr>
          <p:nvPr>
            <p:ph type="sldNum" sz="quarter" idx="12"/>
          </p:nvPr>
        </p:nvSpPr>
        <p:spPr>
          <a:xfrm>
            <a:off x="8382000" y="6356350"/>
            <a:ext cx="762000" cy="365125"/>
          </a:xfrm>
        </p:spPr>
        <p:txBody>
          <a:bodyPr/>
          <a:lstStyle/>
          <a:p>
            <a:fld id="{30DFC05C-2E46-4B4B-81B6-71F0E13C0776}" type="slidenum">
              <a:rPr lang="nb-NO"/>
              <a:pPr/>
              <a:t>75</a:t>
            </a:fld>
            <a:endParaRPr lang="nb-NO"/>
          </a:p>
        </p:txBody>
      </p:sp>
      <p:sp>
        <p:nvSpPr>
          <p:cNvPr id="6" name="TekstSylinder 5"/>
          <p:cNvSpPr txBox="1"/>
          <p:nvPr/>
        </p:nvSpPr>
        <p:spPr>
          <a:xfrm>
            <a:off x="3419553" y="4965172"/>
            <a:ext cx="1978020" cy="1200329"/>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nn-NO" sz="1200"/>
              <a:t>Mor påstår barnet vil komme hjem i en kiste om det har sommerferie med far/ barnet stortrives hos far og har kun gitt positive signaler om far</a:t>
            </a:r>
          </a:p>
        </p:txBody>
      </p:sp>
      <p:sp>
        <p:nvSpPr>
          <p:cNvPr id="4" name="TekstSylinder 3"/>
          <p:cNvSpPr txBox="1"/>
          <p:nvPr/>
        </p:nvSpPr>
        <p:spPr>
          <a:xfrm>
            <a:off x="685802" y="1785208"/>
            <a:ext cx="1978020" cy="830997"/>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nn-NO" sz="1200"/>
              <a:t>Mor påstår far ikke klarer ta seg av barna/ 	 </a:t>
            </a:r>
            <a:r>
              <a:rPr lang="nn-NO" sz="1200">
                <a:solidFill>
                  <a:schemeClr val="dk1">
                    <a:alpha val="40000"/>
                  </a:schemeClr>
                </a:solidFill>
              </a:rPr>
              <a:t>2 sakkyndige mente far hadde meget gode omsorgsevner</a:t>
            </a:r>
            <a:endParaRPr lang="nn-NO">
              <a:solidFill>
                <a:schemeClr val="dk1">
                  <a:alpha val="40000"/>
                </a:schemeClr>
              </a:solidFill>
            </a:endParaRPr>
          </a:p>
        </p:txBody>
      </p:sp>
      <p:sp>
        <p:nvSpPr>
          <p:cNvPr id="5" name="TekstSylinder 4"/>
          <p:cNvSpPr txBox="1"/>
          <p:nvPr/>
        </p:nvSpPr>
        <p:spPr>
          <a:xfrm>
            <a:off x="6141104" y="2991998"/>
            <a:ext cx="1978020" cy="1015663"/>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nn-NO" sz="1200"/>
              <a:t>Mor påstår far  ikke  tok seg av henne i samlivet / Far fremlegger over 50 brev fra samlivet der mor idelaiserer fars omsorgsevne</a:t>
            </a:r>
          </a:p>
        </p:txBody>
      </p:sp>
      <p:sp>
        <p:nvSpPr>
          <p:cNvPr id="7" name="TekstSylinder 6"/>
          <p:cNvSpPr txBox="1"/>
          <p:nvPr/>
        </p:nvSpPr>
        <p:spPr>
          <a:xfrm>
            <a:off x="685802" y="4457340"/>
            <a:ext cx="1978020" cy="1015663"/>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nn-NO" sz="1200"/>
              <a:t>Mor  beskriver far som mishandler og psykopat/ </a:t>
            </a:r>
            <a:r>
              <a:rPr lang="nn-NO" sz="1200">
                <a:solidFill>
                  <a:schemeClr val="dk1">
                    <a:alpha val="40000"/>
                  </a:schemeClr>
                </a:solidFill>
              </a:rPr>
              <a:t>Mor ber UDI kaste fars nye kone ut av landet så  hun kan få far tilbake</a:t>
            </a:r>
          </a:p>
        </p:txBody>
      </p:sp>
      <p:sp>
        <p:nvSpPr>
          <p:cNvPr id="8" name="TekstSylinder 7"/>
          <p:cNvSpPr txBox="1"/>
          <p:nvPr/>
        </p:nvSpPr>
        <p:spPr>
          <a:xfrm>
            <a:off x="3419552" y="1448142"/>
            <a:ext cx="1978020" cy="1015663"/>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nn-NO" sz="1200">
                <a:solidFill>
                  <a:schemeClr val="dk1">
                    <a:alpha val="40000"/>
                  </a:schemeClr>
                </a:solidFill>
              </a:rPr>
              <a:t>Mor er psykisk syk, er trygdet og klarer ikke arbeide</a:t>
            </a:r>
            <a:r>
              <a:rPr lang="nn-NO" sz="1200"/>
              <a:t>/ </a:t>
            </a:r>
            <a:r>
              <a:rPr lang="nn-NO" sz="1200">
                <a:solidFill>
                  <a:schemeClr val="dk1">
                    <a:alpha val="94000"/>
                  </a:schemeClr>
                </a:solidFill>
              </a:rPr>
              <a:t>Mor påstår hun underholdt partene i samlivet</a:t>
            </a:r>
          </a:p>
        </p:txBody>
      </p:sp>
      <p:sp>
        <p:nvSpPr>
          <p:cNvPr id="9" name="TekstSylinder 8"/>
          <p:cNvSpPr txBox="1"/>
          <p:nvPr/>
        </p:nvSpPr>
        <p:spPr>
          <a:xfrm>
            <a:off x="6141104" y="1969874"/>
            <a:ext cx="1978020" cy="646331"/>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nn-NO" sz="1200"/>
              <a:t>Mor påstår far arbeider mye/ Mor påstår far ikke vil arbeide</a:t>
            </a:r>
          </a:p>
        </p:txBody>
      </p:sp>
      <p:sp>
        <p:nvSpPr>
          <p:cNvPr id="10" name="TekstSylinder 9"/>
          <p:cNvSpPr txBox="1"/>
          <p:nvPr/>
        </p:nvSpPr>
        <p:spPr>
          <a:xfrm>
            <a:off x="3419552" y="4007661"/>
            <a:ext cx="1978020" cy="646331"/>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nn-NO" sz="1200"/>
              <a:t>Mor påstår hun er frisk/ Mor er trygdet grunnet psykisk sykdom</a:t>
            </a:r>
          </a:p>
        </p:txBody>
      </p:sp>
      <p:sp>
        <p:nvSpPr>
          <p:cNvPr id="11" name="TekstSylinder 10"/>
          <p:cNvSpPr txBox="1"/>
          <p:nvPr/>
        </p:nvSpPr>
        <p:spPr>
          <a:xfrm>
            <a:off x="3419552" y="2807332"/>
            <a:ext cx="1978020" cy="830997"/>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nn-NO" sz="1200"/>
              <a:t>Mor påstår  hun vil gi far omfattende samvær/ Mor saboterer samvær/dømmes til tvangsbot </a:t>
            </a:r>
          </a:p>
        </p:txBody>
      </p:sp>
      <p:sp>
        <p:nvSpPr>
          <p:cNvPr id="12" name="TekstSylinder 11"/>
          <p:cNvSpPr txBox="1"/>
          <p:nvPr/>
        </p:nvSpPr>
        <p:spPr>
          <a:xfrm>
            <a:off x="685802" y="3176664"/>
            <a:ext cx="1978020" cy="830997"/>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nn-NO" sz="1200">
                <a:solidFill>
                  <a:schemeClr val="dk1">
                    <a:alpha val="40000"/>
                  </a:schemeClr>
                </a:solidFill>
              </a:rPr>
              <a:t>Mor avsløres i omfattende løgner og tyveri  av fars penger</a:t>
            </a:r>
            <a:r>
              <a:rPr lang="nn-NO" sz="1200"/>
              <a:t>/ Mor påstår far har dårlig moral</a:t>
            </a:r>
          </a:p>
        </p:txBody>
      </p:sp>
      <p:sp>
        <p:nvSpPr>
          <p:cNvPr id="13" name="TekstSylinder 12"/>
          <p:cNvSpPr txBox="1"/>
          <p:nvPr/>
        </p:nvSpPr>
        <p:spPr>
          <a:xfrm>
            <a:off x="6141104" y="4457340"/>
            <a:ext cx="1978020" cy="1200329"/>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nn-NO" sz="1200"/>
              <a:t>Mor påstår hun har omsorgsevne over gjennomsnitt/ Dommer-avhør beskriver seksuelle overgrep, vold og trusler hos mor</a:t>
            </a:r>
          </a:p>
        </p:txBody>
      </p:sp>
      <p:sp>
        <p:nvSpPr>
          <p:cNvPr id="16" name="Plassholder for bunntekst 15"/>
          <p:cNvSpPr>
            <a:spLocks noGrp="1"/>
          </p:cNvSpPr>
          <p:nvPr>
            <p:ph type="ftr" sz="quarter" idx="11"/>
          </p:nvPr>
        </p:nvSpPr>
        <p:spPr/>
        <p:txBody>
          <a:bodyPr/>
          <a:lstStyle/>
          <a:p>
            <a:r>
              <a:rPr lang="nb-NO"/>
              <a:t>Copyright - Rune Fardal - 2011</a:t>
            </a:r>
          </a:p>
        </p:txBody>
      </p:sp>
    </p:spTree>
  </p:cSld>
  <p:clrMapOvr>
    <a:masterClrMapping/>
  </p:clrMapOvr>
  <p:transition advClick="0"/>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4" name="Plassholder for lysbildenummer 13"/>
          <p:cNvSpPr>
            <a:spLocks noGrp="1"/>
          </p:cNvSpPr>
          <p:nvPr>
            <p:ph type="sldNum" sz="quarter" idx="12"/>
          </p:nvPr>
        </p:nvSpPr>
        <p:spPr>
          <a:xfrm>
            <a:off x="8382000" y="6356350"/>
            <a:ext cx="762000" cy="365125"/>
          </a:xfrm>
        </p:spPr>
        <p:txBody>
          <a:bodyPr/>
          <a:lstStyle/>
          <a:p>
            <a:fld id="{30DFC05C-2E46-4B4B-81B6-71F0E13C0776}" type="slidenum">
              <a:rPr lang="nb-NO"/>
              <a:pPr/>
              <a:t>76</a:t>
            </a:fld>
            <a:endParaRPr lang="nb-NO"/>
          </a:p>
        </p:txBody>
      </p:sp>
      <p:sp>
        <p:nvSpPr>
          <p:cNvPr id="6" name="TekstSylinder 5"/>
          <p:cNvSpPr txBox="1"/>
          <p:nvPr/>
        </p:nvSpPr>
        <p:spPr>
          <a:xfrm>
            <a:off x="3419553" y="4965172"/>
            <a:ext cx="1978020" cy="1200329"/>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nn-NO" sz="1200"/>
              <a:t>Mor påstår barnet vil komme hjem i en kiste om det har sommerferie med far/ barnet stortrives hos far og har kun gitt positive signaler om far</a:t>
            </a:r>
          </a:p>
        </p:txBody>
      </p:sp>
      <p:sp>
        <p:nvSpPr>
          <p:cNvPr id="4" name="TekstSylinder 3"/>
          <p:cNvSpPr txBox="1"/>
          <p:nvPr/>
        </p:nvSpPr>
        <p:spPr>
          <a:xfrm>
            <a:off x="685802" y="1785208"/>
            <a:ext cx="1978020" cy="830997"/>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nn-NO" sz="1200"/>
              <a:t>Mor påstår far ikke klarer ta seg av barna/ 	 </a:t>
            </a:r>
            <a:r>
              <a:rPr lang="nn-NO" sz="1200">
                <a:solidFill>
                  <a:schemeClr val="dk1">
                    <a:alpha val="40000"/>
                  </a:schemeClr>
                </a:solidFill>
              </a:rPr>
              <a:t>2 sakkyndige mente far hadde meget gode omsorgsevner</a:t>
            </a:r>
            <a:endParaRPr lang="nn-NO">
              <a:solidFill>
                <a:schemeClr val="dk1">
                  <a:alpha val="40000"/>
                </a:schemeClr>
              </a:solidFill>
            </a:endParaRPr>
          </a:p>
        </p:txBody>
      </p:sp>
      <p:sp>
        <p:nvSpPr>
          <p:cNvPr id="5" name="TekstSylinder 4"/>
          <p:cNvSpPr txBox="1"/>
          <p:nvPr/>
        </p:nvSpPr>
        <p:spPr>
          <a:xfrm>
            <a:off x="6141104" y="2991998"/>
            <a:ext cx="1978020" cy="1015663"/>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nn-NO" sz="1200"/>
              <a:t>Mor påstår far  ikke  tok seg av henne i samlivet / Far fremlegger over 50 brev fra samlivet der mor idelaiserer fars omsorgsevne</a:t>
            </a:r>
          </a:p>
        </p:txBody>
      </p:sp>
      <p:sp>
        <p:nvSpPr>
          <p:cNvPr id="7" name="TekstSylinder 6"/>
          <p:cNvSpPr txBox="1"/>
          <p:nvPr/>
        </p:nvSpPr>
        <p:spPr>
          <a:xfrm>
            <a:off x="685802" y="4457340"/>
            <a:ext cx="1978020" cy="1015663"/>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nn-NO" sz="1200"/>
              <a:t>Mor  beskriver far som mishandler og psykopat/ </a:t>
            </a:r>
            <a:r>
              <a:rPr lang="nn-NO" sz="1200">
                <a:solidFill>
                  <a:schemeClr val="dk1">
                    <a:alpha val="40000"/>
                  </a:schemeClr>
                </a:solidFill>
              </a:rPr>
              <a:t>Mor ber UDI kaste fars nye kone ut av landet så  hun kan få far tilbake</a:t>
            </a:r>
          </a:p>
        </p:txBody>
      </p:sp>
      <p:sp>
        <p:nvSpPr>
          <p:cNvPr id="8" name="TekstSylinder 7"/>
          <p:cNvSpPr txBox="1"/>
          <p:nvPr/>
        </p:nvSpPr>
        <p:spPr>
          <a:xfrm>
            <a:off x="3419552" y="1448142"/>
            <a:ext cx="1978020" cy="1015663"/>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nn-NO" sz="1200">
                <a:solidFill>
                  <a:schemeClr val="dk1">
                    <a:alpha val="40000"/>
                  </a:schemeClr>
                </a:solidFill>
              </a:rPr>
              <a:t>Mor er psykisk syk, er trygdet og klarer ikke arbeide</a:t>
            </a:r>
            <a:r>
              <a:rPr lang="nn-NO" sz="1200"/>
              <a:t>/ Mor påstår hun underholdt partene i samlivet</a:t>
            </a:r>
          </a:p>
        </p:txBody>
      </p:sp>
      <p:sp>
        <p:nvSpPr>
          <p:cNvPr id="9" name="TekstSylinder 8"/>
          <p:cNvSpPr txBox="1"/>
          <p:nvPr/>
        </p:nvSpPr>
        <p:spPr>
          <a:xfrm>
            <a:off x="6141104" y="1969874"/>
            <a:ext cx="1978020" cy="646331"/>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nn-NO" sz="1200"/>
              <a:t>Mor påstår far arbeider mye/ Mor påstår far ikke vil arbeide</a:t>
            </a:r>
          </a:p>
        </p:txBody>
      </p:sp>
      <p:sp>
        <p:nvSpPr>
          <p:cNvPr id="10" name="TekstSylinder 9"/>
          <p:cNvSpPr txBox="1"/>
          <p:nvPr/>
        </p:nvSpPr>
        <p:spPr>
          <a:xfrm>
            <a:off x="3419552" y="4007661"/>
            <a:ext cx="1978020" cy="646331"/>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nn-NO" sz="1200"/>
              <a:t>Mor påstår hun er frisk/ Mor er trygdet grunnet psykisk sykdom</a:t>
            </a:r>
          </a:p>
        </p:txBody>
      </p:sp>
      <p:sp>
        <p:nvSpPr>
          <p:cNvPr id="11" name="TekstSylinder 10"/>
          <p:cNvSpPr txBox="1"/>
          <p:nvPr/>
        </p:nvSpPr>
        <p:spPr>
          <a:xfrm>
            <a:off x="3419552" y="2807332"/>
            <a:ext cx="1978020" cy="830997"/>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nn-NO" sz="1200"/>
              <a:t>Mor påstår  hun vil gi far omfattende samvær/ </a:t>
            </a:r>
            <a:r>
              <a:rPr lang="nn-NO" sz="1200">
                <a:solidFill>
                  <a:schemeClr val="dk1">
                    <a:alpha val="40000"/>
                  </a:schemeClr>
                </a:solidFill>
              </a:rPr>
              <a:t>Mor saboterer samvær/dømmes til tvangsbot </a:t>
            </a:r>
          </a:p>
        </p:txBody>
      </p:sp>
      <p:sp>
        <p:nvSpPr>
          <p:cNvPr id="12" name="TekstSylinder 11"/>
          <p:cNvSpPr txBox="1"/>
          <p:nvPr/>
        </p:nvSpPr>
        <p:spPr>
          <a:xfrm>
            <a:off x="685802" y="3176664"/>
            <a:ext cx="1978020" cy="830997"/>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nn-NO" sz="1200">
                <a:solidFill>
                  <a:schemeClr val="dk1">
                    <a:alpha val="40000"/>
                  </a:schemeClr>
                </a:solidFill>
              </a:rPr>
              <a:t>Mor avsløres i omfattende løgner og tyveri  av fars penger</a:t>
            </a:r>
            <a:r>
              <a:rPr lang="nn-NO" sz="1200"/>
              <a:t>/ Mor påstår far har dårlig moral</a:t>
            </a:r>
          </a:p>
        </p:txBody>
      </p:sp>
      <p:sp>
        <p:nvSpPr>
          <p:cNvPr id="13" name="TekstSylinder 12"/>
          <p:cNvSpPr txBox="1"/>
          <p:nvPr/>
        </p:nvSpPr>
        <p:spPr>
          <a:xfrm>
            <a:off x="6141104" y="4457340"/>
            <a:ext cx="1978020" cy="1200329"/>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nn-NO" sz="1200"/>
              <a:t>Mor påstår hun har omsorgsevne over gjennomsnitt/ Dommer-avhør beskriver seksuelle overgrep, vold og trusler hos mor</a:t>
            </a:r>
          </a:p>
        </p:txBody>
      </p:sp>
      <p:sp>
        <p:nvSpPr>
          <p:cNvPr id="16" name="Plassholder for bunntekst 15"/>
          <p:cNvSpPr>
            <a:spLocks noGrp="1"/>
          </p:cNvSpPr>
          <p:nvPr>
            <p:ph type="ftr" sz="quarter" idx="11"/>
          </p:nvPr>
        </p:nvSpPr>
        <p:spPr/>
        <p:txBody>
          <a:bodyPr/>
          <a:lstStyle/>
          <a:p>
            <a:r>
              <a:rPr lang="nb-NO"/>
              <a:t>Copyright - Rune Fardal - 2011</a:t>
            </a:r>
          </a:p>
        </p:txBody>
      </p:sp>
    </p:spTree>
  </p:cSld>
  <p:clrMapOvr>
    <a:masterClrMapping/>
  </p:clrMapOvr>
  <p:transition advClick="0"/>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4" name="Plassholder for lysbildenummer 13"/>
          <p:cNvSpPr>
            <a:spLocks noGrp="1"/>
          </p:cNvSpPr>
          <p:nvPr>
            <p:ph type="sldNum" sz="quarter" idx="12"/>
          </p:nvPr>
        </p:nvSpPr>
        <p:spPr>
          <a:xfrm>
            <a:off x="8382000" y="6356350"/>
            <a:ext cx="762000" cy="365125"/>
          </a:xfrm>
        </p:spPr>
        <p:txBody>
          <a:bodyPr/>
          <a:lstStyle/>
          <a:p>
            <a:fld id="{30DFC05C-2E46-4B4B-81B6-71F0E13C0776}" type="slidenum">
              <a:rPr lang="nb-NO"/>
              <a:pPr/>
              <a:t>77</a:t>
            </a:fld>
            <a:endParaRPr lang="nb-NO"/>
          </a:p>
        </p:txBody>
      </p:sp>
      <p:sp>
        <p:nvSpPr>
          <p:cNvPr id="6" name="TekstSylinder 5"/>
          <p:cNvSpPr txBox="1"/>
          <p:nvPr/>
        </p:nvSpPr>
        <p:spPr>
          <a:xfrm>
            <a:off x="3419553" y="4965172"/>
            <a:ext cx="1978020" cy="1200329"/>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nn-NO" sz="1200"/>
              <a:t>Mor påstår barnet vil komme hjem i en kiste om det har sommerferie med far/ barnet stortrives hos far og har kun gitt positive signaler om far</a:t>
            </a:r>
          </a:p>
        </p:txBody>
      </p:sp>
      <p:sp>
        <p:nvSpPr>
          <p:cNvPr id="4" name="TekstSylinder 3"/>
          <p:cNvSpPr txBox="1"/>
          <p:nvPr/>
        </p:nvSpPr>
        <p:spPr>
          <a:xfrm>
            <a:off x="685802" y="1785208"/>
            <a:ext cx="1978020" cy="830997"/>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nn-NO" sz="1200"/>
              <a:t>Mor påstår far ikke klarer ta seg av barna/ 	 </a:t>
            </a:r>
            <a:r>
              <a:rPr lang="nn-NO" sz="1200">
                <a:solidFill>
                  <a:schemeClr val="dk1">
                    <a:alpha val="40000"/>
                  </a:schemeClr>
                </a:solidFill>
              </a:rPr>
              <a:t>2 sakkyndige mente far hadde meget gode omsorgsevner</a:t>
            </a:r>
            <a:endParaRPr lang="nn-NO">
              <a:solidFill>
                <a:schemeClr val="dk1">
                  <a:alpha val="40000"/>
                </a:schemeClr>
              </a:solidFill>
            </a:endParaRPr>
          </a:p>
        </p:txBody>
      </p:sp>
      <p:sp>
        <p:nvSpPr>
          <p:cNvPr id="5" name="TekstSylinder 4"/>
          <p:cNvSpPr txBox="1"/>
          <p:nvPr/>
        </p:nvSpPr>
        <p:spPr>
          <a:xfrm>
            <a:off x="6141104" y="2991998"/>
            <a:ext cx="1978020" cy="1015663"/>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nn-NO" sz="1200"/>
              <a:t>Mor påstår far  ikke  tok seg av henne i samlivet / Far fremlegger over 50 brev fra samlivet der mor idelaiserer fars omsorgsevne</a:t>
            </a:r>
          </a:p>
        </p:txBody>
      </p:sp>
      <p:sp>
        <p:nvSpPr>
          <p:cNvPr id="7" name="TekstSylinder 6"/>
          <p:cNvSpPr txBox="1"/>
          <p:nvPr/>
        </p:nvSpPr>
        <p:spPr>
          <a:xfrm>
            <a:off x="685802" y="4457340"/>
            <a:ext cx="1978020" cy="1015663"/>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nn-NO" sz="1200"/>
              <a:t>Mor  beskriver far som mishandler og psykopat/ </a:t>
            </a:r>
            <a:r>
              <a:rPr lang="nn-NO" sz="1200">
                <a:solidFill>
                  <a:schemeClr val="dk1">
                    <a:alpha val="40000"/>
                  </a:schemeClr>
                </a:solidFill>
              </a:rPr>
              <a:t>Mor ber UDI kaste fars nye kone ut av landet så  hun kan få far tilbake</a:t>
            </a:r>
          </a:p>
        </p:txBody>
      </p:sp>
      <p:sp>
        <p:nvSpPr>
          <p:cNvPr id="8" name="TekstSylinder 7"/>
          <p:cNvSpPr txBox="1"/>
          <p:nvPr/>
        </p:nvSpPr>
        <p:spPr>
          <a:xfrm>
            <a:off x="3419552" y="1448142"/>
            <a:ext cx="1978020" cy="1015663"/>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nn-NO" sz="1200">
                <a:solidFill>
                  <a:schemeClr val="dk1">
                    <a:alpha val="40000"/>
                  </a:schemeClr>
                </a:solidFill>
              </a:rPr>
              <a:t>Mor er psykisk syk, er trygdet og klarer ikke arbeide</a:t>
            </a:r>
            <a:r>
              <a:rPr lang="nn-NO" sz="1200"/>
              <a:t>/ Mor påstår hun underholdt partene i samlivet</a:t>
            </a:r>
          </a:p>
        </p:txBody>
      </p:sp>
      <p:sp>
        <p:nvSpPr>
          <p:cNvPr id="9" name="TekstSylinder 8"/>
          <p:cNvSpPr txBox="1"/>
          <p:nvPr/>
        </p:nvSpPr>
        <p:spPr>
          <a:xfrm>
            <a:off x="6141104" y="1969874"/>
            <a:ext cx="1978020" cy="646331"/>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nn-NO" sz="1200"/>
              <a:t>Mor påstår far arbeider mye/ Mor påstår far ikke vil arbeide</a:t>
            </a:r>
          </a:p>
        </p:txBody>
      </p:sp>
      <p:sp>
        <p:nvSpPr>
          <p:cNvPr id="10" name="TekstSylinder 9"/>
          <p:cNvSpPr txBox="1"/>
          <p:nvPr/>
        </p:nvSpPr>
        <p:spPr>
          <a:xfrm>
            <a:off x="3419552" y="4007661"/>
            <a:ext cx="1978020" cy="646331"/>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nn-NO" sz="1200"/>
              <a:t>Mor påstår hun er frisk/ </a:t>
            </a:r>
            <a:r>
              <a:rPr lang="nn-NO" sz="1200">
                <a:solidFill>
                  <a:schemeClr val="dk1">
                    <a:alpha val="40000"/>
                  </a:schemeClr>
                </a:solidFill>
              </a:rPr>
              <a:t>Mor er trygdet grunnet psykisk sykdom</a:t>
            </a:r>
          </a:p>
        </p:txBody>
      </p:sp>
      <p:sp>
        <p:nvSpPr>
          <p:cNvPr id="11" name="TekstSylinder 10"/>
          <p:cNvSpPr txBox="1"/>
          <p:nvPr/>
        </p:nvSpPr>
        <p:spPr>
          <a:xfrm>
            <a:off x="3419552" y="2807332"/>
            <a:ext cx="1978020" cy="830997"/>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nn-NO" sz="1200"/>
              <a:t>Mor påstår  hun vil gi far omfattende samvær/ </a:t>
            </a:r>
            <a:r>
              <a:rPr lang="nn-NO" sz="1200">
                <a:solidFill>
                  <a:schemeClr val="dk1">
                    <a:alpha val="40000"/>
                  </a:schemeClr>
                </a:solidFill>
              </a:rPr>
              <a:t>Mor saboterer samvær/dømmes til tvangsbot </a:t>
            </a:r>
          </a:p>
        </p:txBody>
      </p:sp>
      <p:sp>
        <p:nvSpPr>
          <p:cNvPr id="12" name="TekstSylinder 11"/>
          <p:cNvSpPr txBox="1"/>
          <p:nvPr/>
        </p:nvSpPr>
        <p:spPr>
          <a:xfrm>
            <a:off x="685802" y="3176664"/>
            <a:ext cx="1978020" cy="830997"/>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nn-NO" sz="1200">
                <a:solidFill>
                  <a:schemeClr val="dk1">
                    <a:alpha val="40000"/>
                  </a:schemeClr>
                </a:solidFill>
              </a:rPr>
              <a:t>Mor avsløres i omfattende løgner og tyveri  av fars penger</a:t>
            </a:r>
            <a:r>
              <a:rPr lang="nn-NO" sz="1200"/>
              <a:t>/ Mor påstår far har dårlig moral</a:t>
            </a:r>
          </a:p>
        </p:txBody>
      </p:sp>
      <p:sp>
        <p:nvSpPr>
          <p:cNvPr id="13" name="TekstSylinder 12"/>
          <p:cNvSpPr txBox="1"/>
          <p:nvPr/>
        </p:nvSpPr>
        <p:spPr>
          <a:xfrm>
            <a:off x="6141104" y="4457340"/>
            <a:ext cx="1978020" cy="1200329"/>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nn-NO" sz="1200"/>
              <a:t>Mor påstår hun har omsorgsevne over gjennomsnitt/ Dommer-avhør beskriver seksuelle overgrep, vold og trusler hos mor</a:t>
            </a:r>
          </a:p>
        </p:txBody>
      </p:sp>
      <p:sp>
        <p:nvSpPr>
          <p:cNvPr id="16" name="Plassholder for bunntekst 15"/>
          <p:cNvSpPr>
            <a:spLocks noGrp="1"/>
          </p:cNvSpPr>
          <p:nvPr>
            <p:ph type="ftr" sz="quarter" idx="11"/>
          </p:nvPr>
        </p:nvSpPr>
        <p:spPr/>
        <p:txBody>
          <a:bodyPr/>
          <a:lstStyle/>
          <a:p>
            <a:r>
              <a:rPr lang="nb-NO"/>
              <a:t>Copyright - Rune Fardal - 2011</a:t>
            </a:r>
          </a:p>
        </p:txBody>
      </p:sp>
    </p:spTree>
  </p:cSld>
  <p:clrMapOvr>
    <a:masterClrMapping/>
  </p:clrMapOvr>
  <p:transition advClick="0"/>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4" name="Plassholder for lysbildenummer 13"/>
          <p:cNvSpPr>
            <a:spLocks noGrp="1"/>
          </p:cNvSpPr>
          <p:nvPr>
            <p:ph type="sldNum" sz="quarter" idx="12"/>
          </p:nvPr>
        </p:nvSpPr>
        <p:spPr>
          <a:xfrm>
            <a:off x="8382000" y="6356350"/>
            <a:ext cx="762000" cy="365125"/>
          </a:xfrm>
        </p:spPr>
        <p:txBody>
          <a:bodyPr/>
          <a:lstStyle/>
          <a:p>
            <a:fld id="{30DFC05C-2E46-4B4B-81B6-71F0E13C0776}" type="slidenum">
              <a:rPr lang="nb-NO"/>
              <a:pPr/>
              <a:t>78</a:t>
            </a:fld>
            <a:endParaRPr lang="nb-NO"/>
          </a:p>
        </p:txBody>
      </p:sp>
      <p:sp>
        <p:nvSpPr>
          <p:cNvPr id="6" name="TekstSylinder 5"/>
          <p:cNvSpPr txBox="1"/>
          <p:nvPr/>
        </p:nvSpPr>
        <p:spPr>
          <a:xfrm>
            <a:off x="3419553" y="4965172"/>
            <a:ext cx="1978020" cy="1200329"/>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nn-NO" sz="1200"/>
              <a:t>Mor påstår barnet vil komme hjem i en kiste om det har sommerferie med far/ </a:t>
            </a:r>
            <a:r>
              <a:rPr lang="nn-NO" sz="1200">
                <a:solidFill>
                  <a:schemeClr val="dk1">
                    <a:alpha val="40000"/>
                  </a:schemeClr>
                </a:solidFill>
              </a:rPr>
              <a:t>Barnet stortrives hos far og har kun gitt positive signaler om far</a:t>
            </a:r>
          </a:p>
        </p:txBody>
      </p:sp>
      <p:sp>
        <p:nvSpPr>
          <p:cNvPr id="4" name="TekstSylinder 3"/>
          <p:cNvSpPr txBox="1"/>
          <p:nvPr/>
        </p:nvSpPr>
        <p:spPr>
          <a:xfrm>
            <a:off x="685802" y="1785208"/>
            <a:ext cx="1978020" cy="830997"/>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nn-NO" sz="1200"/>
              <a:t>Mor påstår far ikke klarer ta seg av barna/ 	 </a:t>
            </a:r>
            <a:r>
              <a:rPr lang="nn-NO" sz="1200">
                <a:solidFill>
                  <a:schemeClr val="dk1">
                    <a:alpha val="40000"/>
                  </a:schemeClr>
                </a:solidFill>
              </a:rPr>
              <a:t>2 sakkyndige mente far hadde meget gode omsorgsevner</a:t>
            </a:r>
            <a:endParaRPr lang="nn-NO">
              <a:solidFill>
                <a:schemeClr val="dk1">
                  <a:alpha val="40000"/>
                </a:schemeClr>
              </a:solidFill>
            </a:endParaRPr>
          </a:p>
        </p:txBody>
      </p:sp>
      <p:sp>
        <p:nvSpPr>
          <p:cNvPr id="5" name="TekstSylinder 4"/>
          <p:cNvSpPr txBox="1"/>
          <p:nvPr/>
        </p:nvSpPr>
        <p:spPr>
          <a:xfrm>
            <a:off x="6141104" y="2991998"/>
            <a:ext cx="1978020" cy="1015663"/>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nn-NO" sz="1200"/>
              <a:t>Mor påstår far  ikke  tok seg av henne i samlivet / Far fremlegger over 50 brev fra samlivet der mor idelaiserer fars omsorgsevne</a:t>
            </a:r>
          </a:p>
        </p:txBody>
      </p:sp>
      <p:sp>
        <p:nvSpPr>
          <p:cNvPr id="7" name="TekstSylinder 6"/>
          <p:cNvSpPr txBox="1"/>
          <p:nvPr/>
        </p:nvSpPr>
        <p:spPr>
          <a:xfrm>
            <a:off x="685802" y="4457340"/>
            <a:ext cx="1978020" cy="1015663"/>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nn-NO" sz="1200"/>
              <a:t>Mor  beskriver far som mishandler og psykopat/ </a:t>
            </a:r>
            <a:r>
              <a:rPr lang="nn-NO" sz="1200">
                <a:solidFill>
                  <a:schemeClr val="dk1">
                    <a:alpha val="40000"/>
                  </a:schemeClr>
                </a:solidFill>
              </a:rPr>
              <a:t>Mor ber UDI kaste fars nye kone ut av landet så  hun kan få far tilbake</a:t>
            </a:r>
          </a:p>
        </p:txBody>
      </p:sp>
      <p:sp>
        <p:nvSpPr>
          <p:cNvPr id="8" name="TekstSylinder 7"/>
          <p:cNvSpPr txBox="1"/>
          <p:nvPr/>
        </p:nvSpPr>
        <p:spPr>
          <a:xfrm>
            <a:off x="3419552" y="1448142"/>
            <a:ext cx="1978020" cy="1015663"/>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nn-NO" sz="1200">
                <a:solidFill>
                  <a:schemeClr val="dk1">
                    <a:alpha val="40000"/>
                  </a:schemeClr>
                </a:solidFill>
              </a:rPr>
              <a:t>Mor er psykisk syk, er trygdet og klarer ikke arbeide</a:t>
            </a:r>
            <a:r>
              <a:rPr lang="nn-NO" sz="1200"/>
              <a:t>/ Mor påstår hun underholdt partene i samlivet</a:t>
            </a:r>
          </a:p>
        </p:txBody>
      </p:sp>
      <p:sp>
        <p:nvSpPr>
          <p:cNvPr id="9" name="TekstSylinder 8"/>
          <p:cNvSpPr txBox="1"/>
          <p:nvPr/>
        </p:nvSpPr>
        <p:spPr>
          <a:xfrm>
            <a:off x="6141104" y="1969874"/>
            <a:ext cx="1978020" cy="646331"/>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nn-NO" sz="1200"/>
              <a:t>Mor påstår far arbeider mye/ Mor påstår far ikke vil arbeide</a:t>
            </a:r>
          </a:p>
        </p:txBody>
      </p:sp>
      <p:sp>
        <p:nvSpPr>
          <p:cNvPr id="10" name="TekstSylinder 9"/>
          <p:cNvSpPr txBox="1"/>
          <p:nvPr/>
        </p:nvSpPr>
        <p:spPr>
          <a:xfrm>
            <a:off x="3419552" y="4007661"/>
            <a:ext cx="1978020" cy="646331"/>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nn-NO" sz="1200"/>
              <a:t>Mor påstår hun er frisk/ </a:t>
            </a:r>
            <a:r>
              <a:rPr lang="nn-NO" sz="1200">
                <a:solidFill>
                  <a:schemeClr val="dk1">
                    <a:alpha val="40000"/>
                  </a:schemeClr>
                </a:solidFill>
              </a:rPr>
              <a:t>Mor er trygdet grunnet psykisk sykdom</a:t>
            </a:r>
          </a:p>
        </p:txBody>
      </p:sp>
      <p:sp>
        <p:nvSpPr>
          <p:cNvPr id="11" name="TekstSylinder 10"/>
          <p:cNvSpPr txBox="1"/>
          <p:nvPr/>
        </p:nvSpPr>
        <p:spPr>
          <a:xfrm>
            <a:off x="3419552" y="2807332"/>
            <a:ext cx="1978020" cy="830997"/>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nn-NO" sz="1200"/>
              <a:t>Mor påstår  hun vil gi far omfattende samvær/ </a:t>
            </a:r>
            <a:r>
              <a:rPr lang="nn-NO" sz="1200">
                <a:solidFill>
                  <a:schemeClr val="dk1">
                    <a:alpha val="40000"/>
                  </a:schemeClr>
                </a:solidFill>
              </a:rPr>
              <a:t>Mor saboterer samvær/dømmes til tvangsbot </a:t>
            </a:r>
          </a:p>
        </p:txBody>
      </p:sp>
      <p:sp>
        <p:nvSpPr>
          <p:cNvPr id="12" name="TekstSylinder 11"/>
          <p:cNvSpPr txBox="1"/>
          <p:nvPr/>
        </p:nvSpPr>
        <p:spPr>
          <a:xfrm>
            <a:off x="685802" y="3176664"/>
            <a:ext cx="1978020" cy="830997"/>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nn-NO" sz="1200">
                <a:solidFill>
                  <a:schemeClr val="dk1">
                    <a:alpha val="40000"/>
                  </a:schemeClr>
                </a:solidFill>
              </a:rPr>
              <a:t>Mor avsløres i omfattende løgner og tyveri  av fars penger</a:t>
            </a:r>
            <a:r>
              <a:rPr lang="nn-NO" sz="1200"/>
              <a:t>/ Mor påstår far har dårlig moral</a:t>
            </a:r>
          </a:p>
        </p:txBody>
      </p:sp>
      <p:sp>
        <p:nvSpPr>
          <p:cNvPr id="13" name="TekstSylinder 12"/>
          <p:cNvSpPr txBox="1"/>
          <p:nvPr/>
        </p:nvSpPr>
        <p:spPr>
          <a:xfrm>
            <a:off x="6141104" y="4457340"/>
            <a:ext cx="1978020" cy="1200329"/>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nn-NO" sz="1200"/>
              <a:t>Mor påstår hun har omsorgsevne over gjennomsnitt/ Dommer-avhør beskriver seksuelle overgrep, vold og trusler hos mor</a:t>
            </a:r>
          </a:p>
        </p:txBody>
      </p:sp>
      <p:sp>
        <p:nvSpPr>
          <p:cNvPr id="16" name="Plassholder for bunntekst 15"/>
          <p:cNvSpPr>
            <a:spLocks noGrp="1"/>
          </p:cNvSpPr>
          <p:nvPr>
            <p:ph type="ftr" sz="quarter" idx="11"/>
          </p:nvPr>
        </p:nvSpPr>
        <p:spPr/>
        <p:txBody>
          <a:bodyPr/>
          <a:lstStyle/>
          <a:p>
            <a:r>
              <a:rPr lang="nb-NO"/>
              <a:t>Copyright - Rune Fardal - 2011</a:t>
            </a:r>
          </a:p>
        </p:txBody>
      </p:sp>
    </p:spTree>
  </p:cSld>
  <p:clrMapOvr>
    <a:masterClrMapping/>
  </p:clrMapOvr>
  <p:transition advClick="0"/>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4" name="Plassholder for lysbildenummer 13"/>
          <p:cNvSpPr>
            <a:spLocks noGrp="1"/>
          </p:cNvSpPr>
          <p:nvPr>
            <p:ph type="sldNum" sz="quarter" idx="12"/>
          </p:nvPr>
        </p:nvSpPr>
        <p:spPr>
          <a:xfrm>
            <a:off x="8382000" y="6356350"/>
            <a:ext cx="762000" cy="365125"/>
          </a:xfrm>
        </p:spPr>
        <p:txBody>
          <a:bodyPr/>
          <a:lstStyle/>
          <a:p>
            <a:fld id="{30DFC05C-2E46-4B4B-81B6-71F0E13C0776}" type="slidenum">
              <a:rPr lang="nb-NO"/>
              <a:pPr/>
              <a:t>79</a:t>
            </a:fld>
            <a:endParaRPr lang="nb-NO"/>
          </a:p>
        </p:txBody>
      </p:sp>
      <p:sp>
        <p:nvSpPr>
          <p:cNvPr id="6" name="TekstSylinder 5"/>
          <p:cNvSpPr txBox="1"/>
          <p:nvPr/>
        </p:nvSpPr>
        <p:spPr>
          <a:xfrm>
            <a:off x="3419553" y="4965172"/>
            <a:ext cx="1978020" cy="1200329"/>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nn-NO" sz="1200"/>
              <a:t>Mor påstår barnet vil komme hjem i en kiste om det har sommerferie med far/ </a:t>
            </a:r>
            <a:r>
              <a:rPr lang="nn-NO" sz="1200">
                <a:solidFill>
                  <a:schemeClr val="dk1">
                    <a:alpha val="40000"/>
                  </a:schemeClr>
                </a:solidFill>
              </a:rPr>
              <a:t>Barnet stortrives hos far og har kun gitt positive signaler om far</a:t>
            </a:r>
          </a:p>
        </p:txBody>
      </p:sp>
      <p:sp>
        <p:nvSpPr>
          <p:cNvPr id="4" name="TekstSylinder 3"/>
          <p:cNvSpPr txBox="1"/>
          <p:nvPr/>
        </p:nvSpPr>
        <p:spPr>
          <a:xfrm>
            <a:off x="685802" y="1785208"/>
            <a:ext cx="1978020" cy="830997"/>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nn-NO" sz="1200"/>
              <a:t>Mor påstår far ikke klarer ta seg av barna/ 	 </a:t>
            </a:r>
            <a:r>
              <a:rPr lang="nn-NO" sz="1200">
                <a:solidFill>
                  <a:schemeClr val="dk1">
                    <a:alpha val="40000"/>
                  </a:schemeClr>
                </a:solidFill>
              </a:rPr>
              <a:t>2 sakkyndige mente far hadde meget gode omsorgsevner</a:t>
            </a:r>
            <a:endParaRPr lang="nn-NO">
              <a:solidFill>
                <a:schemeClr val="dk1">
                  <a:alpha val="40000"/>
                </a:schemeClr>
              </a:solidFill>
            </a:endParaRPr>
          </a:p>
        </p:txBody>
      </p:sp>
      <p:sp>
        <p:nvSpPr>
          <p:cNvPr id="5" name="TekstSylinder 4"/>
          <p:cNvSpPr txBox="1"/>
          <p:nvPr/>
        </p:nvSpPr>
        <p:spPr>
          <a:xfrm>
            <a:off x="6141104" y="2991998"/>
            <a:ext cx="1978020" cy="1015663"/>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nn-NO" sz="1200"/>
              <a:t>Mor påstår far  ikke  tok seg av henne i samlivet / Far fremlegger over 50 brev fra samlivet der mor idelaiserer fars omsorgsevne</a:t>
            </a:r>
          </a:p>
        </p:txBody>
      </p:sp>
      <p:sp>
        <p:nvSpPr>
          <p:cNvPr id="7" name="TekstSylinder 6"/>
          <p:cNvSpPr txBox="1"/>
          <p:nvPr/>
        </p:nvSpPr>
        <p:spPr>
          <a:xfrm>
            <a:off x="685802" y="4457340"/>
            <a:ext cx="1978020" cy="1015663"/>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nn-NO" sz="1200"/>
              <a:t>Mor  beskriver far som mishandler og psykopat/ </a:t>
            </a:r>
            <a:r>
              <a:rPr lang="nn-NO" sz="1200">
                <a:solidFill>
                  <a:schemeClr val="dk1">
                    <a:alpha val="40000"/>
                  </a:schemeClr>
                </a:solidFill>
              </a:rPr>
              <a:t>Mor ber UDI kaste fars nye kone ut av landet så  hun kan få far tilbake</a:t>
            </a:r>
          </a:p>
        </p:txBody>
      </p:sp>
      <p:sp>
        <p:nvSpPr>
          <p:cNvPr id="8" name="TekstSylinder 7"/>
          <p:cNvSpPr txBox="1"/>
          <p:nvPr/>
        </p:nvSpPr>
        <p:spPr>
          <a:xfrm>
            <a:off x="3419552" y="1448142"/>
            <a:ext cx="1978020" cy="1015663"/>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nn-NO" sz="1200">
                <a:solidFill>
                  <a:schemeClr val="dk1">
                    <a:alpha val="40000"/>
                  </a:schemeClr>
                </a:solidFill>
              </a:rPr>
              <a:t>Mor er psykisk syk, er trygdet og klarer ikke arbeide</a:t>
            </a:r>
            <a:r>
              <a:rPr lang="nn-NO" sz="1200"/>
              <a:t>/ Mor påstår hun underholdt partene i samlivet</a:t>
            </a:r>
          </a:p>
        </p:txBody>
      </p:sp>
      <p:sp>
        <p:nvSpPr>
          <p:cNvPr id="9" name="TekstSylinder 8"/>
          <p:cNvSpPr txBox="1"/>
          <p:nvPr/>
        </p:nvSpPr>
        <p:spPr>
          <a:xfrm>
            <a:off x="6141104" y="1969874"/>
            <a:ext cx="1978020" cy="646331"/>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nn-NO" sz="1200"/>
              <a:t>Mor påstår far arbeider mye/ </a:t>
            </a:r>
            <a:r>
              <a:rPr lang="nn-NO" sz="1200">
                <a:solidFill>
                  <a:schemeClr val="dk1">
                    <a:alpha val="40000"/>
                  </a:schemeClr>
                </a:solidFill>
              </a:rPr>
              <a:t>Mor påstår far ikke vil arbeide</a:t>
            </a:r>
          </a:p>
        </p:txBody>
      </p:sp>
      <p:sp>
        <p:nvSpPr>
          <p:cNvPr id="10" name="TekstSylinder 9"/>
          <p:cNvSpPr txBox="1"/>
          <p:nvPr/>
        </p:nvSpPr>
        <p:spPr>
          <a:xfrm>
            <a:off x="3419552" y="4007661"/>
            <a:ext cx="1978020" cy="646331"/>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nn-NO" sz="1200"/>
              <a:t>Mor påstår hun er frisk/ </a:t>
            </a:r>
            <a:r>
              <a:rPr lang="nn-NO" sz="1200">
                <a:solidFill>
                  <a:schemeClr val="dk1">
                    <a:alpha val="40000"/>
                  </a:schemeClr>
                </a:solidFill>
              </a:rPr>
              <a:t>Mor er trygdet grunnet psykisk sykdom</a:t>
            </a:r>
          </a:p>
        </p:txBody>
      </p:sp>
      <p:sp>
        <p:nvSpPr>
          <p:cNvPr id="11" name="TekstSylinder 10"/>
          <p:cNvSpPr txBox="1"/>
          <p:nvPr/>
        </p:nvSpPr>
        <p:spPr>
          <a:xfrm>
            <a:off x="3419552" y="2807332"/>
            <a:ext cx="1978020" cy="830997"/>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nn-NO" sz="1200"/>
              <a:t>Mor påstår  hun vil gi far omfattende samvær/ </a:t>
            </a:r>
            <a:r>
              <a:rPr lang="nn-NO" sz="1200">
                <a:solidFill>
                  <a:schemeClr val="dk1">
                    <a:alpha val="40000"/>
                  </a:schemeClr>
                </a:solidFill>
              </a:rPr>
              <a:t>Mor saboterer samvær/dømmes til tvangsbot </a:t>
            </a:r>
          </a:p>
        </p:txBody>
      </p:sp>
      <p:sp>
        <p:nvSpPr>
          <p:cNvPr id="12" name="TekstSylinder 11"/>
          <p:cNvSpPr txBox="1"/>
          <p:nvPr/>
        </p:nvSpPr>
        <p:spPr>
          <a:xfrm>
            <a:off x="685802" y="3176664"/>
            <a:ext cx="1978020" cy="830997"/>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nn-NO" sz="1200">
                <a:solidFill>
                  <a:schemeClr val="dk1">
                    <a:alpha val="40000"/>
                  </a:schemeClr>
                </a:solidFill>
              </a:rPr>
              <a:t>Mor avsløres i omfattende løgner og tyveri  av fars penger</a:t>
            </a:r>
            <a:r>
              <a:rPr lang="nn-NO" sz="1200"/>
              <a:t>/ Mor påstår far har dårlig moral</a:t>
            </a:r>
          </a:p>
        </p:txBody>
      </p:sp>
      <p:sp>
        <p:nvSpPr>
          <p:cNvPr id="13" name="TekstSylinder 12"/>
          <p:cNvSpPr txBox="1"/>
          <p:nvPr/>
        </p:nvSpPr>
        <p:spPr>
          <a:xfrm>
            <a:off x="6141104" y="4457340"/>
            <a:ext cx="1978020" cy="1200329"/>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nn-NO" sz="1200"/>
              <a:t>Mor påstår hun har omsorgsevne over gjennomsnitt/ Dommer-avhør beskriver seksuelle overgrep, vold og trusler hos mor</a:t>
            </a:r>
          </a:p>
        </p:txBody>
      </p:sp>
      <p:sp>
        <p:nvSpPr>
          <p:cNvPr id="16" name="Plassholder for bunntekst 15"/>
          <p:cNvSpPr>
            <a:spLocks noGrp="1"/>
          </p:cNvSpPr>
          <p:nvPr>
            <p:ph type="ftr" sz="quarter" idx="11"/>
          </p:nvPr>
        </p:nvSpPr>
        <p:spPr/>
        <p:txBody>
          <a:bodyPr/>
          <a:lstStyle/>
          <a:p>
            <a:r>
              <a:rPr lang="nb-NO"/>
              <a:t>Copyright - Rune Fardal - 2011</a:t>
            </a:r>
          </a:p>
        </p:txBody>
      </p:sp>
    </p:spTree>
  </p:cSld>
  <p:clrMapOvr>
    <a:masterClrMapping/>
  </p:clrMapOvr>
  <p:transition advClick="0"/>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tel 1"/>
          <p:cNvSpPr>
            <a:spLocks noGrp="1"/>
          </p:cNvSpPr>
          <p:nvPr>
            <p:ph type="ctrTitle"/>
          </p:nvPr>
        </p:nvSpPr>
        <p:spPr>
          <a:xfrm>
            <a:off x="685800" y="206163"/>
            <a:ext cx="7772400" cy="801627"/>
          </a:xfrm>
        </p:spPr>
        <p:txBody>
          <a:bodyPr>
            <a:normAutofit/>
          </a:bodyPr>
          <a:lstStyle/>
          <a:p>
            <a:r>
              <a:rPr lang="nn-NO"/>
              <a:t>Selvets sårbarhet, </a:t>
            </a:r>
            <a:r>
              <a:rPr lang="nn-NO" i="1"/>
              <a:t>skammen</a:t>
            </a:r>
          </a:p>
        </p:txBody>
      </p:sp>
      <p:sp>
        <p:nvSpPr>
          <p:cNvPr id="5" name="Plassholder for lysbildenummer 4"/>
          <p:cNvSpPr>
            <a:spLocks noGrp="1"/>
          </p:cNvSpPr>
          <p:nvPr>
            <p:ph type="sldNum" sz="quarter" idx="12"/>
          </p:nvPr>
        </p:nvSpPr>
        <p:spPr>
          <a:xfrm>
            <a:off x="8382000" y="6356350"/>
            <a:ext cx="762000" cy="365125"/>
          </a:xfrm>
        </p:spPr>
        <p:txBody>
          <a:bodyPr/>
          <a:lstStyle/>
          <a:p>
            <a:fld id="{30DFC05C-2E46-4B4B-81B6-71F0E13C0776}" type="slidenum">
              <a:rPr lang="nb-NO"/>
              <a:pPr/>
              <a:t>8</a:t>
            </a:fld>
            <a:endParaRPr lang="nb-NO"/>
          </a:p>
        </p:txBody>
      </p:sp>
      <p:sp>
        <p:nvSpPr>
          <p:cNvPr id="4" name="TekstSylinder 3"/>
          <p:cNvSpPr txBox="1"/>
          <p:nvPr/>
        </p:nvSpPr>
        <p:spPr>
          <a:xfrm>
            <a:off x="519569" y="1007790"/>
            <a:ext cx="8304855" cy="5355313"/>
          </a:xfrm>
          <a:prstGeom prst="rect">
            <a:avLst/>
          </a:prstGeom>
          <a:noFill/>
        </p:spPr>
        <p:txBody>
          <a:bodyPr wrap="square" rtlCol="0">
            <a:spAutoFit/>
          </a:bodyPr>
          <a:lstStyle/>
          <a:p>
            <a:pPr algn="just"/>
            <a:r>
              <a:rPr lang="nb-NO" smtClean="0"/>
              <a:t>En av de viktigste grunnene til å redusere kognitiv dissonans er behovet for å opprettholde </a:t>
            </a:r>
            <a:r>
              <a:rPr lang="nb-NO" u="sng" smtClean="0"/>
              <a:t>status quo</a:t>
            </a:r>
            <a:r>
              <a:rPr lang="nb-NO" smtClean="0"/>
              <a:t>, kognitiv ballanse. Dette fordi </a:t>
            </a:r>
            <a:r>
              <a:rPr lang="nb-NO" u="sng" smtClean="0"/>
              <a:t>endring</a:t>
            </a:r>
            <a:r>
              <a:rPr lang="nb-NO" smtClean="0"/>
              <a:t>, krever  betydelig mer  psykisk energi (skam, innrømmelser)  enn å beholde det eksisterende, uansett hvor galt det er. Å forandre virkelighetsbildet  får støre konsekvenser enn å benekte det.</a:t>
            </a:r>
          </a:p>
          <a:p>
            <a:pPr algn="just"/>
            <a:endParaRPr lang="nb-NO" i="1" smtClean="0"/>
          </a:p>
          <a:p>
            <a:pPr algn="ctr"/>
            <a:r>
              <a:rPr lang="nb-NO" b="1" i="1" smtClean="0"/>
              <a:t>Det eksisterende  er lagret i et nervenettverk, mens det nye må opprette nye nettverk og/eller forandre eksisterende nettverk. Dersom det eksisterende er  knytte til stor sårbarhet  blir forandring vanskelig. For narsissister umulig!</a:t>
            </a:r>
            <a:endParaRPr lang="nb-NO" i="1" smtClean="0"/>
          </a:p>
          <a:p>
            <a:pPr algn="just"/>
            <a:endParaRPr lang="nb-NO" i="1" smtClean="0"/>
          </a:p>
          <a:p>
            <a:pPr algn="just"/>
            <a:r>
              <a:rPr lang="nb-NO" smtClean="0"/>
              <a:t>Jo mer sårbar man er og jo mer prestisje man har investert, jo større er belastningen ved forandring. Å innrømme for seg selv og andre at man har tatt feil, er mer krevende, enn å beholde  det eksisterende, selv om det er feil! Jo mer sårbart </a:t>
            </a:r>
            <a:r>
              <a:rPr lang="nb-NO" i="1" smtClean="0"/>
              <a:t>Selvet</a:t>
            </a:r>
            <a:r>
              <a:rPr lang="nb-NO" smtClean="0"/>
              <a:t> er (skammens betydning), jo vanskeligere er det å innrømme en feilaktig oppfattelse. Jo mer prestisje innvolvert, jo mer ”koster” det å innrømme. </a:t>
            </a:r>
          </a:p>
          <a:p>
            <a:pPr algn="just"/>
            <a:endParaRPr lang="nb-NO" smtClean="0"/>
          </a:p>
          <a:p>
            <a:pPr algn="ctr"/>
            <a:r>
              <a:rPr lang="nb-NO" b="1" i="1" smtClean="0">
                <a:solidFill>
                  <a:schemeClr val="bg1"/>
                </a:solidFill>
              </a:rPr>
              <a:t>Det som betegner </a:t>
            </a:r>
            <a:r>
              <a:rPr lang="nb-NO" b="1" i="1" u="sng" smtClean="0">
                <a:solidFill>
                  <a:schemeClr val="bg1"/>
                </a:solidFill>
              </a:rPr>
              <a:t>psykopatolog</a:t>
            </a:r>
            <a:r>
              <a:rPr lang="nb-NO" b="1" i="1" smtClean="0">
                <a:solidFill>
                  <a:schemeClr val="bg1"/>
                </a:solidFill>
              </a:rPr>
              <a:t>i er at det psykiske forsvaret preges av  umodne forsvarsmekanismer! Jo mer primitivt, jo sykere er individet! </a:t>
            </a:r>
            <a:r>
              <a:rPr lang="nb-NO" b="1" smtClean="0">
                <a:solidFill>
                  <a:schemeClr val="bg1"/>
                </a:solidFill>
              </a:rPr>
              <a:t>Alt </a:t>
            </a:r>
            <a:r>
              <a:rPr lang="nb-NO" b="1" u="sng" smtClean="0">
                <a:solidFill>
                  <a:schemeClr val="bg1"/>
                </a:solidFill>
              </a:rPr>
              <a:t>ser</a:t>
            </a:r>
            <a:r>
              <a:rPr lang="nb-NO" b="1" smtClean="0">
                <a:solidFill>
                  <a:schemeClr val="bg1"/>
                </a:solidFill>
              </a:rPr>
              <a:t> normalt ut, inntil det psykiske forsvar bryter sammen.</a:t>
            </a:r>
            <a:r>
              <a:rPr lang="nb-NO" b="1" i="1" smtClean="0">
                <a:solidFill>
                  <a:schemeClr val="bg1"/>
                </a:solidFill>
              </a:rPr>
              <a:t> </a:t>
            </a:r>
          </a:p>
          <a:p>
            <a:pPr algn="just"/>
            <a:endParaRPr lang="nb-NO" smtClean="0"/>
          </a:p>
        </p:txBody>
      </p:sp>
      <p:sp>
        <p:nvSpPr>
          <p:cNvPr id="7" name="Plassholder for bunntekst 6"/>
          <p:cNvSpPr>
            <a:spLocks noGrp="1"/>
          </p:cNvSpPr>
          <p:nvPr>
            <p:ph type="ftr" sz="quarter" idx="11"/>
          </p:nvPr>
        </p:nvSpPr>
        <p:spPr/>
        <p:txBody>
          <a:bodyPr/>
          <a:lstStyle/>
          <a:p>
            <a:r>
              <a:rPr lang="nb-NO"/>
              <a:t>Copyright - Rune Fardal - 2011</a:t>
            </a:r>
          </a:p>
        </p:txBody>
      </p:sp>
    </p:spTree>
  </p:cSld>
  <p:clrMapOvr>
    <a:masterClrMapping/>
  </p:clrMapOvr>
  <p:transition advClick="0"/>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4" name="Plassholder for lysbildenummer 13"/>
          <p:cNvSpPr>
            <a:spLocks noGrp="1"/>
          </p:cNvSpPr>
          <p:nvPr>
            <p:ph type="sldNum" sz="quarter" idx="12"/>
          </p:nvPr>
        </p:nvSpPr>
        <p:spPr>
          <a:xfrm>
            <a:off x="8382000" y="6356350"/>
            <a:ext cx="762000" cy="365125"/>
          </a:xfrm>
        </p:spPr>
        <p:txBody>
          <a:bodyPr/>
          <a:lstStyle/>
          <a:p>
            <a:fld id="{30DFC05C-2E46-4B4B-81B6-71F0E13C0776}" type="slidenum">
              <a:rPr lang="nb-NO"/>
              <a:pPr/>
              <a:t>80</a:t>
            </a:fld>
            <a:endParaRPr lang="nb-NO"/>
          </a:p>
        </p:txBody>
      </p:sp>
      <p:sp>
        <p:nvSpPr>
          <p:cNvPr id="6" name="TekstSylinder 5"/>
          <p:cNvSpPr txBox="1"/>
          <p:nvPr/>
        </p:nvSpPr>
        <p:spPr>
          <a:xfrm>
            <a:off x="3419553" y="4965172"/>
            <a:ext cx="1978020" cy="1200329"/>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nn-NO" sz="1200"/>
              <a:t>Mor påstår barnet vil komme hjem i en kiste om det har sommerferie med far/ </a:t>
            </a:r>
            <a:r>
              <a:rPr lang="nn-NO" sz="1200">
                <a:solidFill>
                  <a:schemeClr val="dk1">
                    <a:alpha val="40000"/>
                  </a:schemeClr>
                </a:solidFill>
              </a:rPr>
              <a:t>Barnet stortrives hos far og har kun gitt positive signaler om far</a:t>
            </a:r>
          </a:p>
        </p:txBody>
      </p:sp>
      <p:sp>
        <p:nvSpPr>
          <p:cNvPr id="4" name="TekstSylinder 3"/>
          <p:cNvSpPr txBox="1"/>
          <p:nvPr/>
        </p:nvSpPr>
        <p:spPr>
          <a:xfrm>
            <a:off x="685802" y="1785208"/>
            <a:ext cx="1978020" cy="830997"/>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nn-NO" sz="1200"/>
              <a:t>Mor påstår far ikke klarer ta seg av barna/ 	 </a:t>
            </a:r>
            <a:r>
              <a:rPr lang="nn-NO" sz="1200">
                <a:solidFill>
                  <a:schemeClr val="dk1">
                    <a:alpha val="40000"/>
                  </a:schemeClr>
                </a:solidFill>
              </a:rPr>
              <a:t>2 sakkyndige mente far hadde meget gode omsorgsevner</a:t>
            </a:r>
            <a:endParaRPr lang="nn-NO">
              <a:solidFill>
                <a:schemeClr val="dk1">
                  <a:alpha val="40000"/>
                </a:schemeClr>
              </a:solidFill>
            </a:endParaRPr>
          </a:p>
        </p:txBody>
      </p:sp>
      <p:sp>
        <p:nvSpPr>
          <p:cNvPr id="5" name="TekstSylinder 4"/>
          <p:cNvSpPr txBox="1"/>
          <p:nvPr/>
        </p:nvSpPr>
        <p:spPr>
          <a:xfrm>
            <a:off x="6141104" y="2991998"/>
            <a:ext cx="1978020" cy="1015663"/>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nn-NO" sz="1200"/>
              <a:t>Mor påstår far  ikke  tok seg av henne i samlivet / </a:t>
            </a:r>
            <a:r>
              <a:rPr lang="nn-NO" sz="1200">
                <a:solidFill>
                  <a:schemeClr val="dk1">
                    <a:alpha val="40000"/>
                  </a:schemeClr>
                </a:solidFill>
              </a:rPr>
              <a:t>Far fremlegger over 50 brev fra samlivet der mor idelaiserer fars omsorgsevne</a:t>
            </a:r>
          </a:p>
        </p:txBody>
      </p:sp>
      <p:sp>
        <p:nvSpPr>
          <p:cNvPr id="7" name="TekstSylinder 6"/>
          <p:cNvSpPr txBox="1"/>
          <p:nvPr/>
        </p:nvSpPr>
        <p:spPr>
          <a:xfrm>
            <a:off x="685802" y="4457340"/>
            <a:ext cx="1978020" cy="1015663"/>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nn-NO" sz="1200"/>
              <a:t>Mor  beskriver far som mishandler og psykopat/ </a:t>
            </a:r>
            <a:r>
              <a:rPr lang="nn-NO" sz="1200">
                <a:solidFill>
                  <a:schemeClr val="dk1">
                    <a:alpha val="40000"/>
                  </a:schemeClr>
                </a:solidFill>
              </a:rPr>
              <a:t>Mor ber UDI kaste fars nye kone ut av landet så  hun kan få far tilbake</a:t>
            </a:r>
          </a:p>
        </p:txBody>
      </p:sp>
      <p:sp>
        <p:nvSpPr>
          <p:cNvPr id="8" name="TekstSylinder 7"/>
          <p:cNvSpPr txBox="1"/>
          <p:nvPr/>
        </p:nvSpPr>
        <p:spPr>
          <a:xfrm>
            <a:off x="3419552" y="1448142"/>
            <a:ext cx="1978020" cy="1015663"/>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nn-NO" sz="1200">
                <a:solidFill>
                  <a:schemeClr val="dk1">
                    <a:alpha val="40000"/>
                  </a:schemeClr>
                </a:solidFill>
              </a:rPr>
              <a:t>Mor er psykisk syk, er trygdet og klarer ikke arbeide</a:t>
            </a:r>
            <a:r>
              <a:rPr lang="nn-NO" sz="1200"/>
              <a:t>/ Mor påstår hun underholdt partene i samlivet</a:t>
            </a:r>
          </a:p>
        </p:txBody>
      </p:sp>
      <p:sp>
        <p:nvSpPr>
          <p:cNvPr id="9" name="TekstSylinder 8"/>
          <p:cNvSpPr txBox="1"/>
          <p:nvPr/>
        </p:nvSpPr>
        <p:spPr>
          <a:xfrm>
            <a:off x="6141104" y="1969874"/>
            <a:ext cx="1978020" cy="646331"/>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nn-NO" sz="1200"/>
              <a:t>Mor påstår far arbeider mye/ </a:t>
            </a:r>
            <a:r>
              <a:rPr lang="nn-NO" sz="1200">
                <a:solidFill>
                  <a:schemeClr val="dk1">
                    <a:alpha val="40000"/>
                  </a:schemeClr>
                </a:solidFill>
              </a:rPr>
              <a:t>Mor påstår far ikke vil arbeide</a:t>
            </a:r>
          </a:p>
        </p:txBody>
      </p:sp>
      <p:sp>
        <p:nvSpPr>
          <p:cNvPr id="10" name="TekstSylinder 9"/>
          <p:cNvSpPr txBox="1"/>
          <p:nvPr/>
        </p:nvSpPr>
        <p:spPr>
          <a:xfrm>
            <a:off x="3419552" y="4007661"/>
            <a:ext cx="1978020" cy="646331"/>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nn-NO" sz="1200"/>
              <a:t>Mor påstår hun er frisk/ </a:t>
            </a:r>
            <a:r>
              <a:rPr lang="nn-NO" sz="1200">
                <a:solidFill>
                  <a:schemeClr val="dk1">
                    <a:alpha val="40000"/>
                  </a:schemeClr>
                </a:solidFill>
              </a:rPr>
              <a:t>Mor er trygdet grunnet psykisk sykdom</a:t>
            </a:r>
          </a:p>
        </p:txBody>
      </p:sp>
      <p:sp>
        <p:nvSpPr>
          <p:cNvPr id="11" name="TekstSylinder 10"/>
          <p:cNvSpPr txBox="1"/>
          <p:nvPr/>
        </p:nvSpPr>
        <p:spPr>
          <a:xfrm>
            <a:off x="3419552" y="2807332"/>
            <a:ext cx="1978020" cy="830997"/>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nn-NO" sz="1200"/>
              <a:t>Mor påstår  hun vil gi far omfattende samvær/ </a:t>
            </a:r>
            <a:r>
              <a:rPr lang="nn-NO" sz="1200">
                <a:solidFill>
                  <a:schemeClr val="dk1">
                    <a:alpha val="40000"/>
                  </a:schemeClr>
                </a:solidFill>
              </a:rPr>
              <a:t>Mor saboterer samvær/dømmes til tvangsbot </a:t>
            </a:r>
          </a:p>
        </p:txBody>
      </p:sp>
      <p:sp>
        <p:nvSpPr>
          <p:cNvPr id="12" name="TekstSylinder 11"/>
          <p:cNvSpPr txBox="1"/>
          <p:nvPr/>
        </p:nvSpPr>
        <p:spPr>
          <a:xfrm>
            <a:off x="685802" y="3176664"/>
            <a:ext cx="1978020" cy="830997"/>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nn-NO" sz="1200">
                <a:solidFill>
                  <a:schemeClr val="dk1">
                    <a:alpha val="40000"/>
                  </a:schemeClr>
                </a:solidFill>
              </a:rPr>
              <a:t>Mor avsløres i omfattende løgner og tyveri  av fars penger</a:t>
            </a:r>
            <a:r>
              <a:rPr lang="nn-NO" sz="1200"/>
              <a:t>/ </a:t>
            </a:r>
            <a:r>
              <a:rPr lang="nn-NO" sz="1200">
                <a:solidFill>
                  <a:schemeClr val="dk1">
                    <a:alpha val="88000"/>
                  </a:schemeClr>
                </a:solidFill>
              </a:rPr>
              <a:t>Mor påstår far har dårlig moral</a:t>
            </a:r>
          </a:p>
        </p:txBody>
      </p:sp>
      <p:sp>
        <p:nvSpPr>
          <p:cNvPr id="13" name="TekstSylinder 12"/>
          <p:cNvSpPr txBox="1"/>
          <p:nvPr/>
        </p:nvSpPr>
        <p:spPr>
          <a:xfrm>
            <a:off x="6141104" y="4457340"/>
            <a:ext cx="1978020" cy="1200329"/>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nn-NO" sz="1200"/>
              <a:t>Mor påstår hun har omsorgsevne over gjennomsnitt/ Dommer-avhør beskriver seksuelle overgrep, vold og trusler hos mor</a:t>
            </a:r>
          </a:p>
        </p:txBody>
      </p:sp>
      <p:sp>
        <p:nvSpPr>
          <p:cNvPr id="16" name="Plassholder for bunntekst 15"/>
          <p:cNvSpPr>
            <a:spLocks noGrp="1"/>
          </p:cNvSpPr>
          <p:nvPr>
            <p:ph type="ftr" sz="quarter" idx="11"/>
          </p:nvPr>
        </p:nvSpPr>
        <p:spPr/>
        <p:txBody>
          <a:bodyPr/>
          <a:lstStyle/>
          <a:p>
            <a:r>
              <a:rPr lang="nb-NO"/>
              <a:t>Copyright - Rune Fardal - 2011</a:t>
            </a:r>
          </a:p>
        </p:txBody>
      </p:sp>
    </p:spTree>
  </p:cSld>
  <p:clrMapOvr>
    <a:masterClrMapping/>
  </p:clrMapOvr>
  <p:transition advClick="0"/>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4" name="Plassholder for lysbildenummer 13"/>
          <p:cNvSpPr>
            <a:spLocks noGrp="1"/>
          </p:cNvSpPr>
          <p:nvPr>
            <p:ph type="sldNum" sz="quarter" idx="12"/>
          </p:nvPr>
        </p:nvSpPr>
        <p:spPr>
          <a:xfrm>
            <a:off x="8382000" y="6356350"/>
            <a:ext cx="762000" cy="365125"/>
          </a:xfrm>
        </p:spPr>
        <p:txBody>
          <a:bodyPr/>
          <a:lstStyle/>
          <a:p>
            <a:fld id="{30DFC05C-2E46-4B4B-81B6-71F0E13C0776}" type="slidenum">
              <a:rPr lang="nb-NO"/>
              <a:pPr/>
              <a:t>81</a:t>
            </a:fld>
            <a:endParaRPr lang="nb-NO"/>
          </a:p>
        </p:txBody>
      </p:sp>
      <p:sp>
        <p:nvSpPr>
          <p:cNvPr id="6" name="TekstSylinder 5"/>
          <p:cNvSpPr txBox="1"/>
          <p:nvPr/>
        </p:nvSpPr>
        <p:spPr>
          <a:xfrm>
            <a:off x="3419553" y="4965172"/>
            <a:ext cx="1978020" cy="1200329"/>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nn-NO" sz="1200"/>
              <a:t>Mor påstår barnet vil komme hjem i en kiste om det har sommerferie med far/ </a:t>
            </a:r>
            <a:r>
              <a:rPr lang="nn-NO" sz="1200">
                <a:solidFill>
                  <a:schemeClr val="dk1">
                    <a:alpha val="40000"/>
                  </a:schemeClr>
                </a:solidFill>
              </a:rPr>
              <a:t>Barnet stortrives hos far og har kun gitt positive signaler om far</a:t>
            </a:r>
          </a:p>
        </p:txBody>
      </p:sp>
      <p:sp>
        <p:nvSpPr>
          <p:cNvPr id="4" name="TekstSylinder 3"/>
          <p:cNvSpPr txBox="1"/>
          <p:nvPr/>
        </p:nvSpPr>
        <p:spPr>
          <a:xfrm>
            <a:off x="685802" y="1785208"/>
            <a:ext cx="1978020" cy="830997"/>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nn-NO" sz="1200"/>
              <a:t>Mor påstår far ikke klarer ta seg av barna/ 	 </a:t>
            </a:r>
            <a:r>
              <a:rPr lang="nn-NO" sz="1200">
                <a:solidFill>
                  <a:schemeClr val="dk1">
                    <a:alpha val="40000"/>
                  </a:schemeClr>
                </a:solidFill>
              </a:rPr>
              <a:t>2 sakkyndige mente far hadde meget gode omsorgsevner</a:t>
            </a:r>
            <a:endParaRPr lang="nn-NO">
              <a:solidFill>
                <a:schemeClr val="dk1">
                  <a:alpha val="40000"/>
                </a:schemeClr>
              </a:solidFill>
            </a:endParaRPr>
          </a:p>
        </p:txBody>
      </p:sp>
      <p:sp>
        <p:nvSpPr>
          <p:cNvPr id="5" name="TekstSylinder 4"/>
          <p:cNvSpPr txBox="1"/>
          <p:nvPr/>
        </p:nvSpPr>
        <p:spPr>
          <a:xfrm>
            <a:off x="6141104" y="2991998"/>
            <a:ext cx="1978020" cy="1015663"/>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nn-NO" sz="1200"/>
              <a:t>Mor påstår far  ikke  tok seg av henne i samlivet / </a:t>
            </a:r>
            <a:r>
              <a:rPr lang="nn-NO" sz="1200">
                <a:solidFill>
                  <a:schemeClr val="dk1">
                    <a:alpha val="40000"/>
                  </a:schemeClr>
                </a:solidFill>
              </a:rPr>
              <a:t>Far fremlegger over 50 brev fra samlivet der mor idelaiserer fars omsorgsevne</a:t>
            </a:r>
          </a:p>
        </p:txBody>
      </p:sp>
      <p:sp>
        <p:nvSpPr>
          <p:cNvPr id="7" name="TekstSylinder 6"/>
          <p:cNvSpPr txBox="1"/>
          <p:nvPr/>
        </p:nvSpPr>
        <p:spPr>
          <a:xfrm>
            <a:off x="685802" y="4457340"/>
            <a:ext cx="1978020" cy="1015663"/>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nn-NO" sz="1200"/>
              <a:t>Mor  beskriver far som mishandler og psykopat/ </a:t>
            </a:r>
            <a:r>
              <a:rPr lang="nn-NO" sz="1200">
                <a:solidFill>
                  <a:schemeClr val="dk1">
                    <a:alpha val="40000"/>
                  </a:schemeClr>
                </a:solidFill>
              </a:rPr>
              <a:t>Mor ber UDI kaste fars nye kone ut av landet så  hun kan få far tilbake</a:t>
            </a:r>
          </a:p>
        </p:txBody>
      </p:sp>
      <p:sp>
        <p:nvSpPr>
          <p:cNvPr id="8" name="TekstSylinder 7"/>
          <p:cNvSpPr txBox="1"/>
          <p:nvPr/>
        </p:nvSpPr>
        <p:spPr>
          <a:xfrm>
            <a:off x="3419552" y="1448142"/>
            <a:ext cx="1978020" cy="1015663"/>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nn-NO" sz="1200">
                <a:solidFill>
                  <a:schemeClr val="dk1">
                    <a:alpha val="40000"/>
                  </a:schemeClr>
                </a:solidFill>
              </a:rPr>
              <a:t>Mor er psykisk syk, er trygdet og klarer ikke arbeide</a:t>
            </a:r>
            <a:r>
              <a:rPr lang="nn-NO" sz="1200"/>
              <a:t>/ Mor påstår hun underholdt partene i samlivet</a:t>
            </a:r>
          </a:p>
        </p:txBody>
      </p:sp>
      <p:sp>
        <p:nvSpPr>
          <p:cNvPr id="9" name="TekstSylinder 8"/>
          <p:cNvSpPr txBox="1"/>
          <p:nvPr/>
        </p:nvSpPr>
        <p:spPr>
          <a:xfrm>
            <a:off x="6141104" y="1969874"/>
            <a:ext cx="1978020" cy="646331"/>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nn-NO" sz="1200"/>
              <a:t>Mor påstår far arbeider mye/ </a:t>
            </a:r>
            <a:r>
              <a:rPr lang="nn-NO" sz="1200">
                <a:solidFill>
                  <a:schemeClr val="dk1">
                    <a:alpha val="40000"/>
                  </a:schemeClr>
                </a:solidFill>
              </a:rPr>
              <a:t>Mor påstår far ikke vil arbeide</a:t>
            </a:r>
          </a:p>
        </p:txBody>
      </p:sp>
      <p:sp>
        <p:nvSpPr>
          <p:cNvPr id="10" name="TekstSylinder 9"/>
          <p:cNvSpPr txBox="1"/>
          <p:nvPr/>
        </p:nvSpPr>
        <p:spPr>
          <a:xfrm>
            <a:off x="3419552" y="4007661"/>
            <a:ext cx="1978020" cy="646331"/>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nn-NO" sz="1200"/>
              <a:t>Mor påstår hun er frisk/ </a:t>
            </a:r>
            <a:r>
              <a:rPr lang="nn-NO" sz="1200">
                <a:solidFill>
                  <a:schemeClr val="dk1">
                    <a:alpha val="40000"/>
                  </a:schemeClr>
                </a:solidFill>
              </a:rPr>
              <a:t>Mor er trygdet grunnet psykisk sykdom</a:t>
            </a:r>
          </a:p>
        </p:txBody>
      </p:sp>
      <p:sp>
        <p:nvSpPr>
          <p:cNvPr id="11" name="TekstSylinder 10"/>
          <p:cNvSpPr txBox="1"/>
          <p:nvPr/>
        </p:nvSpPr>
        <p:spPr>
          <a:xfrm>
            <a:off x="3419552" y="2807332"/>
            <a:ext cx="1978020" cy="830997"/>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nn-NO" sz="1200"/>
              <a:t>Mor påstår  hun vil gi far omfattende samvær/ </a:t>
            </a:r>
            <a:r>
              <a:rPr lang="nn-NO" sz="1200">
                <a:solidFill>
                  <a:schemeClr val="dk1">
                    <a:alpha val="40000"/>
                  </a:schemeClr>
                </a:solidFill>
              </a:rPr>
              <a:t>Mor saboterer samvær/dømmes til tvangsbot </a:t>
            </a:r>
          </a:p>
        </p:txBody>
      </p:sp>
      <p:sp>
        <p:nvSpPr>
          <p:cNvPr id="12" name="TekstSylinder 11"/>
          <p:cNvSpPr txBox="1"/>
          <p:nvPr/>
        </p:nvSpPr>
        <p:spPr>
          <a:xfrm>
            <a:off x="685802" y="3176664"/>
            <a:ext cx="1978020" cy="830997"/>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nn-NO" sz="1200">
                <a:solidFill>
                  <a:schemeClr val="dk1">
                    <a:alpha val="40000"/>
                  </a:schemeClr>
                </a:solidFill>
              </a:rPr>
              <a:t>Mor avsløres i omfattende løgner og tyveri  av fars penger</a:t>
            </a:r>
            <a:r>
              <a:rPr lang="nn-NO" sz="1200"/>
              <a:t>/ </a:t>
            </a:r>
            <a:r>
              <a:rPr lang="nn-NO" sz="1200">
                <a:solidFill>
                  <a:schemeClr val="dk1">
                    <a:alpha val="94000"/>
                  </a:schemeClr>
                </a:solidFill>
              </a:rPr>
              <a:t>Mor påstår far har dårlig moral</a:t>
            </a:r>
          </a:p>
        </p:txBody>
      </p:sp>
      <p:sp>
        <p:nvSpPr>
          <p:cNvPr id="13" name="TekstSylinder 12"/>
          <p:cNvSpPr txBox="1"/>
          <p:nvPr/>
        </p:nvSpPr>
        <p:spPr>
          <a:xfrm>
            <a:off x="6141104" y="4457340"/>
            <a:ext cx="1978020" cy="1200329"/>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nn-NO" sz="1200"/>
              <a:t>Mor påstår hun har omsorgsevne over gjennomsnitt/ </a:t>
            </a:r>
            <a:r>
              <a:rPr lang="nn-NO" sz="1200">
                <a:solidFill>
                  <a:schemeClr val="dk1">
                    <a:alpha val="40000"/>
                  </a:schemeClr>
                </a:solidFill>
              </a:rPr>
              <a:t>Dommer-avhør beskriver seksuelle overgrep, vold og trusler hos mor</a:t>
            </a:r>
          </a:p>
        </p:txBody>
      </p:sp>
      <p:sp>
        <p:nvSpPr>
          <p:cNvPr id="16" name="Plassholder for bunntekst 15"/>
          <p:cNvSpPr>
            <a:spLocks noGrp="1"/>
          </p:cNvSpPr>
          <p:nvPr>
            <p:ph type="ftr" sz="quarter" idx="11"/>
          </p:nvPr>
        </p:nvSpPr>
        <p:spPr/>
        <p:txBody>
          <a:bodyPr/>
          <a:lstStyle/>
          <a:p>
            <a:r>
              <a:rPr lang="nb-NO"/>
              <a:t>Copyright - Rune Fardal - 2011</a:t>
            </a:r>
          </a:p>
        </p:txBody>
      </p:sp>
    </p:spTree>
  </p:cSld>
  <p:clrMapOvr>
    <a:masterClrMapping/>
  </p:clrMapOvr>
  <p:transition advClick="0"/>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4" name="Plassholder for lysbildenummer 13"/>
          <p:cNvSpPr>
            <a:spLocks noGrp="1"/>
          </p:cNvSpPr>
          <p:nvPr>
            <p:ph type="sldNum" sz="quarter" idx="12"/>
          </p:nvPr>
        </p:nvSpPr>
        <p:spPr>
          <a:xfrm>
            <a:off x="8382000" y="6356350"/>
            <a:ext cx="762000" cy="365125"/>
          </a:xfrm>
        </p:spPr>
        <p:txBody>
          <a:bodyPr/>
          <a:lstStyle/>
          <a:p>
            <a:fld id="{30DFC05C-2E46-4B4B-81B6-71F0E13C0776}" type="slidenum">
              <a:rPr lang="nb-NO"/>
              <a:pPr/>
              <a:t>82</a:t>
            </a:fld>
            <a:endParaRPr lang="nb-NO"/>
          </a:p>
        </p:txBody>
      </p:sp>
      <p:sp>
        <p:nvSpPr>
          <p:cNvPr id="16" name="TekstSylinder 15"/>
          <p:cNvSpPr txBox="1"/>
          <p:nvPr/>
        </p:nvSpPr>
        <p:spPr>
          <a:xfrm>
            <a:off x="1261810" y="371093"/>
            <a:ext cx="7020221" cy="738664"/>
          </a:xfrm>
          <a:prstGeom prst="rect">
            <a:avLst/>
          </a:prstGeom>
          <a:noFill/>
        </p:spPr>
        <p:txBody>
          <a:bodyPr wrap="none" rtlCol="0">
            <a:spAutoFit/>
          </a:bodyPr>
          <a:lstStyle/>
          <a:p>
            <a:r>
              <a:rPr lang="nn-NO" sz="2400"/>
              <a:t>Dersom  deler av konfliktens premisser utelates, får vi :</a:t>
            </a:r>
          </a:p>
          <a:p>
            <a:endParaRPr lang="nn-NO"/>
          </a:p>
        </p:txBody>
      </p:sp>
      <p:sp>
        <p:nvSpPr>
          <p:cNvPr id="17" name="TekstSylinder 16"/>
          <p:cNvSpPr txBox="1"/>
          <p:nvPr/>
        </p:nvSpPr>
        <p:spPr>
          <a:xfrm>
            <a:off x="1822614" y="1253469"/>
            <a:ext cx="5913189" cy="3447098"/>
          </a:xfrm>
          <a:prstGeom prst="rect">
            <a:avLst/>
          </a:prstGeom>
          <a:noFill/>
        </p:spPr>
        <p:txBody>
          <a:bodyPr wrap="square" rtlCol="0">
            <a:spAutoFit/>
          </a:bodyPr>
          <a:lstStyle/>
          <a:p>
            <a:r>
              <a:rPr lang="nn-NO" sz="2000"/>
              <a:t>En far som ikke klarer ta seg av barna</a:t>
            </a:r>
          </a:p>
          <a:p>
            <a:r>
              <a:rPr lang="nn-NO" sz="2000"/>
              <a:t>En far med dårlig moral</a:t>
            </a:r>
          </a:p>
          <a:p>
            <a:r>
              <a:rPr lang="nn-NO" sz="2000"/>
              <a:t>En far med en adferd som en psykopat</a:t>
            </a:r>
          </a:p>
          <a:p>
            <a:r>
              <a:rPr lang="nn-NO" sz="2000"/>
              <a:t>En mor som forsørget partene i samlivet</a:t>
            </a:r>
          </a:p>
          <a:p>
            <a:r>
              <a:rPr lang="nn-NO" sz="2000"/>
              <a:t>En mor som vil gi far omfattende samvær</a:t>
            </a:r>
          </a:p>
          <a:p>
            <a:r>
              <a:rPr lang="nn-NO" sz="2000"/>
              <a:t>En frisk mor</a:t>
            </a:r>
          </a:p>
          <a:p>
            <a:r>
              <a:rPr lang="nn-NO" sz="2000"/>
              <a:t>En mor bekymret for hva barna utsettes for hos far</a:t>
            </a:r>
          </a:p>
          <a:p>
            <a:r>
              <a:rPr lang="nn-NO" sz="2000"/>
              <a:t>En far som arbeider for mye uten tid til barna</a:t>
            </a:r>
          </a:p>
          <a:p>
            <a:r>
              <a:rPr lang="nn-NO" sz="2000"/>
              <a:t>En far som ikke brydde seg om mor i samlivet</a:t>
            </a:r>
          </a:p>
          <a:p>
            <a:r>
              <a:rPr lang="nn-NO" sz="2000"/>
              <a:t>En mor med omsorgsevne over gjennomsnittet</a:t>
            </a:r>
          </a:p>
          <a:p>
            <a:endParaRPr lang="nn-NO"/>
          </a:p>
        </p:txBody>
      </p:sp>
      <p:sp>
        <p:nvSpPr>
          <p:cNvPr id="18" name="TekstSylinder 17"/>
          <p:cNvSpPr txBox="1"/>
          <p:nvPr/>
        </p:nvSpPr>
        <p:spPr>
          <a:xfrm>
            <a:off x="896202" y="5183292"/>
            <a:ext cx="7767208" cy="584776"/>
          </a:xfrm>
          <a:prstGeom prst="rect">
            <a:avLst/>
          </a:prstGeom>
          <a:noFill/>
        </p:spPr>
        <p:txBody>
          <a:bodyPr wrap="none" rtlCol="0">
            <a:spAutoFit/>
          </a:bodyPr>
          <a:lstStyle/>
          <a:p>
            <a:r>
              <a:rPr lang="nn-NO" sz="3200" b="1" i="1">
                <a:solidFill>
                  <a:srgbClr val="EEECE1"/>
                </a:solidFill>
              </a:rPr>
              <a:t>Sannheten derimot, ville vært stikk motsatt!</a:t>
            </a:r>
          </a:p>
        </p:txBody>
      </p:sp>
      <p:sp>
        <p:nvSpPr>
          <p:cNvPr id="7" name="Plassholder for bunntekst 6"/>
          <p:cNvSpPr>
            <a:spLocks noGrp="1"/>
          </p:cNvSpPr>
          <p:nvPr>
            <p:ph type="ftr" sz="quarter" idx="11"/>
          </p:nvPr>
        </p:nvSpPr>
        <p:spPr/>
        <p:txBody>
          <a:bodyPr/>
          <a:lstStyle/>
          <a:p>
            <a:r>
              <a:rPr lang="nb-NO"/>
              <a:t>Copyright - Rune Fardal - 2011</a:t>
            </a:r>
          </a:p>
        </p:txBody>
      </p:sp>
    </p:spTree>
  </p:cSld>
  <p:clrMapOvr>
    <a:masterClrMapping/>
  </p:clrMapOvr>
  <p:transition advClick="0"/>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tel 1"/>
          <p:cNvSpPr>
            <a:spLocks noGrp="1"/>
          </p:cNvSpPr>
          <p:nvPr>
            <p:ph type="ctrTitle"/>
          </p:nvPr>
        </p:nvSpPr>
        <p:spPr>
          <a:xfrm>
            <a:off x="461839" y="305122"/>
            <a:ext cx="8321349" cy="3908842"/>
          </a:xfrm>
        </p:spPr>
        <p:txBody>
          <a:bodyPr>
            <a:normAutofit/>
          </a:bodyPr>
          <a:lstStyle/>
          <a:p>
            <a:r>
              <a:rPr lang="nn-NO" sz="3600"/>
              <a:t>I en </a:t>
            </a:r>
            <a:r>
              <a:rPr lang="nn-NO" sz="3600" u="sng"/>
              <a:t>enkel modell </a:t>
            </a:r>
            <a:r>
              <a:rPr lang="nn-NO" sz="3600"/>
              <a:t>kan man ikke</a:t>
            </a:r>
            <a:br>
              <a:rPr lang="nn-NO" sz="3600"/>
            </a:br>
            <a:r>
              <a:rPr lang="nn-NO" sz="3600"/>
              <a:t>ha logiske brudd og selvmotsigelser. </a:t>
            </a:r>
            <a:br>
              <a:rPr lang="nn-NO" sz="3600"/>
            </a:br>
            <a:r>
              <a:rPr lang="nn-NO" sz="3600"/>
              <a:t/>
            </a:r>
            <a:br>
              <a:rPr lang="nn-NO" sz="3600"/>
            </a:br>
            <a:r>
              <a:rPr lang="nn-NO" sz="3600"/>
              <a:t>I en </a:t>
            </a:r>
            <a:r>
              <a:rPr lang="nn-NO" sz="3600" u="sng"/>
              <a:t>kompleks modell</a:t>
            </a:r>
            <a:r>
              <a:rPr lang="nn-NO" sz="3600"/>
              <a:t> kan man ha det, </a:t>
            </a:r>
            <a:br>
              <a:rPr lang="nn-NO" sz="3600"/>
            </a:br>
            <a:r>
              <a:rPr lang="nn-NO" sz="3600"/>
              <a:t>fordi man  beveger seg inn i psykopatologi!</a:t>
            </a:r>
          </a:p>
        </p:txBody>
      </p:sp>
      <p:sp>
        <p:nvSpPr>
          <p:cNvPr id="3" name="Plassholder for lysbildenummer 2"/>
          <p:cNvSpPr>
            <a:spLocks noGrp="1"/>
          </p:cNvSpPr>
          <p:nvPr>
            <p:ph type="sldNum" sz="quarter" idx="12"/>
          </p:nvPr>
        </p:nvSpPr>
        <p:spPr>
          <a:xfrm>
            <a:off x="8382000" y="6356350"/>
            <a:ext cx="762000" cy="365125"/>
          </a:xfrm>
        </p:spPr>
        <p:txBody>
          <a:bodyPr/>
          <a:lstStyle/>
          <a:p>
            <a:fld id="{30DFC05C-2E46-4B4B-81B6-71F0E13C0776}" type="slidenum">
              <a:rPr lang="nb-NO"/>
              <a:pPr/>
              <a:t>83</a:t>
            </a:fld>
            <a:endParaRPr lang="nb-NO"/>
          </a:p>
        </p:txBody>
      </p:sp>
      <p:sp>
        <p:nvSpPr>
          <p:cNvPr id="5" name="TekstSylinder 4"/>
          <p:cNvSpPr txBox="1"/>
          <p:nvPr/>
        </p:nvSpPr>
        <p:spPr>
          <a:xfrm>
            <a:off x="747554" y="4575505"/>
            <a:ext cx="7971791" cy="1508105"/>
          </a:xfrm>
          <a:prstGeom prst="rect">
            <a:avLst/>
          </a:prstGeom>
          <a:noFill/>
        </p:spPr>
        <p:txBody>
          <a:bodyPr wrap="none" rtlCol="0">
            <a:spAutoFit/>
          </a:bodyPr>
          <a:lstStyle/>
          <a:p>
            <a:pPr algn="ctr"/>
            <a:r>
              <a:rPr lang="nn-NO" sz="2800" b="1" i="1">
                <a:solidFill>
                  <a:srgbClr val="EEECE1"/>
                </a:solidFill>
              </a:rPr>
              <a:t>Anders Behring Breiviks </a:t>
            </a:r>
            <a:r>
              <a:rPr lang="nn-NO" sz="2800" b="1" i="1" u="sng">
                <a:solidFill>
                  <a:srgbClr val="EEECE1"/>
                </a:solidFill>
              </a:rPr>
              <a:t>utseende</a:t>
            </a:r>
            <a:r>
              <a:rPr lang="nn-NO" sz="2800" b="1" i="1">
                <a:solidFill>
                  <a:srgbClr val="EEECE1"/>
                </a:solidFill>
              </a:rPr>
              <a:t> fremstår normalt, </a:t>
            </a:r>
          </a:p>
          <a:p>
            <a:pPr algn="ctr"/>
            <a:r>
              <a:rPr lang="nn-NO" sz="2800" b="1" i="1">
                <a:solidFill>
                  <a:srgbClr val="EEECE1"/>
                </a:solidFill>
              </a:rPr>
              <a:t>hans </a:t>
            </a:r>
            <a:r>
              <a:rPr lang="nn-NO" sz="2800" b="1" i="1" u="sng">
                <a:solidFill>
                  <a:srgbClr val="EEECE1"/>
                </a:solidFill>
              </a:rPr>
              <a:t>adferd</a:t>
            </a:r>
            <a:r>
              <a:rPr lang="nn-NO" sz="2800" b="1" i="1">
                <a:solidFill>
                  <a:srgbClr val="EEECE1"/>
                </a:solidFill>
              </a:rPr>
              <a:t> avslører en personlighetsforstyrrelse!</a:t>
            </a:r>
          </a:p>
          <a:p>
            <a:pPr algn="ctr"/>
            <a:endParaRPr lang="nn-NO" sz="1200" b="1">
              <a:solidFill>
                <a:srgbClr val="EEECE1"/>
              </a:solidFill>
            </a:endParaRPr>
          </a:p>
          <a:p>
            <a:pPr algn="ctr"/>
            <a:r>
              <a:rPr lang="nn-NO" sz="1200" b="1">
                <a:solidFill>
                  <a:srgbClr val="EEECE1"/>
                </a:solidFill>
              </a:rPr>
              <a:t>Mye tyder på at de sakkyndige her hadde et for snevert perspektiv </a:t>
            </a:r>
          </a:p>
          <a:p>
            <a:pPr algn="ctr"/>
            <a:r>
              <a:rPr lang="nn-NO" sz="1200" b="1">
                <a:solidFill>
                  <a:srgbClr val="EEECE1"/>
                </a:solidFill>
              </a:rPr>
              <a:t>der modellen </a:t>
            </a:r>
            <a:r>
              <a:rPr lang="nn-NO" sz="1200" b="1" i="1">
                <a:solidFill>
                  <a:srgbClr val="EEECE1"/>
                </a:solidFill>
              </a:rPr>
              <a:t>paranoid schjzofren for tidlig </a:t>
            </a:r>
            <a:r>
              <a:rPr lang="nn-NO" sz="1200" b="1">
                <a:solidFill>
                  <a:srgbClr val="EEECE1"/>
                </a:solidFill>
              </a:rPr>
              <a:t>styrte  premissutvalget.</a:t>
            </a:r>
          </a:p>
        </p:txBody>
      </p:sp>
      <p:sp>
        <p:nvSpPr>
          <p:cNvPr id="6" name="Plassholder for bunntekst 5"/>
          <p:cNvSpPr>
            <a:spLocks noGrp="1"/>
          </p:cNvSpPr>
          <p:nvPr>
            <p:ph type="ftr" sz="quarter" idx="11"/>
          </p:nvPr>
        </p:nvSpPr>
        <p:spPr/>
        <p:txBody>
          <a:bodyPr/>
          <a:lstStyle/>
          <a:p>
            <a:r>
              <a:rPr lang="nb-NO"/>
              <a:t>Copyright - Rune Fardal - 2011</a:t>
            </a:r>
          </a:p>
        </p:txBody>
      </p:sp>
    </p:spTree>
  </p:cSld>
  <p:clrMapOvr>
    <a:masterClrMapping/>
  </p:clrMapOvr>
  <p:transition advClick="0"/>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tel 1"/>
          <p:cNvSpPr>
            <a:spLocks noGrp="1"/>
          </p:cNvSpPr>
          <p:nvPr>
            <p:ph type="ctrTitle"/>
          </p:nvPr>
        </p:nvSpPr>
        <p:spPr>
          <a:xfrm>
            <a:off x="685800" y="362846"/>
            <a:ext cx="7772400" cy="5417954"/>
          </a:xfrm>
        </p:spPr>
        <p:txBody>
          <a:bodyPr>
            <a:normAutofit fontScale="90000"/>
          </a:bodyPr>
          <a:lstStyle/>
          <a:p>
            <a:r>
              <a:rPr lang="nn-NO"/>
              <a:t>I modeller  der man ikke forklarer </a:t>
            </a:r>
            <a:r>
              <a:rPr lang="nn-NO" u="sng"/>
              <a:t>alle</a:t>
            </a:r>
            <a:r>
              <a:rPr lang="nn-NO"/>
              <a:t> premisser, bekrefter man forutinntatte modeller og hypoteser. Det er </a:t>
            </a:r>
            <a:r>
              <a:rPr lang="nn-NO" u="sng"/>
              <a:t>faglig svindel</a:t>
            </a:r>
            <a:r>
              <a:rPr lang="nn-NO"/>
              <a:t>! </a:t>
            </a:r>
            <a:br>
              <a:rPr lang="nn-NO"/>
            </a:br>
            <a:r>
              <a:rPr lang="nn-NO"/>
              <a:t/>
            </a:r>
            <a:br>
              <a:rPr lang="nn-NO"/>
            </a:br>
            <a:r>
              <a:rPr lang="nn-NO"/>
              <a:t>I en kompleks modell, lar man </a:t>
            </a:r>
            <a:br>
              <a:rPr lang="nn-NO"/>
            </a:br>
            <a:r>
              <a:rPr lang="nn-NO"/>
              <a:t>premissene styre  hypotesen, det er </a:t>
            </a:r>
            <a:r>
              <a:rPr lang="nn-NO" u="sng"/>
              <a:t>vitenskapelig metode</a:t>
            </a:r>
            <a:r>
              <a:rPr lang="nn-NO"/>
              <a:t>!</a:t>
            </a:r>
            <a:br>
              <a:rPr lang="nn-NO"/>
            </a:br>
            <a:endParaRPr lang="nn-NO"/>
          </a:p>
        </p:txBody>
      </p:sp>
      <p:sp>
        <p:nvSpPr>
          <p:cNvPr id="3" name="Plassholder for lysbildenummer 2"/>
          <p:cNvSpPr>
            <a:spLocks noGrp="1"/>
          </p:cNvSpPr>
          <p:nvPr>
            <p:ph type="sldNum" sz="quarter" idx="12"/>
          </p:nvPr>
        </p:nvSpPr>
        <p:spPr>
          <a:xfrm>
            <a:off x="8382000" y="6356350"/>
            <a:ext cx="762000" cy="365125"/>
          </a:xfrm>
        </p:spPr>
        <p:txBody>
          <a:bodyPr/>
          <a:lstStyle/>
          <a:p>
            <a:fld id="{30DFC05C-2E46-4B4B-81B6-71F0E13C0776}" type="slidenum">
              <a:rPr lang="nb-NO"/>
              <a:pPr/>
              <a:t>84</a:t>
            </a:fld>
            <a:endParaRPr lang="nb-NO"/>
          </a:p>
        </p:txBody>
      </p:sp>
      <p:sp>
        <p:nvSpPr>
          <p:cNvPr id="5" name="Plassholder for bunntekst 4"/>
          <p:cNvSpPr>
            <a:spLocks noGrp="1"/>
          </p:cNvSpPr>
          <p:nvPr>
            <p:ph type="ftr" sz="quarter" idx="11"/>
          </p:nvPr>
        </p:nvSpPr>
        <p:spPr/>
        <p:txBody>
          <a:bodyPr/>
          <a:lstStyle/>
          <a:p>
            <a:r>
              <a:rPr lang="nb-NO"/>
              <a:t>Copyright - Rune Fardal - 2011</a:t>
            </a:r>
          </a:p>
        </p:txBody>
      </p:sp>
    </p:spTree>
  </p:cSld>
  <p:clrMapOvr>
    <a:masterClrMapping/>
  </p:clrMapOvr>
  <p:transition advClick="0"/>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tel 1"/>
          <p:cNvSpPr>
            <a:spLocks noGrp="1"/>
          </p:cNvSpPr>
          <p:nvPr>
            <p:ph type="ctrTitle"/>
          </p:nvPr>
        </p:nvSpPr>
        <p:spPr>
          <a:xfrm>
            <a:off x="685800" y="808158"/>
            <a:ext cx="7772400" cy="3545998"/>
          </a:xfrm>
        </p:spPr>
        <p:txBody>
          <a:bodyPr>
            <a:normAutofit/>
          </a:bodyPr>
          <a:lstStyle/>
          <a:p>
            <a:r>
              <a:rPr lang="nn-NO" sz="2400"/>
              <a:t>Et klassisk eksempel er beskrivelsen av psykolog </a:t>
            </a:r>
            <a:r>
              <a:rPr lang="nn-NO" sz="2400" u="sng"/>
              <a:t>Eli S. Hallaråkers </a:t>
            </a:r>
            <a:r>
              <a:rPr lang="nn-NO" sz="2400"/>
              <a:t>vurdering i en sakkyndig rapport fra Kvamsaken i 2002, der hun utelater faglige premisser for at hennes modell skal passe!</a:t>
            </a:r>
            <a:br>
              <a:rPr lang="nn-NO" sz="2400"/>
            </a:br>
            <a:r>
              <a:rPr lang="nn-NO"/>
              <a:t/>
            </a:r>
            <a:br>
              <a:rPr lang="nn-NO"/>
            </a:br>
            <a:r>
              <a:rPr lang="nb-NO" sz="2000">
                <a:hlinkClick r:id="rId2"/>
              </a:rPr>
              <a:t>http://www.sakkyndig.com/psykologi/artikler/MMPI-tolkning.pdf</a:t>
            </a:r>
            <a:r>
              <a:rPr lang="nb-NO" sz="2000"/>
              <a:t/>
            </a:r>
            <a:br>
              <a:rPr lang="nb-NO" sz="2000"/>
            </a:br>
            <a:endParaRPr lang="nn-NO"/>
          </a:p>
        </p:txBody>
      </p:sp>
      <p:sp>
        <p:nvSpPr>
          <p:cNvPr id="3" name="Plassholder for lysbildenummer 2"/>
          <p:cNvSpPr>
            <a:spLocks noGrp="1"/>
          </p:cNvSpPr>
          <p:nvPr>
            <p:ph type="sldNum" sz="quarter" idx="12"/>
          </p:nvPr>
        </p:nvSpPr>
        <p:spPr>
          <a:xfrm>
            <a:off x="8382000" y="6356350"/>
            <a:ext cx="762000" cy="365125"/>
          </a:xfrm>
        </p:spPr>
        <p:txBody>
          <a:bodyPr/>
          <a:lstStyle/>
          <a:p>
            <a:fld id="{30DFC05C-2E46-4B4B-81B6-71F0E13C0776}" type="slidenum">
              <a:rPr lang="nb-NO"/>
              <a:pPr/>
              <a:t>85</a:t>
            </a:fld>
            <a:endParaRPr lang="nb-NO"/>
          </a:p>
        </p:txBody>
      </p:sp>
      <p:sp>
        <p:nvSpPr>
          <p:cNvPr id="5" name="Plassholder for bunntekst 4"/>
          <p:cNvSpPr>
            <a:spLocks noGrp="1"/>
          </p:cNvSpPr>
          <p:nvPr>
            <p:ph type="ftr" sz="quarter" idx="11"/>
          </p:nvPr>
        </p:nvSpPr>
        <p:spPr/>
        <p:txBody>
          <a:bodyPr/>
          <a:lstStyle/>
          <a:p>
            <a:r>
              <a:rPr lang="nb-NO"/>
              <a:t>Copyright - Rune Fardal - 2011</a:t>
            </a:r>
          </a:p>
        </p:txBody>
      </p:sp>
      <p:sp>
        <p:nvSpPr>
          <p:cNvPr id="7" name="TekstSylinder 6"/>
          <p:cNvSpPr txBox="1"/>
          <p:nvPr/>
        </p:nvSpPr>
        <p:spPr>
          <a:xfrm>
            <a:off x="2526061" y="4964396"/>
            <a:ext cx="3958986" cy="461665"/>
          </a:xfrm>
          <a:prstGeom prst="rect">
            <a:avLst/>
          </a:prstGeom>
          <a:noFill/>
        </p:spPr>
        <p:txBody>
          <a:bodyPr wrap="none" rtlCol="0">
            <a:spAutoFit/>
          </a:bodyPr>
          <a:lstStyle/>
          <a:p>
            <a:r>
              <a:rPr lang="nn-NO" sz="2400" b="1">
                <a:solidFill>
                  <a:srgbClr val="FFFFFF"/>
                </a:solidFill>
              </a:rPr>
              <a:t>La oss se på noen eksempler :</a:t>
            </a:r>
          </a:p>
        </p:txBody>
      </p:sp>
    </p:spTree>
  </p:cSld>
  <p:clrMapOvr>
    <a:masterClrMapping/>
  </p:clrMapOvr>
  <p:transition advClick="0"/>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tel 1"/>
          <p:cNvSpPr>
            <a:spLocks noGrp="1"/>
          </p:cNvSpPr>
          <p:nvPr>
            <p:ph type="ctrTitle"/>
          </p:nvPr>
        </p:nvSpPr>
        <p:spPr>
          <a:xfrm>
            <a:off x="685800" y="189670"/>
            <a:ext cx="7772400" cy="6052935"/>
          </a:xfrm>
        </p:spPr>
        <p:txBody>
          <a:bodyPr>
            <a:noAutofit/>
          </a:bodyPr>
          <a:lstStyle/>
          <a:p>
            <a:pPr algn="just"/>
            <a:r>
              <a:rPr lang="nb-NO" sz="1400"/>
              <a:t>I rapporten skriver  psykolog Eli S. Hallaråker følgende om </a:t>
            </a:r>
            <a:r>
              <a:rPr lang="nb-NO" sz="1400" u="sng"/>
              <a:t>MOR</a:t>
            </a:r>
            <a:r>
              <a:rPr lang="nb-NO" sz="1400"/>
              <a:t>: </a:t>
            </a:r>
            <a:br>
              <a:rPr lang="nb-NO" sz="1400"/>
            </a:br>
            <a:r>
              <a:rPr lang="nb-NO" sz="1800"/>
              <a:t/>
            </a:r>
            <a:br>
              <a:rPr lang="nb-NO" sz="1800"/>
            </a:br>
            <a:r>
              <a:rPr lang="nb-NO" sz="1400"/>
              <a:t>”</a:t>
            </a:r>
            <a:r>
              <a:rPr lang="nb-NO" sz="1400" i="1">
                <a:solidFill>
                  <a:schemeClr val="tx1">
                    <a:alpha val="50000"/>
                  </a:schemeClr>
                </a:solidFill>
              </a:rPr>
              <a:t>På de kliniske skalaene har hun forhøyet skåre (T&gt;70) på skala 3,2 og 1</a:t>
            </a:r>
            <a:r>
              <a:rPr lang="nb-NO" sz="1400" i="1"/>
              <a:t>. Dette er karakteristisk for kvinner som ofte klager på tretthet, manglende overskudd og depresjon. De er ofte ulykkelige I sine ekteskap, og man vil ofte finne en lang forhistorie med ekteskaps og familievansker. </a:t>
            </a:r>
            <a:r>
              <a:rPr lang="nb-NO" sz="1400" i="1">
                <a:solidFill>
                  <a:schemeClr val="tx1">
                    <a:alpha val="50000"/>
                  </a:schemeClr>
                </a:solidFill>
              </a:rPr>
              <a:t>Dette er sammenfallende med beskrivelser gitt av tidligere behandlere og støtter mitt inntrykk av MOR I mine møter med henne. Konklusjonen er derfor at MMPI ikke gir noe nytt, men understøtter det øvrige inntrykk av MOR.</a:t>
            </a:r>
            <a:r>
              <a:rPr lang="nb-NO" sz="1400" i="1"/>
              <a:t>”</a:t>
            </a:r>
            <a:br>
              <a:rPr lang="nb-NO" sz="1400" i="1"/>
            </a:br>
            <a:r>
              <a:rPr lang="nb-NO" sz="1400" i="1"/>
              <a:t> </a:t>
            </a:r>
            <a:r>
              <a:rPr lang="nb-NO" sz="1400"/>
              <a:t/>
            </a:r>
            <a:br>
              <a:rPr lang="nb-NO" sz="1400"/>
            </a:br>
            <a:r>
              <a:rPr lang="nb-NO" sz="1400"/>
              <a:t>I </a:t>
            </a:r>
            <a:r>
              <a:rPr lang="nb-NO" sz="1400" b="1"/>
              <a:t>Havik (1993) </a:t>
            </a:r>
            <a:r>
              <a:rPr lang="nb-NO" sz="1400"/>
              <a:t>står det følgende på s.125:</a:t>
            </a:r>
            <a:br>
              <a:rPr lang="nb-NO" sz="1400"/>
            </a:br>
            <a:r>
              <a:rPr lang="nb-NO" sz="1400"/>
              <a:t>”Kvinner </a:t>
            </a:r>
            <a:r>
              <a:rPr lang="nb-NO" sz="1400" i="1"/>
              <a:t>med 2-3/3-2 kode klager vanligvis over tretthet, manglende overskudd og depresjon. De er ofte ulykkelige i sine ekteskap. Hvis skala 5 (Mf) og/eller skala 9 (Ma) er lav (T-skåre&lt;45) vil man ofte finne en lang forhistorie med ekteskaps- og familievansker.”</a:t>
            </a:r>
            <a:br>
              <a:rPr lang="nb-NO" sz="1400" i="1"/>
            </a:br>
            <a:r>
              <a:rPr lang="nb-NO" sz="1400" i="1"/>
              <a:t/>
            </a:r>
            <a:br>
              <a:rPr lang="nb-NO" sz="1400" i="1"/>
            </a:br>
            <a:r>
              <a:rPr lang="nb-NO" sz="1400" i="1"/>
              <a:t/>
            </a:r>
            <a:br>
              <a:rPr lang="nb-NO" sz="1400" i="1"/>
            </a:br>
            <a:r>
              <a:rPr lang="nb-NO" sz="1400" i="1"/>
              <a:t/>
            </a:r>
            <a:br>
              <a:rPr lang="nb-NO" sz="1400" i="1"/>
            </a:br>
            <a:r>
              <a:rPr lang="nb-NO" sz="1800" i="1"/>
              <a:t/>
            </a:r>
            <a:br>
              <a:rPr lang="nb-NO" sz="1800" i="1"/>
            </a:br>
            <a:r>
              <a:rPr lang="nb-NO" sz="1400" b="1">
                <a:solidFill>
                  <a:schemeClr val="bg1"/>
                </a:solidFill>
              </a:rPr>
              <a:t>Som man klart ser er </a:t>
            </a:r>
            <a:r>
              <a:rPr lang="nb-NO" sz="1400" b="1" u="sng">
                <a:solidFill>
                  <a:schemeClr val="bg1"/>
                </a:solidFill>
              </a:rPr>
              <a:t>premissene</a:t>
            </a:r>
            <a:r>
              <a:rPr lang="nb-NO" sz="1400" b="1">
                <a:solidFill>
                  <a:schemeClr val="bg1"/>
                </a:solidFill>
              </a:rPr>
              <a:t> for  ”…. </a:t>
            </a:r>
            <a:r>
              <a:rPr lang="nb-NO" sz="1400" b="1" i="1">
                <a:solidFill>
                  <a:schemeClr val="bg1"/>
                </a:solidFill>
              </a:rPr>
              <a:t>ekteskaps- og familievansker”, </a:t>
            </a:r>
            <a:r>
              <a:rPr lang="nb-NO" sz="1400" b="1" u="sng">
                <a:solidFill>
                  <a:schemeClr val="bg1"/>
                </a:solidFill>
              </a:rPr>
              <a:t>utelatt</a:t>
            </a:r>
            <a:r>
              <a:rPr lang="nb-NO" sz="1400" b="1">
                <a:solidFill>
                  <a:schemeClr val="bg1"/>
                </a:solidFill>
              </a:rPr>
              <a:t>. Veken skala 5 eller 9 var lave på MORs skår. Det fantes heller ingen  ”</a:t>
            </a:r>
            <a:r>
              <a:rPr lang="nb-NO" sz="1400" b="1" i="1">
                <a:solidFill>
                  <a:schemeClr val="bg1"/>
                </a:solidFill>
              </a:rPr>
              <a:t>..lang forhistorie med ekteskaps og familievansker”</a:t>
            </a:r>
            <a:r>
              <a:rPr lang="nb-NO" sz="1400" b="1">
                <a:solidFill>
                  <a:schemeClr val="bg1"/>
                </a:solidFill>
              </a:rPr>
              <a:t> i samlivet. Tvert imot  beskrev MOR selv i et 50 talls brev fra samlivet hvor fantastisk hun hadde det med FAR! MOR  gikk til og med til det skritt og be UDI kaste fars nye kone etter skilsmissen, ut av landet så MOR kunne få FAR tilbake! Disse brev ville ikke den sakkyndige se. Det var premisser som </a:t>
            </a:r>
            <a:r>
              <a:rPr lang="nb-NO" sz="1400" b="1" u="sng">
                <a:solidFill>
                  <a:schemeClr val="bg1"/>
                </a:solidFill>
              </a:rPr>
              <a:t>falsifiserte</a:t>
            </a:r>
            <a:r>
              <a:rPr lang="nb-NO" sz="1400" b="1">
                <a:solidFill>
                  <a:schemeClr val="bg1"/>
                </a:solidFill>
              </a:rPr>
              <a:t>  psykolog Hallaråkers ”konklusjon”! </a:t>
            </a:r>
            <a:br>
              <a:rPr lang="nb-NO" sz="1400" b="1">
                <a:solidFill>
                  <a:schemeClr val="bg1"/>
                </a:solidFill>
              </a:rPr>
            </a:br>
            <a:r>
              <a:rPr lang="nb-NO" sz="1400" b="1">
                <a:solidFill>
                  <a:schemeClr val="bg1"/>
                </a:solidFill>
              </a:rPr>
              <a:t>Årsaken til at kvinner med det skårbildet Havik beskriver kan ha ekteskap og/eller familievansker beskriver Havik </a:t>
            </a:r>
            <a:r>
              <a:rPr lang="nb-NO" sz="1400" b="1">
                <a:solidFill>
                  <a:srgbClr val="FFFFFF"/>
                </a:solidFill>
              </a:rPr>
              <a:t>(1993) s.76-slik: ”Disse </a:t>
            </a:r>
            <a:r>
              <a:rPr lang="nb-NO" sz="1400" b="1" i="1">
                <a:solidFill>
                  <a:srgbClr val="FFFFFF"/>
                </a:solidFill>
              </a:rPr>
              <a:t>konflikter kan ofte føres tilbake til en opplevelse av avvisning eller manglende omsorg fra </a:t>
            </a:r>
            <a:r>
              <a:rPr lang="nb-NO" sz="1400" b="1" i="1" u="sng">
                <a:solidFill>
                  <a:srgbClr val="FFFFFF"/>
                </a:solidFill>
              </a:rPr>
              <a:t>egne foreldre</a:t>
            </a:r>
            <a:r>
              <a:rPr lang="nb-NO" sz="1400" b="1" i="1">
                <a:solidFill>
                  <a:srgbClr val="FFFFFF"/>
                </a:solidFill>
              </a:rPr>
              <a:t>”</a:t>
            </a:r>
            <a:r>
              <a:rPr lang="nb-NO" sz="1800" b="1" i="1">
                <a:solidFill>
                  <a:srgbClr val="FFFFFF"/>
                </a:solidFill>
              </a:rPr>
              <a:t>. </a:t>
            </a:r>
            <a:endParaRPr lang="nn-NO" sz="1800"/>
          </a:p>
        </p:txBody>
      </p:sp>
      <p:sp>
        <p:nvSpPr>
          <p:cNvPr id="3" name="Plassholder for lysbildenummer 2"/>
          <p:cNvSpPr>
            <a:spLocks noGrp="1"/>
          </p:cNvSpPr>
          <p:nvPr>
            <p:ph type="sldNum" sz="quarter" idx="12"/>
          </p:nvPr>
        </p:nvSpPr>
        <p:spPr>
          <a:xfrm>
            <a:off x="8382000" y="6356350"/>
            <a:ext cx="762000" cy="365125"/>
          </a:xfrm>
        </p:spPr>
        <p:txBody>
          <a:bodyPr/>
          <a:lstStyle/>
          <a:p>
            <a:fld id="{30DFC05C-2E46-4B4B-81B6-71F0E13C0776}" type="slidenum">
              <a:rPr lang="nb-NO"/>
              <a:pPr/>
              <a:t>86</a:t>
            </a:fld>
            <a:endParaRPr lang="nb-NO"/>
          </a:p>
        </p:txBody>
      </p:sp>
      <p:sp>
        <p:nvSpPr>
          <p:cNvPr id="5" name="Plassholder for bunntekst 4"/>
          <p:cNvSpPr>
            <a:spLocks noGrp="1"/>
          </p:cNvSpPr>
          <p:nvPr>
            <p:ph type="ftr" sz="quarter" idx="11"/>
          </p:nvPr>
        </p:nvSpPr>
        <p:spPr/>
        <p:txBody>
          <a:bodyPr/>
          <a:lstStyle/>
          <a:p>
            <a:r>
              <a:rPr lang="nb-NO"/>
              <a:t>Copyright - Rune Fardal - 2011</a:t>
            </a:r>
          </a:p>
        </p:txBody>
      </p:sp>
    </p:spTree>
  </p:cSld>
  <p:clrMapOvr>
    <a:masterClrMapping/>
  </p:clrMapOvr>
  <p:transition advClick="0"/>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tel 1"/>
          <p:cNvSpPr>
            <a:spLocks noGrp="1"/>
          </p:cNvSpPr>
          <p:nvPr>
            <p:ph type="ctrTitle"/>
          </p:nvPr>
        </p:nvSpPr>
        <p:spPr>
          <a:xfrm>
            <a:off x="685800" y="189670"/>
            <a:ext cx="7772400" cy="6052935"/>
          </a:xfrm>
        </p:spPr>
        <p:txBody>
          <a:bodyPr>
            <a:noAutofit/>
          </a:bodyPr>
          <a:lstStyle/>
          <a:p>
            <a:pPr algn="just"/>
            <a:r>
              <a:rPr lang="nb-NO" sz="1400"/>
              <a:t>I rapporten skriver  psykolog Hallaråker følgende om </a:t>
            </a:r>
            <a:r>
              <a:rPr lang="nb-NO" sz="1400" u="sng"/>
              <a:t>FAR</a:t>
            </a:r>
            <a:r>
              <a:rPr lang="nb-NO" sz="1400"/>
              <a:t>:</a:t>
            </a:r>
            <a:br>
              <a:rPr lang="nb-NO" sz="1400"/>
            </a:br>
            <a:r>
              <a:rPr lang="nb-NO" sz="1400"/>
              <a:t/>
            </a:r>
            <a:br>
              <a:rPr lang="nb-NO" sz="1400"/>
            </a:br>
            <a:r>
              <a:rPr lang="nb-NO" sz="1400"/>
              <a:t>” </a:t>
            </a:r>
            <a:r>
              <a:rPr lang="nb-NO" sz="1400" i="1"/>
              <a:t>En av validitetskalaene viser en forhøyer skåre (T&gt;70), det er den såkalte K-skalaen, som kan indikere at hans påståtte tilpasning og gode fungering kan reflektere en benektende fasade, der benekting, fortrengning og idyllisering er vanlige forsvarsmekanismer. Av de kliniske skalaene er det bare en som er forhøyet. Nemlig skala 5. Dette er den såkalte maskulinitet – feminitetskalaen som dreier seg om konflikter knyttet til maskulinitet og mannlig identitet. Det finnes lite forskningsmessig belegg for at en isolert heving av skala 5 kan tolkes I noen spesiell retning. Ut fra dette velger jeg I denne sammenheng ikke å legge særlig vekt på dette resultatet. Dermed blir den samlede konklusjonen på FAR ́s MMPI-profil at den gir lite innformasjon ut over en tendens til opptatthet av fasade og benekting/idyllisering stemmer godt overens med det øvrige inntrykket” </a:t>
            </a:r>
            <a:r>
              <a:rPr lang="nb-NO" sz="1400"/>
              <a:t/>
            </a:r>
            <a:br>
              <a:rPr lang="nb-NO" sz="1400"/>
            </a:br>
            <a:r>
              <a:rPr lang="nb-NO" sz="1400"/>
              <a:t/>
            </a:r>
            <a:br>
              <a:rPr lang="nb-NO" sz="1400"/>
            </a:br>
            <a:r>
              <a:rPr lang="nb-NO" sz="1400"/>
              <a:t>Her tolker den sakkyndige den forhøyede verdien på K-skalaen som om FAR er en </a:t>
            </a:r>
            <a:r>
              <a:rPr lang="nb-NO" sz="1400" u="sng"/>
              <a:t>psykiatyrisk pasient</a:t>
            </a:r>
            <a:r>
              <a:rPr lang="nb-NO" sz="1400"/>
              <a:t>. Dette til tross for at faglitteraturen er meget klar på at i en normalbefolkning, blir konklusjonen stikk motsatt. </a:t>
            </a:r>
            <a:br>
              <a:rPr lang="nb-NO" sz="1400"/>
            </a:br>
            <a:r>
              <a:rPr lang="nb-NO" sz="1400"/>
              <a:t/>
            </a:r>
            <a:br>
              <a:rPr lang="nb-NO" sz="1400"/>
            </a:br>
            <a:r>
              <a:rPr lang="nb-NO" sz="1400"/>
              <a:t/>
            </a:r>
            <a:br>
              <a:rPr lang="nb-NO" sz="1400"/>
            </a:br>
            <a:r>
              <a:rPr lang="nb-NO" sz="1400"/>
              <a:t/>
            </a:r>
            <a:br>
              <a:rPr lang="nb-NO" sz="1400"/>
            </a:br>
            <a:r>
              <a:rPr lang="nb-NO" sz="1400" b="1">
                <a:solidFill>
                  <a:srgbClr val="FFFFFF"/>
                </a:solidFill>
              </a:rPr>
              <a:t>Havik (2003) skriver meget klart på side.64: ” </a:t>
            </a:r>
            <a:r>
              <a:rPr lang="nb-NO" sz="1400" b="1" i="1">
                <a:solidFill>
                  <a:srgbClr val="FFFFFF"/>
                </a:solidFill>
              </a:rPr>
              <a:t>En moderat heving av K- skalaen er ikke nødvendig vis forbundet med defensivitet, men kan vise til en positiv og realistisk selvvurdering som bygger på god tilpasningsevne og resurser. I tråd med dette tyder undersøkelser på at K-skalaen ikke måler defensivitet i normalgrupper, men god tilpasning og mestring (Heilburn, 1961).” </a:t>
            </a:r>
            <a:br>
              <a:rPr lang="nb-NO" sz="1400" b="1" i="1">
                <a:solidFill>
                  <a:srgbClr val="FFFFFF"/>
                </a:solidFill>
              </a:rPr>
            </a:br>
            <a:r>
              <a:rPr lang="nb-NO" sz="1400" b="1" i="1">
                <a:solidFill>
                  <a:srgbClr val="FFFFFF"/>
                </a:solidFill>
              </a:rPr>
              <a:t/>
            </a:r>
            <a:br>
              <a:rPr lang="nb-NO" sz="1400" b="1" i="1">
                <a:solidFill>
                  <a:srgbClr val="FFFFFF"/>
                </a:solidFill>
              </a:rPr>
            </a:br>
            <a:r>
              <a:rPr lang="nb-NO" sz="1400" b="1">
                <a:solidFill>
                  <a:srgbClr val="FFFFFF"/>
                </a:solidFill>
              </a:rPr>
              <a:t>Hataway (1989) s.64-65 skriver: ”</a:t>
            </a:r>
            <a:r>
              <a:rPr lang="nb-NO" sz="1400" b="1" i="1">
                <a:solidFill>
                  <a:srgbClr val="FFFFFF"/>
                </a:solidFill>
              </a:rPr>
              <a:t>Korreksjonskalaen (K) er den mest komplekse av validitetskalaene. Det er imidlertid viktig å observere at personer som fungerer bra og er følelsesmessig stabile, ofte beskriver seg selv med samme ord. Det vil se at deres liv er akkurat så bra som de oppgir på denne skalaen”. </a:t>
            </a:r>
            <a:endParaRPr lang="nn-NO" sz="1800" b="1">
              <a:solidFill>
                <a:srgbClr val="FFFFFF"/>
              </a:solidFill>
            </a:endParaRPr>
          </a:p>
        </p:txBody>
      </p:sp>
      <p:sp>
        <p:nvSpPr>
          <p:cNvPr id="3" name="Plassholder for lysbildenummer 2"/>
          <p:cNvSpPr>
            <a:spLocks noGrp="1"/>
          </p:cNvSpPr>
          <p:nvPr>
            <p:ph type="sldNum" sz="quarter" idx="12"/>
          </p:nvPr>
        </p:nvSpPr>
        <p:spPr>
          <a:xfrm>
            <a:off x="8382000" y="6356350"/>
            <a:ext cx="762000" cy="365125"/>
          </a:xfrm>
        </p:spPr>
        <p:txBody>
          <a:bodyPr/>
          <a:lstStyle/>
          <a:p>
            <a:fld id="{30DFC05C-2E46-4B4B-81B6-71F0E13C0776}" type="slidenum">
              <a:rPr lang="nb-NO"/>
              <a:pPr/>
              <a:t>87</a:t>
            </a:fld>
            <a:endParaRPr lang="nb-NO"/>
          </a:p>
        </p:txBody>
      </p:sp>
      <p:sp>
        <p:nvSpPr>
          <p:cNvPr id="5" name="Plassholder for bunntekst 4"/>
          <p:cNvSpPr>
            <a:spLocks noGrp="1"/>
          </p:cNvSpPr>
          <p:nvPr>
            <p:ph type="ftr" sz="quarter" idx="11"/>
          </p:nvPr>
        </p:nvSpPr>
        <p:spPr/>
        <p:txBody>
          <a:bodyPr/>
          <a:lstStyle/>
          <a:p>
            <a:r>
              <a:rPr lang="nb-NO"/>
              <a:t>Copyright - Rune Fardal - 2011</a:t>
            </a:r>
          </a:p>
        </p:txBody>
      </p:sp>
    </p:spTree>
  </p:cSld>
  <p:clrMapOvr>
    <a:masterClrMapping/>
  </p:clrMapOvr>
  <p:transition advClick="0"/>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tel 1"/>
          <p:cNvSpPr>
            <a:spLocks noGrp="1"/>
          </p:cNvSpPr>
          <p:nvPr>
            <p:ph type="ctrTitle"/>
          </p:nvPr>
        </p:nvSpPr>
        <p:spPr>
          <a:xfrm>
            <a:off x="685800" y="189670"/>
            <a:ext cx="7772400" cy="6166680"/>
          </a:xfrm>
        </p:spPr>
        <p:txBody>
          <a:bodyPr>
            <a:noAutofit/>
          </a:bodyPr>
          <a:lstStyle/>
          <a:p>
            <a:pPr algn="just"/>
            <a:r>
              <a:rPr lang="nb-NO" sz="2000"/>
              <a:t>Som eksemplene viser  feiltolker og utelater psykolog Hallaråker bevisst, for MOR negative premisser,  mens for FAR blir positive premisser bevisst  utelatt og forfalsket! MOR skal fremstå positivt, FAR skal fremstå negativt.</a:t>
            </a:r>
            <a:br>
              <a:rPr lang="nb-NO" sz="2000"/>
            </a:br>
            <a:r>
              <a:rPr lang="nb-NO" sz="2000"/>
              <a:t/>
            </a:r>
            <a:br>
              <a:rPr lang="nb-NO" sz="2000"/>
            </a:br>
            <a:r>
              <a:rPr lang="nb-NO" sz="2000"/>
              <a:t>Psykolog Hallaråker har en hypotese eller modell, bygget på sin samtale med mor og hennes advokat, om at far er  en voldelig psykopat, mens mor er et offer. Hun snakket med MOR først og jmf. forskning som vist over av Mantonakis &amp; al. (2009), blir da FAR vurdert ut i fra MORs subjektive bilde av far. Alle premisser som avslører MOR utelates eller forvrenges, alle premisser som støtter far forfalskes, de passer ikke i en snever hypotese.</a:t>
            </a:r>
            <a:br>
              <a:rPr lang="nb-NO" sz="2000"/>
            </a:br>
            <a:r>
              <a:rPr lang="nb-NO" sz="2000"/>
              <a:t/>
            </a:r>
            <a:br>
              <a:rPr lang="nb-NO" sz="2000"/>
            </a:br>
            <a:r>
              <a:rPr lang="nb-NO" sz="2000"/>
              <a:t/>
            </a:r>
            <a:br>
              <a:rPr lang="nb-NO" sz="2000"/>
            </a:br>
            <a:r>
              <a:rPr lang="nb-NO" sz="2000" b="1">
                <a:solidFill>
                  <a:srgbClr val="FFFFFF"/>
                </a:solidFill>
              </a:rPr>
              <a:t>I realiteten er dette et typisk eksempel på hvordan sakkyndig psykolog Eli S. Hallaråker  leter etter bekreftende premisser for en forutinntatt hypotese samtidig som hun forfalsker eller bevisst overser premisser  som falsifiserer  hypotesen. Det er med andre ord ingen tilfeldig  feilvurdering, men en bevisst </a:t>
            </a:r>
            <a:r>
              <a:rPr lang="nb-NO" sz="2000" b="1" u="sng">
                <a:solidFill>
                  <a:srgbClr val="FFFFFF"/>
                </a:solidFill>
              </a:rPr>
              <a:t>faglig svindel</a:t>
            </a:r>
            <a:r>
              <a:rPr lang="nb-NO" sz="2000" b="1">
                <a:solidFill>
                  <a:srgbClr val="FFFFFF"/>
                </a:solidFill>
              </a:rPr>
              <a:t>! </a:t>
            </a:r>
            <a:endParaRPr lang="nn-NO" sz="1800" b="1">
              <a:solidFill>
                <a:srgbClr val="FFFFFF"/>
              </a:solidFill>
            </a:endParaRPr>
          </a:p>
        </p:txBody>
      </p:sp>
      <p:sp>
        <p:nvSpPr>
          <p:cNvPr id="3" name="Plassholder for lysbildenummer 2"/>
          <p:cNvSpPr>
            <a:spLocks noGrp="1"/>
          </p:cNvSpPr>
          <p:nvPr>
            <p:ph type="sldNum" sz="quarter" idx="12"/>
          </p:nvPr>
        </p:nvSpPr>
        <p:spPr>
          <a:xfrm>
            <a:off x="8382000" y="6356350"/>
            <a:ext cx="762000" cy="365125"/>
          </a:xfrm>
        </p:spPr>
        <p:txBody>
          <a:bodyPr/>
          <a:lstStyle/>
          <a:p>
            <a:fld id="{30DFC05C-2E46-4B4B-81B6-71F0E13C0776}" type="slidenum">
              <a:rPr lang="nb-NO"/>
              <a:pPr/>
              <a:t>88</a:t>
            </a:fld>
            <a:endParaRPr lang="nb-NO"/>
          </a:p>
        </p:txBody>
      </p:sp>
      <p:sp>
        <p:nvSpPr>
          <p:cNvPr id="5" name="Plassholder for bunntekst 4"/>
          <p:cNvSpPr>
            <a:spLocks noGrp="1"/>
          </p:cNvSpPr>
          <p:nvPr>
            <p:ph type="ftr" sz="quarter" idx="11"/>
          </p:nvPr>
        </p:nvSpPr>
        <p:spPr/>
        <p:txBody>
          <a:bodyPr/>
          <a:lstStyle/>
          <a:p>
            <a:r>
              <a:rPr lang="nb-NO"/>
              <a:t>Copyright - Rune Fardal - 2011</a:t>
            </a:r>
          </a:p>
        </p:txBody>
      </p:sp>
    </p:spTree>
  </p:cSld>
  <p:clrMapOvr>
    <a:masterClrMapping/>
  </p:clrMapOvr>
  <p:transition advClick="0"/>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tel 1"/>
          <p:cNvSpPr>
            <a:spLocks noGrp="1"/>
          </p:cNvSpPr>
          <p:nvPr>
            <p:ph type="ctrTitle"/>
          </p:nvPr>
        </p:nvSpPr>
        <p:spPr>
          <a:xfrm>
            <a:off x="685800" y="808158"/>
            <a:ext cx="7772400" cy="3545998"/>
          </a:xfrm>
        </p:spPr>
        <p:txBody>
          <a:bodyPr>
            <a:normAutofit/>
          </a:bodyPr>
          <a:lstStyle/>
          <a:p>
            <a:r>
              <a:rPr lang="nn-NO" sz="2400"/>
              <a:t>Et annet klassisk eksempel er beskrivelsen av psykolog </a:t>
            </a:r>
            <a:r>
              <a:rPr lang="nn-NO" sz="2400" u="sng"/>
              <a:t>Magne Ivar Furevik</a:t>
            </a:r>
            <a:r>
              <a:rPr lang="nn-NO" sz="2400"/>
              <a:t>  sin vurdering i en sakkyndig rapport fra Kvamsaken i 2003, der han utelater faglige premisser for at hans modell skal passe!</a:t>
            </a:r>
            <a:br>
              <a:rPr lang="nn-NO" sz="2400"/>
            </a:br>
            <a:r>
              <a:rPr lang="nn-NO"/>
              <a:t/>
            </a:r>
            <a:br>
              <a:rPr lang="nn-NO"/>
            </a:br>
            <a:r>
              <a:rPr lang="nb-NO" sz="2000"/>
              <a:t/>
            </a:r>
            <a:br>
              <a:rPr lang="nb-NO" sz="2000"/>
            </a:br>
            <a:endParaRPr lang="nn-NO"/>
          </a:p>
        </p:txBody>
      </p:sp>
      <p:sp>
        <p:nvSpPr>
          <p:cNvPr id="3" name="Plassholder for lysbildenummer 2"/>
          <p:cNvSpPr>
            <a:spLocks noGrp="1"/>
          </p:cNvSpPr>
          <p:nvPr>
            <p:ph type="sldNum" sz="quarter" idx="12"/>
          </p:nvPr>
        </p:nvSpPr>
        <p:spPr>
          <a:xfrm>
            <a:off x="8382000" y="6356350"/>
            <a:ext cx="762000" cy="365125"/>
          </a:xfrm>
        </p:spPr>
        <p:txBody>
          <a:bodyPr/>
          <a:lstStyle/>
          <a:p>
            <a:fld id="{30DFC05C-2E46-4B4B-81B6-71F0E13C0776}" type="slidenum">
              <a:rPr lang="nb-NO"/>
              <a:pPr/>
              <a:t>89</a:t>
            </a:fld>
            <a:endParaRPr lang="nb-NO"/>
          </a:p>
        </p:txBody>
      </p:sp>
      <p:sp>
        <p:nvSpPr>
          <p:cNvPr id="5" name="Plassholder for bunntekst 4"/>
          <p:cNvSpPr>
            <a:spLocks noGrp="1"/>
          </p:cNvSpPr>
          <p:nvPr>
            <p:ph type="ftr" sz="quarter" idx="11"/>
          </p:nvPr>
        </p:nvSpPr>
        <p:spPr/>
        <p:txBody>
          <a:bodyPr/>
          <a:lstStyle/>
          <a:p>
            <a:r>
              <a:rPr lang="nb-NO"/>
              <a:t>Copyright - Rune Fardal - 2011</a:t>
            </a:r>
          </a:p>
        </p:txBody>
      </p:sp>
    </p:spTree>
  </p:cSld>
  <p:clrMapOvr>
    <a:masterClrMapping/>
  </p:clrMapOvr>
  <p:transition advClick="0"/>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Plassholder for lysbildenummer 4"/>
          <p:cNvSpPr>
            <a:spLocks noGrp="1"/>
          </p:cNvSpPr>
          <p:nvPr>
            <p:ph type="sldNum" sz="quarter" idx="12"/>
          </p:nvPr>
        </p:nvSpPr>
        <p:spPr>
          <a:xfrm>
            <a:off x="8382000" y="6356350"/>
            <a:ext cx="762000" cy="365125"/>
          </a:xfrm>
        </p:spPr>
        <p:txBody>
          <a:bodyPr/>
          <a:lstStyle/>
          <a:p>
            <a:fld id="{30DFC05C-2E46-4B4B-81B6-71F0E13C0776}" type="slidenum">
              <a:rPr lang="nb-NO"/>
              <a:pPr/>
              <a:t>9</a:t>
            </a:fld>
            <a:endParaRPr lang="nb-NO"/>
          </a:p>
        </p:txBody>
      </p:sp>
      <p:sp>
        <p:nvSpPr>
          <p:cNvPr id="7" name="Plassholder for bunntekst 6"/>
          <p:cNvSpPr>
            <a:spLocks noGrp="1"/>
          </p:cNvSpPr>
          <p:nvPr>
            <p:ph type="ftr" sz="quarter" idx="11"/>
          </p:nvPr>
        </p:nvSpPr>
        <p:spPr/>
        <p:txBody>
          <a:bodyPr/>
          <a:lstStyle/>
          <a:p>
            <a:r>
              <a:rPr lang="nb-NO"/>
              <a:t>Copyright - Rune Fardal - 2011</a:t>
            </a:r>
          </a:p>
        </p:txBody>
      </p:sp>
      <p:pic>
        <p:nvPicPr>
          <p:cNvPr id="14" name="Bilde 13" descr="172129main_gpb-earth-300dpi copy.jpg"/>
          <p:cNvPicPr>
            <a:picLocks noChangeAspect="1"/>
          </p:cNvPicPr>
          <p:nvPr/>
        </p:nvPicPr>
        <p:blipFill>
          <a:blip r:embed="rId2"/>
          <a:stretch>
            <a:fillRect/>
          </a:stretch>
        </p:blipFill>
        <p:spPr>
          <a:xfrm>
            <a:off x="4725529" y="1998848"/>
            <a:ext cx="3656471" cy="2413931"/>
          </a:xfrm>
          <a:prstGeom prst="rect">
            <a:avLst/>
          </a:prstGeom>
        </p:spPr>
      </p:pic>
      <p:sp>
        <p:nvSpPr>
          <p:cNvPr id="15" name="TekstSylinder 14"/>
          <p:cNvSpPr txBox="1"/>
          <p:nvPr/>
        </p:nvSpPr>
        <p:spPr>
          <a:xfrm>
            <a:off x="735765" y="1794143"/>
            <a:ext cx="3709436" cy="2862322"/>
          </a:xfrm>
          <a:prstGeom prst="rect">
            <a:avLst/>
          </a:prstGeom>
          <a:noFill/>
        </p:spPr>
        <p:txBody>
          <a:bodyPr wrap="square" rtlCol="0">
            <a:spAutoFit/>
          </a:bodyPr>
          <a:lstStyle/>
          <a:p>
            <a:pPr algn="just"/>
            <a:r>
              <a:rPr lang="nn-NO" sz="2000" b="1"/>
              <a:t>volden instrumentell. </a:t>
            </a:r>
          </a:p>
          <a:p>
            <a:pPr algn="just"/>
            <a:r>
              <a:rPr lang="nn-NO" sz="2000" b="1"/>
              <a:t>I narsissistens </a:t>
            </a:r>
            <a:r>
              <a:rPr lang="nn-NO" sz="2000" b="1" i="1">
                <a:solidFill>
                  <a:srgbClr val="FF0000"/>
                </a:solidFill>
              </a:rPr>
              <a:t>hatefulle</a:t>
            </a:r>
            <a:r>
              <a:rPr lang="nn-NO" sz="2000" b="1" i="1"/>
              <a:t> </a:t>
            </a:r>
            <a:r>
              <a:rPr lang="nn-NO" sz="2000" b="1"/>
              <a:t>vold</a:t>
            </a:r>
            <a:r>
              <a:rPr lang="nn-NO" sz="2000" b="1" i="1"/>
              <a:t> </a:t>
            </a:r>
            <a:r>
              <a:rPr lang="nn-NO" sz="2000" b="1"/>
              <a:t>er </a:t>
            </a:r>
            <a:r>
              <a:rPr lang="nn-NO" sz="2000" b="1" u="sng"/>
              <a:t>hensikten</a:t>
            </a:r>
            <a:r>
              <a:rPr lang="nn-NO" sz="2000" b="1"/>
              <a:t> å påføre smerte og skade, projeksjon av skammen. </a:t>
            </a:r>
          </a:p>
          <a:p>
            <a:pPr algn="just"/>
            <a:r>
              <a:rPr lang="nn-NO" sz="2000" b="1">
                <a:solidFill>
                  <a:srgbClr val="000000"/>
                </a:solidFill>
              </a:rPr>
              <a:t>Psykopatens</a:t>
            </a:r>
            <a:r>
              <a:rPr lang="nn-NO" sz="2000" b="1" i="1">
                <a:solidFill>
                  <a:srgbClr val="000000"/>
                </a:solidFill>
              </a:rPr>
              <a:t> </a:t>
            </a:r>
            <a:r>
              <a:rPr lang="nn-NO" sz="2000" b="1" i="1">
                <a:solidFill>
                  <a:srgbClr val="FF0000"/>
                </a:solidFill>
              </a:rPr>
              <a:t>instrumentelle</a:t>
            </a:r>
            <a:r>
              <a:rPr lang="nn-NO" sz="2000" b="1" i="1">
                <a:solidFill>
                  <a:srgbClr val="000000"/>
                </a:solidFill>
              </a:rPr>
              <a:t> </a:t>
            </a:r>
            <a:r>
              <a:rPr lang="nn-NO" sz="2000" b="1">
                <a:solidFill>
                  <a:srgbClr val="000000"/>
                </a:solidFill>
              </a:rPr>
              <a:t>vold</a:t>
            </a:r>
            <a:r>
              <a:rPr lang="nn-NO" sz="2000" b="1" i="1">
                <a:solidFill>
                  <a:srgbClr val="000000"/>
                </a:solidFill>
              </a:rPr>
              <a:t> </a:t>
            </a:r>
            <a:r>
              <a:rPr lang="nn-NO" sz="2000" b="1">
                <a:solidFill>
                  <a:srgbClr val="000000"/>
                </a:solidFill>
              </a:rPr>
              <a:t>kan påføre skade, men </a:t>
            </a:r>
            <a:r>
              <a:rPr lang="nn-NO" sz="2000" b="1" u="sng">
                <a:solidFill>
                  <a:srgbClr val="000000"/>
                </a:solidFill>
              </a:rPr>
              <a:t>hensikten</a:t>
            </a:r>
            <a:r>
              <a:rPr lang="nn-NO" sz="2000" b="1">
                <a:solidFill>
                  <a:srgbClr val="000000"/>
                </a:solidFill>
              </a:rPr>
              <a:t> er å oppnå et </a:t>
            </a:r>
            <a:r>
              <a:rPr lang="nn-NO" sz="2000" b="1" i="1">
                <a:solidFill>
                  <a:srgbClr val="000000"/>
                </a:solidFill>
              </a:rPr>
              <a:t>mål</a:t>
            </a:r>
            <a:r>
              <a:rPr lang="nn-NO" sz="2000" b="1">
                <a:solidFill>
                  <a:srgbClr val="000000"/>
                </a:solidFill>
              </a:rPr>
              <a:t>. Forskjellen ligger i hensikten, ikke handlingen!</a:t>
            </a:r>
            <a:endParaRPr lang="nn-NO"/>
          </a:p>
        </p:txBody>
      </p:sp>
      <p:sp>
        <p:nvSpPr>
          <p:cNvPr id="16" name="TekstSylinder 15"/>
          <p:cNvSpPr txBox="1"/>
          <p:nvPr/>
        </p:nvSpPr>
        <p:spPr>
          <a:xfrm>
            <a:off x="634441" y="5038101"/>
            <a:ext cx="7843747" cy="1200329"/>
          </a:xfrm>
          <a:prstGeom prst="rect">
            <a:avLst/>
          </a:prstGeom>
          <a:noFill/>
        </p:spPr>
        <p:txBody>
          <a:bodyPr wrap="square" rtlCol="0">
            <a:spAutoFit/>
          </a:bodyPr>
          <a:lstStyle/>
          <a:p>
            <a:pPr algn="just"/>
            <a:r>
              <a:rPr lang="nn-NO" b="1">
                <a:solidFill>
                  <a:srgbClr val="EEECE1"/>
                </a:solidFill>
              </a:rPr>
              <a:t>A.B. Breiviks adferd er typisk, hensikten med massemordet var å oppnå et høyere </a:t>
            </a:r>
            <a:r>
              <a:rPr lang="nn-NO" b="1" i="1">
                <a:solidFill>
                  <a:srgbClr val="EEECE1"/>
                </a:solidFill>
              </a:rPr>
              <a:t>mål </a:t>
            </a:r>
            <a:r>
              <a:rPr lang="nn-NO" b="1">
                <a:solidFill>
                  <a:srgbClr val="EEECE1"/>
                </a:solidFill>
              </a:rPr>
              <a:t>slik han beskriver i sitt </a:t>
            </a:r>
            <a:r>
              <a:rPr lang="nn-NO" b="1" i="1">
                <a:solidFill>
                  <a:srgbClr val="EEECE1"/>
                </a:solidFill>
              </a:rPr>
              <a:t>manifest</a:t>
            </a:r>
            <a:r>
              <a:rPr lang="nn-NO" b="1">
                <a:solidFill>
                  <a:srgbClr val="EEECE1"/>
                </a:solidFill>
              </a:rPr>
              <a:t>. Derfor kan han  beskrive dette ”rasjonelt” uten  affekt. Slik er psykopatens logikk, virkelighetsfjern sett fra  empatiens  normer, men ikke psykotisk, for han vet hva han gjør!  </a:t>
            </a:r>
          </a:p>
        </p:txBody>
      </p:sp>
      <p:sp>
        <p:nvSpPr>
          <p:cNvPr id="17" name="TekstSylinder 16"/>
          <p:cNvSpPr txBox="1"/>
          <p:nvPr/>
        </p:nvSpPr>
        <p:spPr>
          <a:xfrm>
            <a:off x="735764" y="350839"/>
            <a:ext cx="7742424" cy="584776"/>
          </a:xfrm>
          <a:prstGeom prst="rect">
            <a:avLst/>
          </a:prstGeom>
          <a:noFill/>
        </p:spPr>
        <p:txBody>
          <a:bodyPr wrap="none" rtlCol="0">
            <a:spAutoFit/>
          </a:bodyPr>
          <a:lstStyle/>
          <a:p>
            <a:r>
              <a:rPr lang="nn-NO" sz="3200" b="1"/>
              <a:t>I den ytterste konsekvens har vi </a:t>
            </a:r>
            <a:r>
              <a:rPr lang="nn-NO" sz="3200" b="1" i="1"/>
              <a:t>psykopaten</a:t>
            </a:r>
            <a:r>
              <a:rPr lang="nn-NO" sz="3200" b="1"/>
              <a:t>!</a:t>
            </a:r>
          </a:p>
        </p:txBody>
      </p:sp>
      <p:sp>
        <p:nvSpPr>
          <p:cNvPr id="18" name="TekstSylinder 17"/>
          <p:cNvSpPr txBox="1"/>
          <p:nvPr/>
        </p:nvSpPr>
        <p:spPr>
          <a:xfrm>
            <a:off x="735765" y="1128312"/>
            <a:ext cx="7884587" cy="707886"/>
          </a:xfrm>
          <a:prstGeom prst="rect">
            <a:avLst/>
          </a:prstGeom>
          <a:noFill/>
        </p:spPr>
        <p:txBody>
          <a:bodyPr wrap="square" rtlCol="0">
            <a:spAutoFit/>
          </a:bodyPr>
          <a:lstStyle/>
          <a:p>
            <a:r>
              <a:rPr lang="nn-NO" sz="2000" b="1"/>
              <a:t>Slik en satellitt har forlatt jordens gravitasjon og blitt vektløs, slik har psykopaten forlatt narsissistens nevrotiske skam. Uten skammen blir</a:t>
            </a:r>
            <a:endParaRPr lang="nn-NO" sz="2000"/>
          </a:p>
        </p:txBody>
      </p:sp>
    </p:spTree>
  </p:cSld>
  <p:clrMapOvr>
    <a:masterClrMapping/>
  </p:clrMapOvr>
  <p:transition advClick="0"/>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tel 1"/>
          <p:cNvSpPr>
            <a:spLocks noGrp="1"/>
          </p:cNvSpPr>
          <p:nvPr>
            <p:ph type="ctrTitle"/>
          </p:nvPr>
        </p:nvSpPr>
        <p:spPr>
          <a:xfrm>
            <a:off x="685800" y="288627"/>
            <a:ext cx="7772400" cy="4263443"/>
          </a:xfrm>
        </p:spPr>
        <p:txBody>
          <a:bodyPr>
            <a:noAutofit/>
          </a:bodyPr>
          <a:lstStyle/>
          <a:p>
            <a:pPr algn="just"/>
            <a:r>
              <a:rPr lang="en-US" sz="1400"/>
              <a:t/>
            </a:r>
            <a:br>
              <a:rPr lang="en-US" sz="1400"/>
            </a:br>
            <a:r>
              <a:rPr lang="en-US" sz="1400"/>
              <a:t/>
            </a:r>
            <a:br>
              <a:rPr lang="en-US" sz="1400"/>
            </a:br>
            <a:r>
              <a:rPr lang="en-US" sz="1400"/>
              <a:t/>
            </a:r>
            <a:br>
              <a:rPr lang="en-US" sz="1400"/>
            </a:br>
            <a:r>
              <a:rPr lang="en-US" sz="1400"/>
              <a:t>Følgende referanse fra </a:t>
            </a:r>
            <a:r>
              <a:rPr lang="en-US" sz="1400" b="1"/>
              <a:t>Nou 1995:23,s.28, Barnefaglige Sakkyndighetsoppgaver, </a:t>
            </a:r>
            <a:r>
              <a:rPr lang="en-US" sz="1400"/>
              <a:t>kan</a:t>
            </a:r>
            <a:r>
              <a:rPr lang="nb-NO" sz="1400"/>
              <a:t/>
            </a:r>
            <a:br>
              <a:rPr lang="nb-NO" sz="1400"/>
            </a:br>
            <a:r>
              <a:rPr lang="en-US" sz="1400"/>
              <a:t>stå som en god innledning til psykolog Magne I. Fureviks “sakkyndige” rapport:</a:t>
            </a:r>
            <a:r>
              <a:rPr lang="nb-NO" sz="1400"/>
              <a:t/>
            </a:r>
            <a:br>
              <a:rPr lang="nb-NO" sz="1400"/>
            </a:br>
            <a:r>
              <a:rPr lang="en-US" sz="1400"/>
              <a:t> </a:t>
            </a:r>
            <a:r>
              <a:rPr lang="nb-NO" sz="1400"/>
              <a:t/>
            </a:r>
            <a:br>
              <a:rPr lang="nb-NO" sz="1400"/>
            </a:br>
            <a:r>
              <a:rPr lang="en-US" sz="1400"/>
              <a:t> </a:t>
            </a:r>
            <a:r>
              <a:rPr lang="nb-NO" sz="1400"/>
              <a:t/>
            </a:r>
            <a:br>
              <a:rPr lang="nb-NO" sz="1400"/>
            </a:br>
            <a:r>
              <a:rPr lang="en-US" sz="1400"/>
              <a:t> </a:t>
            </a:r>
            <a:r>
              <a:rPr lang="nb-NO" sz="1400"/>
              <a:t/>
            </a:r>
            <a:br>
              <a:rPr lang="nb-NO" sz="1400"/>
            </a:br>
            <a:r>
              <a:rPr lang="en-US" sz="1400" b="1"/>
              <a:t>”</a:t>
            </a:r>
            <a:r>
              <a:rPr lang="en-US" sz="1400" b="1" i="1"/>
              <a:t>Man har erfaring med sakkyndige som oppleves å ta parti for den ene part og at selve sakkyndighetsarbeidet først og fremst tar sikte på å få bekreftet egne fordommer og ideologisk tankegods til fortrengsel fra en analytisk og kritisk tilnærming til sakskomplekset. Sakkyndige kritiseres for å medvirke til å øke sakens konfliktnivå blant annet ved å ty til sterke negative og psykiatribelastende beskrivelser av personer som ikke har opplevd seg som hjelpetrengende eller psykisk belastet. Man har konkrete erfaringer med sakkyndige som synes å mangle evnen til å kunne sette et kritisk søkelys på seg selv og egen posisjon i forhold til partene. Sakkyndige lar seg bruke, bevist eller ubevist av en av partene, lar seg manipulere og forføre av noen foreldres negative beskrivelser og oppfatninger av den andre. Påstandene fra den ene parten fremføres deretter i rapporten som ”sannheter” i stedet for å gjøres til gjenstand for kritisk vurdering og gransking</a:t>
            </a:r>
            <a:r>
              <a:rPr lang="en-US" sz="1400" b="1"/>
              <a:t>.”</a:t>
            </a:r>
            <a:r>
              <a:rPr lang="nb-NO" sz="1400"/>
              <a:t/>
            </a:r>
            <a:br>
              <a:rPr lang="nb-NO" sz="1400"/>
            </a:br>
            <a:r>
              <a:rPr lang="nn-NO" sz="1400"/>
              <a:t/>
            </a:r>
            <a:br>
              <a:rPr lang="nn-NO" sz="1400"/>
            </a:br>
            <a:r>
              <a:rPr lang="nn-NO" sz="1400"/>
              <a:t/>
            </a:r>
            <a:br>
              <a:rPr lang="nn-NO" sz="1400"/>
            </a:br>
            <a:r>
              <a:rPr lang="nb-NO" sz="1400"/>
              <a:t/>
            </a:r>
            <a:br>
              <a:rPr lang="nb-NO" sz="1400"/>
            </a:br>
            <a:endParaRPr lang="nn-NO" sz="1400"/>
          </a:p>
        </p:txBody>
      </p:sp>
      <p:sp>
        <p:nvSpPr>
          <p:cNvPr id="3" name="Plassholder for lysbildenummer 2"/>
          <p:cNvSpPr>
            <a:spLocks noGrp="1"/>
          </p:cNvSpPr>
          <p:nvPr>
            <p:ph type="sldNum" sz="quarter" idx="12"/>
          </p:nvPr>
        </p:nvSpPr>
        <p:spPr>
          <a:xfrm>
            <a:off x="8382000" y="6356350"/>
            <a:ext cx="762000" cy="365125"/>
          </a:xfrm>
        </p:spPr>
        <p:txBody>
          <a:bodyPr/>
          <a:lstStyle/>
          <a:p>
            <a:fld id="{30DFC05C-2E46-4B4B-81B6-71F0E13C0776}" type="slidenum">
              <a:rPr lang="nb-NO"/>
              <a:pPr/>
              <a:t>90</a:t>
            </a:fld>
            <a:endParaRPr lang="nb-NO"/>
          </a:p>
        </p:txBody>
      </p:sp>
      <p:sp>
        <p:nvSpPr>
          <p:cNvPr id="5" name="Plassholder for bunntekst 4"/>
          <p:cNvSpPr>
            <a:spLocks noGrp="1"/>
          </p:cNvSpPr>
          <p:nvPr>
            <p:ph type="ftr" sz="quarter" idx="11"/>
          </p:nvPr>
        </p:nvSpPr>
        <p:spPr/>
        <p:txBody>
          <a:bodyPr/>
          <a:lstStyle/>
          <a:p>
            <a:r>
              <a:rPr lang="nb-NO"/>
              <a:t>Copyright - Rune Fardal - 2011</a:t>
            </a:r>
          </a:p>
        </p:txBody>
      </p:sp>
      <p:sp>
        <p:nvSpPr>
          <p:cNvPr id="7" name="TekstSylinder 6"/>
          <p:cNvSpPr txBox="1"/>
          <p:nvPr/>
        </p:nvSpPr>
        <p:spPr>
          <a:xfrm>
            <a:off x="2526061" y="4964396"/>
            <a:ext cx="3458399" cy="461665"/>
          </a:xfrm>
          <a:prstGeom prst="rect">
            <a:avLst/>
          </a:prstGeom>
          <a:noFill/>
        </p:spPr>
        <p:txBody>
          <a:bodyPr wrap="none" rtlCol="0">
            <a:spAutoFit/>
          </a:bodyPr>
          <a:lstStyle/>
          <a:p>
            <a:r>
              <a:rPr lang="nn-NO" sz="2400" b="1">
                <a:solidFill>
                  <a:srgbClr val="FFFFFF"/>
                </a:solidFill>
              </a:rPr>
              <a:t>La oss se på et eksempel :</a:t>
            </a:r>
          </a:p>
        </p:txBody>
      </p:sp>
    </p:spTree>
  </p:cSld>
  <p:clrMapOvr>
    <a:masterClrMapping/>
  </p:clrMapOvr>
  <p:transition advClick="0"/>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tel 1"/>
          <p:cNvSpPr>
            <a:spLocks noGrp="1"/>
          </p:cNvSpPr>
          <p:nvPr>
            <p:ph type="ctrTitle"/>
          </p:nvPr>
        </p:nvSpPr>
        <p:spPr>
          <a:xfrm>
            <a:off x="685800" y="288626"/>
            <a:ext cx="7772400" cy="4552073"/>
          </a:xfrm>
        </p:spPr>
        <p:txBody>
          <a:bodyPr>
            <a:noAutofit/>
          </a:bodyPr>
          <a:lstStyle/>
          <a:p>
            <a:pPr algn="just"/>
            <a:r>
              <a:rPr lang="nb-NO" sz="1400"/>
              <a:t/>
            </a:r>
            <a:br>
              <a:rPr lang="nb-NO" sz="1400"/>
            </a:br>
            <a:r>
              <a:rPr lang="nb-NO" sz="1400"/>
              <a:t>Psykolog Magne Ivar Furevik  begynner rapporten  med følgende beskrivelse:</a:t>
            </a:r>
            <a:br>
              <a:rPr lang="nb-NO" sz="1400"/>
            </a:br>
            <a:r>
              <a:rPr lang="nb-NO" sz="1400"/>
              <a:t/>
            </a:r>
            <a:br>
              <a:rPr lang="nb-NO" sz="1400"/>
            </a:br>
            <a:r>
              <a:rPr lang="nb-NO" sz="1400" b="1" i="1"/>
              <a:t>”Far har gitt den sakkyndige en ringperm inneholdende rundt 200 sider tekst, i all hovedsak ulike brev og vurderinger fra far sin side. Den sakkyndige har ikke bedt eller ønsket å motta dette</a:t>
            </a:r>
            <a:r>
              <a:rPr lang="nb-NO" sz="1400" b="1"/>
              <a:t>.</a:t>
            </a:r>
            <a:br>
              <a:rPr lang="nb-NO" sz="1400" b="1"/>
            </a:br>
            <a:r>
              <a:rPr lang="nb-NO" sz="1400" b="1"/>
              <a:t/>
            </a:r>
            <a:br>
              <a:rPr lang="nb-NO" sz="1400" b="1"/>
            </a:br>
            <a:r>
              <a:rPr lang="nb-NO" sz="1400" b="1" i="1"/>
              <a:t>Når det gjelder samarbeidet med partene har den sakkyndige ingen merknader til dette, utover at far ikke har tatt hensyn til at den sakkyndige ikke hadde noe ønske om å motta alle de brev og vurderinger far har ført i pennen. </a:t>
            </a:r>
            <a:r>
              <a:rPr lang="nb-NO" sz="1400" b="1"/>
              <a:t>”</a:t>
            </a:r>
            <a:r>
              <a:rPr lang="nb-NO" sz="1400"/>
              <a:t/>
            </a:r>
            <a:br>
              <a:rPr lang="nb-NO" sz="1400"/>
            </a:br>
            <a:r>
              <a:rPr lang="nb-NO" sz="1400"/>
              <a:t/>
            </a:r>
            <a:br>
              <a:rPr lang="nb-NO" sz="1400"/>
            </a:br>
            <a:r>
              <a:rPr lang="nb-NO" sz="1400"/>
              <a:t>Dokumentene gjaldt fars  dokumentasjon av samliv og hendelser, mao.  den sakkyndige avviser umiddelbart fars  dokumenterte beskrivelse av  konflikten. Allerede her er objektivitetsprinsippet brutt. Den ene parts  syn er ikke ønsket. Da blir det heller ikke mulig å forsvare en faglig objektiv vurdering av konflkten. Allerede her  er det tydelig at  de premisser far  gir, ikke passer inn i en modell den sakkyndige har. I realiteten er denne beskrivelsen ekskluderende for hele rapporten. </a:t>
            </a:r>
            <a:br>
              <a:rPr lang="nb-NO" sz="1400"/>
            </a:br>
            <a:r>
              <a:rPr lang="nb-NO" sz="1400"/>
              <a:t/>
            </a:r>
            <a:br>
              <a:rPr lang="nb-NO" sz="1400"/>
            </a:br>
            <a:r>
              <a:rPr lang="nb-NO" sz="1400"/>
              <a:t/>
            </a:r>
            <a:br>
              <a:rPr lang="nb-NO" sz="1400"/>
            </a:br>
            <a:endParaRPr lang="nn-NO" sz="1400"/>
          </a:p>
        </p:txBody>
      </p:sp>
      <p:sp>
        <p:nvSpPr>
          <p:cNvPr id="3" name="Plassholder for lysbildenummer 2"/>
          <p:cNvSpPr>
            <a:spLocks noGrp="1"/>
          </p:cNvSpPr>
          <p:nvPr>
            <p:ph type="sldNum" sz="quarter" idx="12"/>
          </p:nvPr>
        </p:nvSpPr>
        <p:spPr>
          <a:xfrm>
            <a:off x="8382000" y="6356350"/>
            <a:ext cx="762000" cy="365125"/>
          </a:xfrm>
        </p:spPr>
        <p:txBody>
          <a:bodyPr/>
          <a:lstStyle/>
          <a:p>
            <a:fld id="{30DFC05C-2E46-4B4B-81B6-71F0E13C0776}" type="slidenum">
              <a:rPr lang="nb-NO"/>
              <a:pPr/>
              <a:t>91</a:t>
            </a:fld>
            <a:endParaRPr lang="nb-NO"/>
          </a:p>
        </p:txBody>
      </p:sp>
      <p:sp>
        <p:nvSpPr>
          <p:cNvPr id="5" name="Plassholder for bunntekst 4"/>
          <p:cNvSpPr>
            <a:spLocks noGrp="1"/>
          </p:cNvSpPr>
          <p:nvPr>
            <p:ph type="ftr" sz="quarter" idx="11"/>
          </p:nvPr>
        </p:nvSpPr>
        <p:spPr/>
        <p:txBody>
          <a:bodyPr/>
          <a:lstStyle/>
          <a:p>
            <a:r>
              <a:rPr lang="nb-NO"/>
              <a:t>Copyright - Rune Fardal - 2011</a:t>
            </a:r>
          </a:p>
        </p:txBody>
      </p:sp>
    </p:spTree>
  </p:cSld>
  <p:clrMapOvr>
    <a:masterClrMapping/>
  </p:clrMapOvr>
  <p:transition advClick="0"/>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tel 1"/>
          <p:cNvSpPr>
            <a:spLocks noGrp="1"/>
          </p:cNvSpPr>
          <p:nvPr>
            <p:ph type="ctrTitle"/>
          </p:nvPr>
        </p:nvSpPr>
        <p:spPr>
          <a:xfrm>
            <a:off x="609600" y="989579"/>
            <a:ext cx="7772400" cy="5220040"/>
          </a:xfrm>
        </p:spPr>
        <p:txBody>
          <a:bodyPr>
            <a:noAutofit/>
          </a:bodyPr>
          <a:lstStyle/>
          <a:p>
            <a:pPr algn="just"/>
            <a:r>
              <a:rPr lang="nb-NO" sz="1400"/>
              <a:t>I ”</a:t>
            </a:r>
            <a:r>
              <a:rPr lang="nb-NO" sz="1400" i="1"/>
              <a:t>Veiledning for sakkyndige psykologer i saker etter barneloven og barnevernloven</a:t>
            </a:r>
            <a:r>
              <a:rPr lang="nb-NO" sz="1400"/>
              <a:t>”, utgitt av Barne og familiedepartementet februar 1998 står det på s.24. </a:t>
            </a:r>
            <a:br>
              <a:rPr lang="nb-NO" sz="1400"/>
            </a:br>
            <a:r>
              <a:rPr lang="nb-NO" sz="1400"/>
              <a:t/>
            </a:r>
            <a:br>
              <a:rPr lang="nb-NO" sz="1400"/>
            </a:br>
            <a:r>
              <a:rPr lang="nb-NO" sz="1400"/>
              <a:t>”</a:t>
            </a:r>
            <a:r>
              <a:rPr lang="nb-NO" sz="1400" b="1" i="1"/>
              <a:t>Formidlingsmåten må være tilpasset partene, og vurderingene må formidles slik at de ikke kan oppfattes som partiske</a:t>
            </a:r>
            <a:r>
              <a:rPr lang="nb-NO" sz="1400" b="1"/>
              <a:t>.” </a:t>
            </a:r>
            <a:r>
              <a:rPr lang="nb-NO" sz="1400"/>
              <a:t>Og videre:9.2 Skriftlige erklæring:</a:t>
            </a:r>
            <a:r>
              <a:rPr lang="nb-NO" sz="1400" b="1"/>
              <a:t> </a:t>
            </a:r>
            <a:br>
              <a:rPr lang="nb-NO" sz="1400" b="1"/>
            </a:br>
            <a:r>
              <a:rPr lang="nb-NO" sz="1400" b="1"/>
              <a:t/>
            </a:r>
            <a:br>
              <a:rPr lang="nb-NO" sz="1400" b="1"/>
            </a:br>
            <a:r>
              <a:rPr lang="nb-NO" sz="1400" b="1"/>
              <a:t>”</a:t>
            </a:r>
            <a:r>
              <a:rPr lang="nb-NO" sz="1400" b="1" i="1"/>
              <a:t>I den skriftlige formidlingen av den sakkyndiges arbeid er det viktig å følge god </a:t>
            </a:r>
            <a:r>
              <a:rPr lang="nb-NO" sz="1400" b="1" i="1" u="sng"/>
              <a:t>forvaltningskikk</a:t>
            </a:r>
            <a:r>
              <a:rPr lang="nb-NO" sz="1400" b="1" i="1"/>
              <a:t>. De som leser erklæringen skal følge med i hva den sakkyndige har gjort, og det skal være mulig å </a:t>
            </a:r>
            <a:r>
              <a:rPr lang="nb-NO" sz="1400" b="1" i="1" u="sng"/>
              <a:t>forstå sammenhengen mellom den innformasjon som er hentet inn og de vurderinger som er gjort</a:t>
            </a:r>
            <a:r>
              <a:rPr lang="nb-NO" sz="1400" b="1" i="1"/>
              <a:t>. Det samme gjelder de teoretiske avveiningene den sakkyndige gjør</a:t>
            </a:r>
            <a:r>
              <a:rPr lang="nb-NO" sz="1400" i="1"/>
              <a:t>. </a:t>
            </a:r>
            <a:r>
              <a:rPr lang="nb-NO" sz="1400" b="1" i="1" u="sng"/>
              <a:t>Partenes syn må komme fyllestgjørende frem</a:t>
            </a:r>
            <a:r>
              <a:rPr lang="nb-NO" sz="1400"/>
              <a:t>” Videre på s.25: </a:t>
            </a:r>
            <a:r>
              <a:rPr lang="nb-NO" sz="1400" i="1"/>
              <a:t>”</a:t>
            </a:r>
            <a:r>
              <a:rPr lang="nb-NO" sz="1400" b="1" i="1"/>
              <a:t>....at man opptrer lyttende og er åpen for kritiske spørsmål om arbeidet og erklæringen</a:t>
            </a:r>
            <a:r>
              <a:rPr lang="nb-NO" sz="1400" b="1"/>
              <a:t>.</a:t>
            </a:r>
            <a:r>
              <a:rPr lang="nb-NO" sz="1400"/>
              <a:t>”</a:t>
            </a:r>
            <a:br>
              <a:rPr lang="nb-NO" sz="1400"/>
            </a:br>
            <a:r>
              <a:rPr lang="nb-NO" sz="1400"/>
              <a:t/>
            </a:r>
            <a:br>
              <a:rPr lang="nb-NO" sz="1400"/>
            </a:br>
            <a:r>
              <a:rPr lang="nb-NO" sz="1400"/>
              <a:t/>
            </a:r>
            <a:br>
              <a:rPr lang="nb-NO" sz="1400"/>
            </a:br>
            <a:r>
              <a:rPr lang="nb-NO" sz="1400"/>
              <a:t/>
            </a:r>
            <a:br>
              <a:rPr lang="nb-NO" sz="1400"/>
            </a:br>
            <a:r>
              <a:rPr lang="nb-NO" sz="1400"/>
              <a:t/>
            </a:r>
            <a:br>
              <a:rPr lang="nb-NO" sz="1400"/>
            </a:br>
            <a:r>
              <a:rPr lang="nb-NO" sz="2000" b="1">
                <a:solidFill>
                  <a:srgbClr val="FFFFFF"/>
                </a:solidFill>
              </a:rPr>
              <a:t>Når man nekter innformasjon fra den ene part, slik at dennes syn ikke kommer frem vil </a:t>
            </a:r>
            <a:r>
              <a:rPr lang="nb-NO" sz="2000" b="1">
                <a:solidFill>
                  <a:schemeClr val="bg1"/>
                </a:solidFill>
              </a:rPr>
              <a:t>rapporten fra psykolog Magne Ivar Furevik åpenbart bryte med disse krav og må derfor ansees som verdiløs og </a:t>
            </a:r>
            <a:r>
              <a:rPr lang="nb-NO" sz="2000" b="1" u="sng">
                <a:solidFill>
                  <a:schemeClr val="bg1"/>
                </a:solidFill>
              </a:rPr>
              <a:t>faglig svindel</a:t>
            </a:r>
            <a:r>
              <a:rPr lang="nb-NO" sz="2000" b="1">
                <a:solidFill>
                  <a:schemeClr val="bg1"/>
                </a:solidFill>
              </a:rPr>
              <a:t>!</a:t>
            </a:r>
            <a:r>
              <a:rPr lang="nb-NO" sz="2000"/>
              <a:t/>
            </a:r>
            <a:br>
              <a:rPr lang="nb-NO" sz="2000"/>
            </a:br>
            <a:r>
              <a:rPr lang="nn-NO" sz="1400"/>
              <a:t/>
            </a:r>
            <a:br>
              <a:rPr lang="nn-NO" sz="1400"/>
            </a:br>
            <a:r>
              <a:rPr lang="nn-NO" sz="1400"/>
              <a:t/>
            </a:r>
            <a:br>
              <a:rPr lang="nn-NO" sz="1400"/>
            </a:br>
            <a:r>
              <a:rPr lang="nb-NO" sz="1400"/>
              <a:t/>
            </a:r>
            <a:br>
              <a:rPr lang="nb-NO" sz="1400"/>
            </a:br>
            <a:endParaRPr lang="nn-NO" sz="1400"/>
          </a:p>
        </p:txBody>
      </p:sp>
      <p:sp>
        <p:nvSpPr>
          <p:cNvPr id="3" name="Plassholder for lysbildenummer 2"/>
          <p:cNvSpPr>
            <a:spLocks noGrp="1"/>
          </p:cNvSpPr>
          <p:nvPr>
            <p:ph type="sldNum" sz="quarter" idx="12"/>
          </p:nvPr>
        </p:nvSpPr>
        <p:spPr>
          <a:xfrm>
            <a:off x="8382000" y="6356350"/>
            <a:ext cx="762000" cy="365125"/>
          </a:xfrm>
        </p:spPr>
        <p:txBody>
          <a:bodyPr/>
          <a:lstStyle/>
          <a:p>
            <a:fld id="{30DFC05C-2E46-4B4B-81B6-71F0E13C0776}" type="slidenum">
              <a:rPr lang="nb-NO"/>
              <a:pPr/>
              <a:t>92</a:t>
            </a:fld>
            <a:endParaRPr lang="nb-NO"/>
          </a:p>
        </p:txBody>
      </p:sp>
      <p:sp>
        <p:nvSpPr>
          <p:cNvPr id="5" name="Plassholder for bunntekst 4"/>
          <p:cNvSpPr>
            <a:spLocks noGrp="1"/>
          </p:cNvSpPr>
          <p:nvPr>
            <p:ph type="ftr" sz="quarter" idx="11"/>
          </p:nvPr>
        </p:nvSpPr>
        <p:spPr/>
        <p:txBody>
          <a:bodyPr/>
          <a:lstStyle/>
          <a:p>
            <a:r>
              <a:rPr lang="nb-NO"/>
              <a:t>Copyright - Rune Fardal - 2011</a:t>
            </a:r>
          </a:p>
        </p:txBody>
      </p:sp>
    </p:spTree>
  </p:cSld>
  <p:clrMapOvr>
    <a:masterClrMapping/>
  </p:clrMapOvr>
  <p:transition advClick="0"/>
  <p:timing>
    <p:tnLst>
      <p:par>
        <p:cTn id="1" dur="indefinite" restart="never" nodeType="tmRoot"/>
      </p:par>
    </p:tnLst>
  </p:timing>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4606</TotalTime>
  <Words>9196</Words>
  <Application>Microsoft Macintosh PowerPoint</Application>
  <PresentationFormat>Skjermfremvisning (4:3)</PresentationFormat>
  <Paragraphs>633</Paragraphs>
  <Slides>92</Slides>
  <Notes>1</Notes>
  <HiddenSlides>0</HiddenSlides>
  <MMClips>2</MMClips>
  <ScaleCrop>false</ScaleCrop>
  <HeadingPairs>
    <vt:vector size="4" baseType="variant">
      <vt:variant>
        <vt:lpstr>Utformingsmal</vt:lpstr>
      </vt:variant>
      <vt:variant>
        <vt:i4>1</vt:i4>
      </vt:variant>
      <vt:variant>
        <vt:lpstr>Lysbildetitler</vt:lpstr>
      </vt:variant>
      <vt:variant>
        <vt:i4>92</vt:i4>
      </vt:variant>
    </vt:vector>
  </HeadingPairs>
  <TitlesOfParts>
    <vt:vector size="93" baseType="lpstr">
      <vt:lpstr>Office-tema</vt:lpstr>
      <vt:lpstr>Modeller for observasjon av komplekse konflikter</vt:lpstr>
      <vt:lpstr>Hvordan er det mulig?</vt:lpstr>
      <vt:lpstr>Thinking outside  the box works best ….</vt:lpstr>
      <vt:lpstr>Hvordan skal vi forstå?</vt:lpstr>
      <vt:lpstr>Hukommelsen</vt:lpstr>
      <vt:lpstr>Hukommelsen</vt:lpstr>
      <vt:lpstr>Kognitiv Dissonans en Motivasjonsteori</vt:lpstr>
      <vt:lpstr>Selvets sårbarhet, skammen</vt:lpstr>
      <vt:lpstr>Lysbilde 9</vt:lpstr>
      <vt:lpstr>Eksempler på Kognitiv Dissonans</vt:lpstr>
      <vt:lpstr>Mer om aktivering</vt:lpstr>
      <vt:lpstr>Forskning viser at….</vt:lpstr>
      <vt:lpstr>Event related potential….</vt:lpstr>
      <vt:lpstr>Lysbilde 14</vt:lpstr>
      <vt:lpstr>Lysbilde 15</vt:lpstr>
      <vt:lpstr>Lysbilde 16</vt:lpstr>
      <vt:lpstr>Lysbilde 17</vt:lpstr>
      <vt:lpstr>Lysbilde 18</vt:lpstr>
      <vt:lpstr>Lysbilde 19</vt:lpstr>
      <vt:lpstr>Lysbilde 20</vt:lpstr>
      <vt:lpstr>Lysbilde 21</vt:lpstr>
      <vt:lpstr>Hva ser du her?</vt:lpstr>
      <vt:lpstr>Der sanseintrykket mangler komponenter for å bli fullstendig, der fyller hjernen inn resten!</vt:lpstr>
      <vt:lpstr>Å tillegge sanseinntrykk mening, innhold og forståelse, er  den viktigste oppgaven til hjernens tolkningsapparat.   Alt som oppfattes meningsløst eller medfører uforståelighet  fører til frustrasjon, en psykisk tilstand  hjernen  gjør alt for å  eliminere. I realiteten snakker vi om å gjenopprette den kjemiske uballanse frustrasjonen har skapt.</vt:lpstr>
      <vt:lpstr>Avstand påvirker persepsjonen!</vt:lpstr>
      <vt:lpstr>Tar vi bort  forstyrrende omgivelser blir figurene like store!</vt:lpstr>
      <vt:lpstr>Er disse streker like?</vt:lpstr>
      <vt:lpstr>Ja, de er like!</vt:lpstr>
      <vt:lpstr>Misinnformasjons effekten</vt:lpstr>
      <vt:lpstr>Hvorfor ser vi et ansikt?</vt:lpstr>
      <vt:lpstr>Ikke rart vi blir mer usikre i mørket!</vt:lpstr>
      <vt:lpstr>Flertydige bilder</vt:lpstr>
      <vt:lpstr>Lysbilde 33</vt:lpstr>
      <vt:lpstr>Hvor mange fugler ser du her?</vt:lpstr>
      <vt:lpstr>Assosiasjonen sier en Ørn,  til man får studert bildet nærmere.</vt:lpstr>
      <vt:lpstr>Lysbilde 36</vt:lpstr>
      <vt:lpstr>Lysbilde 37</vt:lpstr>
      <vt:lpstr>Hvorfor blir noe tvetydig?</vt:lpstr>
      <vt:lpstr>Hvorfor blir noe tvetydig?</vt:lpstr>
      <vt:lpstr>Samme sanseopplevelse  kan tolkes ulikt, hvem er den riktige?</vt:lpstr>
      <vt:lpstr>Hvorfor tror vi at vi ser en kvinnekropp ?</vt:lpstr>
      <vt:lpstr>Hvorfor  sliter vi med slike sanseinntrykk? </vt:lpstr>
      <vt:lpstr>Eller slike? </vt:lpstr>
      <vt:lpstr>Hvorfor tillegger vi grønnsaker emosjoner ? </vt:lpstr>
      <vt:lpstr>Hvilke assosiasjoner gir denne tegningen? </vt:lpstr>
      <vt:lpstr>… til forskjell fra den ferdige tegning? </vt:lpstr>
      <vt:lpstr>Dersom ikke alle premisser er med… </vt:lpstr>
      <vt:lpstr>I Breiviksaken</vt:lpstr>
      <vt:lpstr>Hvorfor beveger de seg hver sin veg vei? </vt:lpstr>
      <vt:lpstr>Konklusjon</vt:lpstr>
      <vt:lpstr>Pause</vt:lpstr>
      <vt:lpstr>Hvilken nytte har vi så av slik kunnskap?</vt:lpstr>
      <vt:lpstr>Barnefordelingsaker</vt:lpstr>
      <vt:lpstr>Modell</vt:lpstr>
      <vt:lpstr>Det er flere ulike psykologiske perspektiver</vt:lpstr>
      <vt:lpstr>Premissene bekrefter modellen</vt:lpstr>
      <vt:lpstr>Hva når premissene ikke passer?</vt:lpstr>
      <vt:lpstr>Forkaste modell eller premisser?</vt:lpstr>
      <vt:lpstr>2 løsninger</vt:lpstr>
      <vt:lpstr>Hvilken løsning velges?</vt:lpstr>
      <vt:lpstr>Årsaken….</vt:lpstr>
      <vt:lpstr>Det er et ufravikelig krav til vitenskapelig metode at premissene må avspeile konklusjonen.   En konklusjon som ikke   bygger på premisene eller der premisser er utelatt, er ikke en vitenskapleig konklusjon. Når premissene danner grunnlaget for konklusjonen, har vi en bottom-up prosess, men når holdbar   konklusjon er trukket, fungerer konklusjonen som en top-down prosess. Da kan den brukes til å avlede ny kunnskap. Det forutsetter imidlertid at konklusjonen er holdbar.</vt:lpstr>
      <vt:lpstr>Konklusjonen skal følge av premissene og ikke omvendt!</vt:lpstr>
      <vt:lpstr>Problemet….</vt:lpstr>
      <vt:lpstr>Ny modell</vt:lpstr>
      <vt:lpstr>Narsissistisk dynamik</vt:lpstr>
      <vt:lpstr>Det som trengs er en ny  og mer kompleks modell, som klarer fange opp alle de premisser  konflikten  inneholder.</vt:lpstr>
      <vt:lpstr>Lysbilde 68</vt:lpstr>
      <vt:lpstr>Resultatet…</vt:lpstr>
      <vt:lpstr>Et eksempel på kognitiv dissonans  når modellen er  enkel  </vt:lpstr>
      <vt:lpstr>2 motstridende premisser kan ikke gjelde samtidig, et må vekk</vt:lpstr>
      <vt:lpstr>Lysbilde 72</vt:lpstr>
      <vt:lpstr>Lysbilde 73</vt:lpstr>
      <vt:lpstr>Lysbilde 74</vt:lpstr>
      <vt:lpstr>Lysbilde 75</vt:lpstr>
      <vt:lpstr>Lysbilde 76</vt:lpstr>
      <vt:lpstr>Lysbilde 77</vt:lpstr>
      <vt:lpstr>Lysbilde 78</vt:lpstr>
      <vt:lpstr>Lysbilde 79</vt:lpstr>
      <vt:lpstr>Lysbilde 80</vt:lpstr>
      <vt:lpstr>Lysbilde 81</vt:lpstr>
      <vt:lpstr>Lysbilde 82</vt:lpstr>
      <vt:lpstr>I en enkel modell kan man ikke ha logiske brudd og selvmotsigelser.   I en kompleks modell kan man ha det,  fordi man  beveger seg inn i psykopatologi!</vt:lpstr>
      <vt:lpstr>I modeller  der man ikke forklarer alle premisser, bekrefter man forutinntatte modeller og hypoteser. Det er faglig svindel!   I en kompleks modell, lar man  premissene styre  hypotesen, det er vitenskapelig metode! </vt:lpstr>
      <vt:lpstr>Et klassisk eksempel er beskrivelsen av psykolog Eli S. Hallaråkers vurdering i en sakkyndig rapport fra Kvamsaken i 2002, der hun utelater faglige premisser for at hennes modell skal passe!  http://www.sakkyndig.com/psykologi/artikler/MMPI-tolkning.pdf </vt:lpstr>
      <vt:lpstr>I rapporten skriver  psykolog Eli S. Hallaråker følgende om MOR:   ”På de kliniske skalaene har hun forhøyet skåre (T&gt;70) på skala 3,2 og 1. Dette er karakteristisk for kvinner som ofte klager på tretthet, manglende overskudd og depresjon. De er ofte ulykkelige I sine ekteskap, og man vil ofte finne en lang forhistorie med ekteskaps og familievansker. Dette er sammenfallende med beskrivelser gitt av tidligere behandlere og støtter mitt inntrykk av MOR I mine møter med henne. Konklusjonen er derfor at MMPI ikke gir noe nytt, men understøtter det øvrige inntrykk av MOR.”   I Havik (1993) står det følgende på s.125: ”Kvinner med 2-3/3-2 kode klager vanligvis over tretthet, manglende overskudd og depresjon. De er ofte ulykkelige i sine ekteskap. Hvis skala 5 (Mf) og/eller skala 9 (Ma) er lav (T-skåre&lt;45) vil man ofte finne en lang forhistorie med ekteskaps- og familievansker.”     Som man klart ser er premissene for  ”…. ekteskaps- og familievansker”, utelatt. Veken skala 5 eller 9 var lave på MORs skår. Det fantes heller ingen  ”..lang forhistorie med ekteskaps og familievansker” i samlivet. Tvert imot  beskrev MOR selv i et 50 talls brev fra samlivet hvor fantastisk hun hadde det med FAR! MOR  gikk til og med til det skritt og be UDI kaste fars nye kone etter skilsmissen, ut av landet så MOR kunne få FAR tilbake! Disse brev ville ikke den sakkyndige se. Det var premisser som falsifiserte  psykolog Hallaråkers ”konklusjon”!  Årsaken til at kvinner med det skårbildet Havik beskriver kan ha ekteskap og/eller familievansker beskriver Havik (1993) s.76-slik: ”Disse konflikter kan ofte føres tilbake til en opplevelse av avvisning eller manglende omsorg fra egne foreldre”. </vt:lpstr>
      <vt:lpstr>I rapporten skriver  psykolog Hallaråker følgende om FAR:  ” En av validitetskalaene viser en forhøyer skåre (T&gt;70), det er den såkalte K-skalaen, som kan indikere at hans påståtte tilpasning og gode fungering kan reflektere en benektende fasade, der benekting, fortrengning og idyllisering er vanlige forsvarsmekanismer. Av de kliniske skalaene er det bare en som er forhøyet. Nemlig skala 5. Dette er den såkalte maskulinitet – feminitetskalaen som dreier seg om konflikter knyttet til maskulinitet og mannlig identitet. Det finnes lite forskningsmessig belegg for at en isolert heving av skala 5 kan tolkes I noen spesiell retning. Ut fra dette velger jeg I denne sammenheng ikke å legge særlig vekt på dette resultatet. Dermed blir den samlede konklusjonen på FAR ́s MMPI-profil at den gir lite innformasjon ut over en tendens til opptatthet av fasade og benekting/idyllisering stemmer godt overens med det øvrige inntrykket”   Her tolker den sakkyndige den forhøyede verdien på K-skalaen som om FAR er en psykiatyrisk pasient. Dette til tross for at faglitteraturen er meget klar på at i en normalbefolkning, blir konklusjonen stikk motsatt.     Havik (2003) skriver meget klart på side.64: ” En moderat heving av K- skalaen er ikke nødvendig vis forbundet med defensivitet, men kan vise til en positiv og realistisk selvvurdering som bygger på god tilpasningsevne og resurser. I tråd med dette tyder undersøkelser på at K-skalaen ikke måler defensivitet i normalgrupper, men god tilpasning og mestring (Heilburn, 1961).”   Hataway (1989) s.64-65 skriver: ”Korreksjonskalaen (K) er den mest komplekse av validitetskalaene. Det er imidlertid viktig å observere at personer som fungerer bra og er følelsesmessig stabile, ofte beskriver seg selv med samme ord. Det vil se at deres liv er akkurat så bra som de oppgir på denne skalaen”. </vt:lpstr>
      <vt:lpstr>Som eksemplene viser  feiltolker og utelater psykolog Hallaråker bevisst, for MOR negative premisser,  mens for FAR blir positive premisser bevisst  utelatt og forfalsket! MOR skal fremstå positivt, FAR skal fremstå negativt.  Psykolog Hallaråker har en hypotese eller modell, bygget på sin samtale med mor og hennes advokat, om at far er  en voldelig psykopat, mens mor er et offer. Hun snakket med MOR først og jmf. forskning som vist over av Mantonakis &amp; al. (2009), blir da FAR vurdert ut i fra MORs subjektive bilde av far. Alle premisser som avslører MOR utelates eller forvrenges, alle premisser som støtter far forfalskes, de passer ikke i en snever hypotese.   I realiteten er dette et typisk eksempel på hvordan sakkyndig psykolog Eli S. Hallaråker  leter etter bekreftende premisser for en forutinntatt hypotese samtidig som hun forfalsker eller bevisst overser premisser  som falsifiserer  hypotesen. Det er med andre ord ingen tilfeldig  feilvurdering, men en bevisst faglig svindel! </vt:lpstr>
      <vt:lpstr>Et annet klassisk eksempel er beskrivelsen av psykolog Magne Ivar Furevik  sin vurdering i en sakkyndig rapport fra Kvamsaken i 2003, der han utelater faglige premisser for at hans modell skal passe!   </vt:lpstr>
      <vt:lpstr>   Følgende referanse fra Nou 1995:23,s.28, Barnefaglige Sakkyndighetsoppgaver, kan stå som en god innledning til psykolog Magne I. Fureviks “sakkyndige” rapport:       ”Man har erfaring med sakkyndige som oppleves å ta parti for den ene part og at selve sakkyndighetsarbeidet først og fremst tar sikte på å få bekreftet egne fordommer og ideologisk tankegods til fortrengsel fra en analytisk og kritisk tilnærming til sakskomplekset. Sakkyndige kritiseres for å medvirke til å øke sakens konfliktnivå blant annet ved å ty til sterke negative og psykiatribelastende beskrivelser av personer som ikke har opplevd seg som hjelpetrengende eller psykisk belastet. Man har konkrete erfaringer med sakkyndige som synes å mangle evnen til å kunne sette et kritisk søkelys på seg selv og egen posisjon i forhold til partene. Sakkyndige lar seg bruke, bevist eller ubevist av en av partene, lar seg manipulere og forføre av noen foreldres negative beskrivelser og oppfatninger av den andre. Påstandene fra den ene parten fremføres deretter i rapporten som ”sannheter” i stedet for å gjøres til gjenstand for kritisk vurdering og gransking.”    </vt:lpstr>
      <vt:lpstr> Psykolog Magne Ivar Furevik  begynner rapporten  med følgende beskrivelse:  ”Far har gitt den sakkyndige en ringperm inneholdende rundt 200 sider tekst, i all hovedsak ulike brev og vurderinger fra far sin side. Den sakkyndige har ikke bedt eller ønsket å motta dette.  Når det gjelder samarbeidet med partene har den sakkyndige ingen merknader til dette, utover at far ikke har tatt hensyn til at den sakkyndige ikke hadde noe ønske om å motta alle de brev og vurderinger far har ført i pennen. ”  Dokumentene gjaldt fars  dokumentasjon av samliv og hendelser, mao.  den sakkyndige avviser umiddelbart fars  dokumenterte beskrivelse av  konflikten. Allerede her er objektivitetsprinsippet brutt. Den ene parts  syn er ikke ønsket. Da blir det heller ikke mulig å forsvare en faglig objektiv vurdering av konflkten. Allerede her  er det tydelig at  de premisser far  gir, ikke passer inn i en modell den sakkyndige har. I realiteten er denne beskrivelsen ekskluderende for hele rapporten.    </vt:lpstr>
      <vt:lpstr>I ”Veiledning for sakkyndige psykologer i saker etter barneloven og barnevernloven”, utgitt av Barne og familiedepartementet februar 1998 står det på s.24.   ”Formidlingsmåten må være tilpasset partene, og vurderingene må formidles slik at de ikke kan oppfattes som partiske.” Og videre:9.2 Skriftlige erklæring:   ”I den skriftlige formidlingen av den sakkyndiges arbeid er det viktig å følge god forvaltningskikk. De som leser erklæringen skal følge med i hva den sakkyndige har gjort, og det skal være mulig å forstå sammenhengen mellom den innformasjon som er hentet inn og de vurderinger som er gjort. Det samme gjelder de teoretiske avveiningene den sakkyndige gjør. Partenes syn må komme fyllestgjørende frem” Videre på s.25: ”....at man opptrer lyttende og er åpen for kritiske spørsmål om arbeidet og erklæringen.”     Når man nekter innformasjon fra den ene part, slik at dennes syn ikke kommer frem vil rapporten fra psykolog Magne Ivar Furevik åpenbart bryte med disse krav og må derfor ansees som verdiløs og faglig svindel!    </vt:lpstr>
    </vt:vector>
  </TitlesOfParts>
  <Company>angelica</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PowerPoint-presentasjon  -  Konfliktmodeller</dc:title>
  <dc:creator>Rune Fardal</dc:creator>
  <cp:keywords/>
  <cp:lastModifiedBy>Rune Fardal</cp:lastModifiedBy>
  <cp:revision>297</cp:revision>
  <dcterms:created xsi:type="dcterms:W3CDTF">2012-02-04T09:16:28Z</dcterms:created>
  <dcterms:modified xsi:type="dcterms:W3CDTF">2012-02-04T09:18:09Z</dcterms:modified>
</cp:coreProperties>
</file>