
<file path=[Content_Types].xml><?xml version="1.0" encoding="utf-8"?>
<Types xmlns="http://schemas.openxmlformats.org/package/2006/content-types">
  <Override PartName="/ppt/charts/chart1.xml" ContentType="application/vnd.openxmlformats-officedocument.drawingml.chart+xml"/>
  <Override PartName="/ppt/slideLayouts/slideLayout1.xml" ContentType="application/vnd.openxmlformats-officedocument.presentationml.slideLayout+xml"/>
  <Default Extension="rels" ContentType="application/vnd.openxmlformats-package.relationships+xml"/>
  <Default Extension="jpeg" ContentType="image/jpeg"/>
  <Default Extension="xml" ContentType="application/xml"/>
  <Override PartName="/ppt/slides/slide9.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Default Extension="xlsx" ContentType="application/vnd.openxmlformats-officedocument.spreadsheetml.sheet"/>
  <Override PartName="/ppt/slideLayouts/slideLayout2.xml" ContentType="application/vnd.openxmlformats-officedocument.presentationml.slideLayout+xml"/>
  <Override PartName="/ppt/slides/slide1.xml" ContentType="application/vnd.openxmlformats-officedocument.presentationml.slide+xml"/>
  <Default Extension="bin" ContentType="application/vnd.openxmlformats-officedocument.presentationml.printerSettings"/>
  <Override PartName="/ppt/viewProps.xml" ContentType="application/vnd.openxmlformats-officedocument.presentationml.viewProps+xml"/>
  <Override PartName="/ppt/slideLayouts/slideLayout9.xml" ContentType="application/vnd.openxmlformats-officedocument.presentationml.slideLayout+xml"/>
  <Override PartName="/ppt/slides/slide8.xml" ContentType="application/vnd.openxmlformats-officedocument.presentationml.slide+xml"/>
  <Override PartName="/ppt/presentation.xml" ContentType="application/vnd.openxmlformats-officedocument.presentationml.presentation.main+xml"/>
  <Override PartName="/ppt/handoutMasters/handoutMaster1.xml" ContentType="application/vnd.openxmlformats-officedocument.presentationml.handoutMaster+xml"/>
  <Override PartName="/ppt/slideLayouts/slideLayout7.xml" ContentType="application/vnd.openxmlformats-officedocument.presentationml.slideLayout+xml"/>
  <Override PartName="/ppt/slides/slide6.xml" ContentType="application/vnd.openxmlformats-officedocument.presentationml.slide+xml"/>
  <Override PartName="/ppt/theme/theme3.xml" ContentType="application/vnd.openxmlformats-officedocument.theme+xml"/>
  <Override PartName="/ppt/notesMasters/notesMaster1.xml" ContentType="application/vnd.openxmlformats-officedocument.presentationml.notesMaster+xml"/>
  <Default Extension="gif" ContentType="image/gif"/>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theme/theme1.xml" ContentType="application/vnd.openxmlformats-officedocument.theme+xml"/>
  <Override PartName="/ppt/presProps.xml" ContentType="application/vnd.openxmlformats-officedocument.presentationml.presProps+xml"/>
  <Override PartName="/ppt/slideLayouts/slideLayout3.xml" ContentType="application/vnd.openxmlformats-officedocument.presentationml.slideLayout+xml"/>
  <Override PartName="/ppt/slides/slide2.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1"/>
  </p:notesMasterIdLst>
  <p:handoutMasterIdLst>
    <p:handoutMasterId r:id="rId12"/>
  </p:handoutMasterIdLst>
  <p:sldIdLst>
    <p:sldId id="256" r:id="rId2"/>
    <p:sldId id="258" r:id="rId3"/>
    <p:sldId id="259" r:id="rId4"/>
    <p:sldId id="260" r:id="rId5"/>
    <p:sldId id="257" r:id="rId6"/>
    <p:sldId id="261" r:id="rId7"/>
    <p:sldId id="262" r:id="rId8"/>
    <p:sldId id="265" r:id="rId9"/>
    <p:sldId id="264" r:id="rId10"/>
  </p:sldIdLst>
  <p:sldSz cx="9144000" cy="6858000" type="screen4x3"/>
  <p:notesSz cx="6858000" cy="9144000"/>
  <p:defaultText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presentationPr>
</file>

<file path=ppt/tableStyles.xml><?xml version="1.0" encoding="utf-8"?>
<a:tblStyleLst xmlns:a="http://schemas.openxmlformats.org/drawingml/2006/main" def="{5C22544A-7EE6-4342-B048-85BDC9FD1C3A}">
  <a:tblStyle styleId="{22838BEF-8BB2-4498-84A7-C5851F593DF1}" styleName="Middels stil 4 - uthevingsfarge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940675A-B579-460E-94D1-54222C63F5DA}" styleName="Ingen stil, tabellrutenett">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emastil 1 - uthevingsfarge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Ingen stil, ingen rutenett">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D113A9D2-9D6B-4929-AA2D-F23B5EE8CBE7}" styleName="Temastil 2 - uthevingsfarge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775DCB02-9BB8-47FD-8907-85C794F793BA}" styleName="Temastil 1 - uthevingsfarge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emastil 1 - uthevingsfarge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327F97BB-C833-4FB7-BDE5-3F7075034690}" styleName="Temastil 2 - uthevingsfarge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ys stil 2 - uthevingsfarge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E9639D4-E3E2-4D34-9284-5A2195B3D0D7}" styleName="Lys stil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B301B821-A1FF-4177-AEE7-76D212191A09}" styleName="Middels stil 1 - uthevingsfarge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A111915-BE36-4E01-A7E5-04B1672EAD32}" styleName="Lys stil 2 - uthevingsfarge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73A0DAA-6AF3-43AB-8588-CEC1D06C72B9}" styleName="Middels stil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iddels stil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793D81CF-94F2-401A-BA57-92F5A7B2D0C5}" styleName="Middels stil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25E5076-3810-47DD-B79F-674D7AD40C01}" styleName="Mørk stil 1 - uthevingsfarg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Mørk stil 1 - uthevingsfarge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B344D84-9AFB-497E-A393-DC336BA19D2E}" styleName="Middels stil 3 - uthevingsfarge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0505E3EF-67EA-436B-97B2-0124C06EBD24}" styleName="Middels stil 4 - uthevingsfarge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5BE263C-DBD7-4A20-BB59-AAB30ACAA65A}" styleName="Middels stil 3 - uthevingsfarge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iddels stil 3 - uthevingsfarge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9D7B26C5-4107-4FEC-AEDC-1716B250A1EF}" styleName="Lys stil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16DA210-FB5B-4158-B5E0-FEB733F419BA}" styleName="Lys stil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ys stil 3 - uthevingsfarge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72833802-FEF1-4C79-8D5D-14CF1EAF98D9}" styleName="Lys stil 2 - uthevingsfarge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normalViewPr>
    <p:restoredLeft sz="15620"/>
    <p:restoredTop sz="94660"/>
  </p:normalViewPr>
  <p:slideViewPr>
    <p:cSldViewPr snapToGrid="0" snapToObjects="1">
      <p:cViewPr varScale="1">
        <p:scale>
          <a:sx n="154" d="100"/>
          <a:sy n="154" d="100"/>
        </p:scale>
        <p:origin x="-1144" y="-10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handoutMaster" Target="handoutMasters/handoutMaster1.xml"/><Relationship Id="rId13" Type="http://schemas.openxmlformats.org/officeDocument/2006/relationships/printerSettings" Target="printerSettings/printerSettings1.bin"/><Relationship Id="rId14" Type="http://schemas.openxmlformats.org/officeDocument/2006/relationships/presProps" Target="presProps.xml"/><Relationship Id="rId15" Type="http://schemas.openxmlformats.org/officeDocument/2006/relationships/viewProps" Target="viewProps.xml"/><Relationship Id="rId16" Type="http://schemas.openxmlformats.org/officeDocument/2006/relationships/theme" Target="theme/theme1.xml"/><Relationship Id="rId1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ark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nb-NO"/>
  <c:style val="2"/>
  <c:chart>
    <c:title>
      <c:layout/>
    </c:title>
    <c:plotArea>
      <c:layout/>
      <c:lineChart>
        <c:grouping val="standard"/>
        <c:ser>
          <c:idx val="0"/>
          <c:order val="0"/>
          <c:tx>
            <c:strRef>
              <c:f>'Ark1'!$B$1</c:f>
              <c:strCache>
                <c:ptCount val="1"/>
                <c:pt idx="0">
                  <c:v>Skåre</c:v>
                </c:pt>
              </c:strCache>
            </c:strRef>
          </c:tx>
          <c:cat>
            <c:numRef>
              <c:f>'Ark1'!$A$2:$A$13</c:f>
              <c:numCache>
                <c:formatCode>General</c:formatCode>
                <c:ptCount val="12"/>
                <c:pt idx="0">
                  <c:v>1999.0</c:v>
                </c:pt>
                <c:pt idx="1">
                  <c:v>2000.0</c:v>
                </c:pt>
                <c:pt idx="2">
                  <c:v>2001.0</c:v>
                </c:pt>
                <c:pt idx="3">
                  <c:v>2002.0</c:v>
                </c:pt>
                <c:pt idx="4">
                  <c:v>2003.0</c:v>
                </c:pt>
                <c:pt idx="5">
                  <c:v>2004.0</c:v>
                </c:pt>
                <c:pt idx="6">
                  <c:v>2005.0</c:v>
                </c:pt>
                <c:pt idx="7">
                  <c:v>2006.0</c:v>
                </c:pt>
                <c:pt idx="8">
                  <c:v>2007.0</c:v>
                </c:pt>
                <c:pt idx="9">
                  <c:v>2008.0</c:v>
                </c:pt>
                <c:pt idx="10">
                  <c:v>2009.0</c:v>
                </c:pt>
                <c:pt idx="11">
                  <c:v>2010.0</c:v>
                </c:pt>
              </c:numCache>
            </c:numRef>
          </c:cat>
          <c:val>
            <c:numRef>
              <c:f>'Ark1'!$B$2:$B$13</c:f>
              <c:numCache>
                <c:formatCode>General</c:formatCode>
                <c:ptCount val="12"/>
                <c:pt idx="0">
                  <c:v>13.0</c:v>
                </c:pt>
                <c:pt idx="1">
                  <c:v>16.0</c:v>
                </c:pt>
                <c:pt idx="2">
                  <c:v>13.0</c:v>
                </c:pt>
                <c:pt idx="3">
                  <c:v>23.0</c:v>
                </c:pt>
                <c:pt idx="4">
                  <c:v>22.0</c:v>
                </c:pt>
                <c:pt idx="5">
                  <c:v>18.0</c:v>
                </c:pt>
                <c:pt idx="6">
                  <c:v>16.0</c:v>
                </c:pt>
                <c:pt idx="7">
                  <c:v>17.0</c:v>
                </c:pt>
                <c:pt idx="8">
                  <c:v>21.0</c:v>
                </c:pt>
                <c:pt idx="9">
                  <c:v>21.0</c:v>
                </c:pt>
                <c:pt idx="10">
                  <c:v>23.0</c:v>
                </c:pt>
                <c:pt idx="11">
                  <c:v>25.0</c:v>
                </c:pt>
              </c:numCache>
            </c:numRef>
          </c:val>
        </c:ser>
        <c:marker val="1"/>
        <c:axId val="708225464"/>
        <c:axId val="708228552"/>
      </c:lineChart>
      <c:catAx>
        <c:axId val="708225464"/>
        <c:scaling>
          <c:orientation val="minMax"/>
        </c:scaling>
        <c:axPos val="b"/>
        <c:numFmt formatCode="General" sourceLinked="1"/>
        <c:tickLblPos val="nextTo"/>
        <c:crossAx val="708228552"/>
        <c:crosses val="autoZero"/>
        <c:auto val="1"/>
        <c:lblAlgn val="ctr"/>
        <c:lblOffset val="100"/>
      </c:catAx>
      <c:valAx>
        <c:axId val="708228552"/>
        <c:scaling>
          <c:orientation val="minMax"/>
        </c:scaling>
        <c:axPos val="l"/>
        <c:majorGridlines/>
        <c:numFmt formatCode="General" sourceLinked="1"/>
        <c:tickLblPos val="nextTo"/>
        <c:crossAx val="708225464"/>
        <c:crosses val="autoZero"/>
        <c:crossBetween val="between"/>
      </c:valAx>
      <c:spPr>
        <a:gradFill rotWithShape="1">
          <a:gsLst>
            <a:gs pos="0">
              <a:schemeClr val="accent3">
                <a:tint val="100000"/>
                <a:shade val="100000"/>
                <a:satMod val="130000"/>
              </a:schemeClr>
            </a:gs>
            <a:gs pos="100000">
              <a:schemeClr val="accent3">
                <a:tint val="50000"/>
                <a:shade val="100000"/>
                <a:satMod val="350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c:spPr>
    </c:plotArea>
    <c:legend>
      <c:legendPos val="r"/>
      <c:layout/>
    </c:legend>
    <c:plotVisOnly val="1"/>
  </c:chart>
  <c:txPr>
    <a:bodyPr/>
    <a:lstStyle/>
    <a:p>
      <a:pPr>
        <a:defRPr sz="1800"/>
      </a:pPr>
      <a:endParaRPr lang="nb-NO"/>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F5FB2C-4A26-C543-901B-6AE6BAACFA67}" type="datetimeFigureOut">
              <a:t>03-04-11</a:t>
            </a:fld>
            <a:endParaRPr lang="nn-NO"/>
          </a:p>
        </p:txBody>
      </p:sp>
      <p:sp>
        <p:nvSpPr>
          <p:cNvPr id="4" name="Plassholder for bunntekst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nn-NO"/>
          </a:p>
        </p:txBody>
      </p:sp>
      <p:sp>
        <p:nvSpPr>
          <p:cNvPr id="5" name="Plassholder for lysbildenumm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C1F46CAD-F139-184D-89BE-FB00AD3CD0C9}" type="slidenum">
              <a:t>‹#›</a:t>
            </a:fld>
            <a:endParaRPr lang="nn-NO"/>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n-NO"/>
          </a:p>
        </p:txBody>
      </p:sp>
      <p:sp>
        <p:nvSpPr>
          <p:cNvPr id="3" name="Plassholder for dato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C2C50CB-5246-C94D-A3B1-D20C3DD0009B}" type="datetimeFigureOut">
              <a:t>03-04-11</a:t>
            </a:fld>
            <a:endParaRPr lang="nn-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n-NO"/>
          </a:p>
        </p:txBody>
      </p:sp>
      <p:sp>
        <p:nvSpPr>
          <p:cNvPr id="5" name="Plassholder for notat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6" name="Plassholder for bunn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n-NO"/>
          </a:p>
        </p:txBody>
      </p:sp>
      <p:sp>
        <p:nvSpPr>
          <p:cNvPr id="7" name="Plassholder for lysbilde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3E7516-1C9F-BF4A-A2EE-D01972D8F16A}" type="slidenum">
              <a:t>‹#›</a:t>
            </a:fld>
            <a:endParaRPr lang="nn-NO"/>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2130425"/>
            <a:ext cx="7772400" cy="1470025"/>
          </a:xfrm>
        </p:spPr>
        <p:txBody>
          <a:bodyPr/>
          <a:lstStyle/>
          <a:p>
            <a:r>
              <a:rPr lang="nb-NO"/>
              <a:t>Klikk for å redigere tittelstil</a:t>
            </a:r>
            <a:endParaRPr lang="nn-NO"/>
          </a:p>
        </p:txBody>
      </p:sp>
      <p:sp>
        <p:nvSpPr>
          <p:cNvPr id="3" name="Undertit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nn-NO"/>
          </a:p>
        </p:txBody>
      </p:sp>
      <p:sp>
        <p:nvSpPr>
          <p:cNvPr id="4" name="Plassholder for dato 3"/>
          <p:cNvSpPr>
            <a:spLocks noGrp="1"/>
          </p:cNvSpPr>
          <p:nvPr>
            <p:ph type="dt" sz="half" idx="10"/>
          </p:nvPr>
        </p:nvSpPr>
        <p:spPr/>
        <p:txBody>
          <a:bodyPr/>
          <a:lstStyle/>
          <a:p>
            <a:fld id="{C7237FC2-AF43-3043-AFB3-94D2BE9C256D}" type="datetime1">
              <a:t>03-04-11</a:t>
            </a:fld>
            <a:endParaRPr lang="nn-NO"/>
          </a:p>
        </p:txBody>
      </p:sp>
      <p:sp>
        <p:nvSpPr>
          <p:cNvPr id="5" name="Plassholder for bunntekst 4"/>
          <p:cNvSpPr>
            <a:spLocks noGrp="1"/>
          </p:cNvSpPr>
          <p:nvPr>
            <p:ph type="ftr" sz="quarter" idx="11"/>
          </p:nvPr>
        </p:nvSpPr>
        <p:spPr/>
        <p:txBody>
          <a:bodyPr/>
          <a:lstStyle/>
          <a:p>
            <a:r>
              <a:rPr lang="nb-NO"/>
              <a:t>Copyright Rune Fardal </a:t>
            </a:r>
            <a:endParaRPr lang="nn-NO"/>
          </a:p>
        </p:txBody>
      </p:sp>
      <p:sp>
        <p:nvSpPr>
          <p:cNvPr id="6" name="Plassholder for lysbildenummer 5"/>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26FBCFC3-6D1E-8043-9B98-4006245DB6A8}" type="datetime1">
              <a:t>03-04-11</a:t>
            </a:fld>
            <a:endParaRPr lang="nn-NO"/>
          </a:p>
        </p:txBody>
      </p:sp>
      <p:sp>
        <p:nvSpPr>
          <p:cNvPr id="5" name="Plassholder for bunntekst 4"/>
          <p:cNvSpPr>
            <a:spLocks noGrp="1"/>
          </p:cNvSpPr>
          <p:nvPr>
            <p:ph type="ftr" sz="quarter" idx="11"/>
          </p:nvPr>
        </p:nvSpPr>
        <p:spPr/>
        <p:txBody>
          <a:bodyPr/>
          <a:lstStyle/>
          <a:p>
            <a:r>
              <a:rPr lang="nb-NO"/>
              <a:t>Copyright Rune Fardal </a:t>
            </a:r>
            <a:endParaRPr lang="nn-NO"/>
          </a:p>
        </p:txBody>
      </p:sp>
      <p:sp>
        <p:nvSpPr>
          <p:cNvPr id="6" name="Plassholder for lysbildenummer 5"/>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lang="nb-NO"/>
              <a:t>Klikk for å redigere tittelstil</a:t>
            </a:r>
            <a:endParaRPr lang="nn-NO"/>
          </a:p>
        </p:txBody>
      </p:sp>
      <p:sp>
        <p:nvSpPr>
          <p:cNvPr id="3" name="Plassholder for loddrett tekst 2"/>
          <p:cNvSpPr>
            <a:spLocks noGrp="1"/>
          </p:cNvSpPr>
          <p:nvPr>
            <p:ph type="body" orient="vert" idx="1"/>
          </p:nvPr>
        </p:nvSpPr>
        <p:spPr>
          <a:xfrm>
            <a:off x="457200" y="274638"/>
            <a:ext cx="6019800" cy="5851525"/>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9FB1EE8B-A117-9344-8700-EACA881BDB2A}" type="datetime1">
              <a:t>03-04-11</a:t>
            </a:fld>
            <a:endParaRPr lang="nn-NO"/>
          </a:p>
        </p:txBody>
      </p:sp>
      <p:sp>
        <p:nvSpPr>
          <p:cNvPr id="5" name="Plassholder for bunntekst 4"/>
          <p:cNvSpPr>
            <a:spLocks noGrp="1"/>
          </p:cNvSpPr>
          <p:nvPr>
            <p:ph type="ftr" sz="quarter" idx="11"/>
          </p:nvPr>
        </p:nvSpPr>
        <p:spPr/>
        <p:txBody>
          <a:bodyPr/>
          <a:lstStyle/>
          <a:p>
            <a:r>
              <a:rPr lang="nb-NO"/>
              <a:t>Copyright Rune Fardal </a:t>
            </a:r>
            <a:endParaRPr lang="nn-NO"/>
          </a:p>
        </p:txBody>
      </p:sp>
      <p:sp>
        <p:nvSpPr>
          <p:cNvPr id="6" name="Plassholder for lysbildenummer 5"/>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10"/>
          </p:nvPr>
        </p:nvSpPr>
        <p:spPr/>
        <p:txBody>
          <a:bodyPr/>
          <a:lstStyle/>
          <a:p>
            <a:fld id="{DAE8C5A8-58C4-304C-8DF9-DB82D7068579}" type="datetime1">
              <a:t>03-04-11</a:t>
            </a:fld>
            <a:endParaRPr lang="nn-NO"/>
          </a:p>
        </p:txBody>
      </p:sp>
      <p:sp>
        <p:nvSpPr>
          <p:cNvPr id="5" name="Plassholder for bunntekst 4"/>
          <p:cNvSpPr>
            <a:spLocks noGrp="1"/>
          </p:cNvSpPr>
          <p:nvPr>
            <p:ph type="ftr" sz="quarter" idx="11"/>
          </p:nvPr>
        </p:nvSpPr>
        <p:spPr/>
        <p:txBody>
          <a:bodyPr/>
          <a:lstStyle/>
          <a:p>
            <a:r>
              <a:rPr lang="nb-NO"/>
              <a:t>Copyright Rune Fardal </a:t>
            </a:r>
            <a:endParaRPr lang="nn-NO"/>
          </a:p>
        </p:txBody>
      </p:sp>
      <p:sp>
        <p:nvSpPr>
          <p:cNvPr id="6" name="Plassholder for lysbildenummer 5"/>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4406900"/>
            <a:ext cx="7772400" cy="1362075"/>
          </a:xfrm>
        </p:spPr>
        <p:txBody>
          <a:bodyPr anchor="t"/>
          <a:lstStyle>
            <a:lvl1pPr algn="l">
              <a:defRPr sz="4000" b="1" cap="all"/>
            </a:lvl1pPr>
          </a:lstStyle>
          <a:p>
            <a:r>
              <a:rPr lang="nb-NO"/>
              <a:t>Klikk for å redigere tittelstil</a:t>
            </a:r>
            <a:endParaRPr lang="nn-NO"/>
          </a:p>
        </p:txBody>
      </p:sp>
      <p:sp>
        <p:nvSpPr>
          <p:cNvPr id="3" name="Plassholder f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31921282-9A40-A147-8B1E-DBFDDC1113E9}" type="datetime1">
              <a:t>03-04-11</a:t>
            </a:fld>
            <a:endParaRPr lang="nn-NO"/>
          </a:p>
        </p:txBody>
      </p:sp>
      <p:sp>
        <p:nvSpPr>
          <p:cNvPr id="5" name="Plassholder for bunntekst 4"/>
          <p:cNvSpPr>
            <a:spLocks noGrp="1"/>
          </p:cNvSpPr>
          <p:nvPr>
            <p:ph type="ftr" sz="quarter" idx="11"/>
          </p:nvPr>
        </p:nvSpPr>
        <p:spPr/>
        <p:txBody>
          <a:bodyPr/>
          <a:lstStyle/>
          <a:p>
            <a:r>
              <a:rPr lang="nb-NO"/>
              <a:t>Copyright Rune Fardal </a:t>
            </a:r>
            <a:endParaRPr lang="nn-NO"/>
          </a:p>
        </p:txBody>
      </p:sp>
      <p:sp>
        <p:nvSpPr>
          <p:cNvPr id="6" name="Plassholder for lysbildenummer 5"/>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innhol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innhol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dato 4"/>
          <p:cNvSpPr>
            <a:spLocks noGrp="1"/>
          </p:cNvSpPr>
          <p:nvPr>
            <p:ph type="dt" sz="half" idx="10"/>
          </p:nvPr>
        </p:nvSpPr>
        <p:spPr/>
        <p:txBody>
          <a:bodyPr/>
          <a:lstStyle/>
          <a:p>
            <a:fld id="{C5418C93-00A8-2C4C-92FC-9E5480730308}" type="datetime1">
              <a:t>03-04-11</a:t>
            </a:fld>
            <a:endParaRPr lang="nn-NO"/>
          </a:p>
        </p:txBody>
      </p:sp>
      <p:sp>
        <p:nvSpPr>
          <p:cNvPr id="6" name="Plassholder for bunntekst 5"/>
          <p:cNvSpPr>
            <a:spLocks noGrp="1"/>
          </p:cNvSpPr>
          <p:nvPr>
            <p:ph type="ftr" sz="quarter" idx="11"/>
          </p:nvPr>
        </p:nvSpPr>
        <p:spPr/>
        <p:txBody>
          <a:bodyPr/>
          <a:lstStyle/>
          <a:p>
            <a:r>
              <a:rPr lang="nb-NO"/>
              <a:t>Copyright Rune Fardal </a:t>
            </a:r>
            <a:endParaRPr lang="nn-NO"/>
          </a:p>
        </p:txBody>
      </p:sp>
      <p:sp>
        <p:nvSpPr>
          <p:cNvPr id="7" name="Plassholder for lysbildenummer 6"/>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lvl1pPr>
              <a:defRPr/>
            </a:lvl1pPr>
          </a:lstStyle>
          <a:p>
            <a:r>
              <a:rPr lang="nb-NO"/>
              <a:t>Klikk for å redigere tittelstil</a:t>
            </a:r>
            <a:endParaRPr lang="nn-NO"/>
          </a:p>
        </p:txBody>
      </p:sp>
      <p:sp>
        <p:nvSpPr>
          <p:cNvPr id="3" name="Plassholder f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5" name="Plassholder f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7" name="Plassholder for dato 6"/>
          <p:cNvSpPr>
            <a:spLocks noGrp="1"/>
          </p:cNvSpPr>
          <p:nvPr>
            <p:ph type="dt" sz="half" idx="10"/>
          </p:nvPr>
        </p:nvSpPr>
        <p:spPr/>
        <p:txBody>
          <a:bodyPr/>
          <a:lstStyle/>
          <a:p>
            <a:fld id="{96EAC503-104E-8543-A3EC-48C7688B1ACF}" type="datetime1">
              <a:t>03-04-11</a:t>
            </a:fld>
            <a:endParaRPr lang="nn-NO"/>
          </a:p>
        </p:txBody>
      </p:sp>
      <p:sp>
        <p:nvSpPr>
          <p:cNvPr id="8" name="Plassholder for bunntekst 7"/>
          <p:cNvSpPr>
            <a:spLocks noGrp="1"/>
          </p:cNvSpPr>
          <p:nvPr>
            <p:ph type="ftr" sz="quarter" idx="11"/>
          </p:nvPr>
        </p:nvSpPr>
        <p:spPr/>
        <p:txBody>
          <a:bodyPr/>
          <a:lstStyle/>
          <a:p>
            <a:r>
              <a:rPr lang="nb-NO"/>
              <a:t>Copyright Rune Fardal </a:t>
            </a:r>
            <a:endParaRPr lang="nn-NO"/>
          </a:p>
        </p:txBody>
      </p:sp>
      <p:sp>
        <p:nvSpPr>
          <p:cNvPr id="9" name="Plassholder for lysbildenummer 8"/>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n-NO"/>
          </a:p>
        </p:txBody>
      </p:sp>
      <p:sp>
        <p:nvSpPr>
          <p:cNvPr id="3" name="Plassholder for dato 2"/>
          <p:cNvSpPr>
            <a:spLocks noGrp="1"/>
          </p:cNvSpPr>
          <p:nvPr>
            <p:ph type="dt" sz="half" idx="10"/>
          </p:nvPr>
        </p:nvSpPr>
        <p:spPr/>
        <p:txBody>
          <a:bodyPr/>
          <a:lstStyle/>
          <a:p>
            <a:fld id="{66B3D2F7-7277-FE42-ACC5-988EFF789F12}" type="datetime1">
              <a:t>03-04-11</a:t>
            </a:fld>
            <a:endParaRPr lang="nn-NO"/>
          </a:p>
        </p:txBody>
      </p:sp>
      <p:sp>
        <p:nvSpPr>
          <p:cNvPr id="4" name="Plassholder for bunntekst 3"/>
          <p:cNvSpPr>
            <a:spLocks noGrp="1"/>
          </p:cNvSpPr>
          <p:nvPr>
            <p:ph type="ftr" sz="quarter" idx="11"/>
          </p:nvPr>
        </p:nvSpPr>
        <p:spPr/>
        <p:txBody>
          <a:bodyPr/>
          <a:lstStyle/>
          <a:p>
            <a:r>
              <a:rPr lang="nb-NO"/>
              <a:t>Copyright Rune Fardal </a:t>
            </a:r>
            <a:endParaRPr lang="nn-NO"/>
          </a:p>
        </p:txBody>
      </p:sp>
      <p:sp>
        <p:nvSpPr>
          <p:cNvPr id="5" name="Plassholder for lysbildenummer 4"/>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Tom">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98CDCE13-F76C-DA4F-B6E0-54DDCF7A44B2}" type="datetime1">
              <a:t>03-04-11</a:t>
            </a:fld>
            <a:endParaRPr lang="nn-NO"/>
          </a:p>
        </p:txBody>
      </p:sp>
      <p:sp>
        <p:nvSpPr>
          <p:cNvPr id="3" name="Plassholder for bunntekst 2"/>
          <p:cNvSpPr>
            <a:spLocks noGrp="1"/>
          </p:cNvSpPr>
          <p:nvPr>
            <p:ph type="ftr" sz="quarter" idx="11"/>
          </p:nvPr>
        </p:nvSpPr>
        <p:spPr/>
        <p:txBody>
          <a:bodyPr/>
          <a:lstStyle/>
          <a:p>
            <a:r>
              <a:rPr lang="nb-NO"/>
              <a:t>Copyright Rune Fardal </a:t>
            </a:r>
            <a:endParaRPr lang="nn-NO"/>
          </a:p>
        </p:txBody>
      </p:sp>
      <p:sp>
        <p:nvSpPr>
          <p:cNvPr id="4" name="Plassholder for lysbildenummer 3"/>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anchor="b"/>
          <a:lstStyle>
            <a:lvl1pPr algn="l">
              <a:defRPr sz="2000" b="1"/>
            </a:lvl1pPr>
          </a:lstStyle>
          <a:p>
            <a:r>
              <a:rPr lang="nb-NO"/>
              <a:t>Klikk for å redigere tittelstil</a:t>
            </a:r>
            <a:endParaRPr lang="nn-NO"/>
          </a:p>
        </p:txBody>
      </p:sp>
      <p:sp>
        <p:nvSpPr>
          <p:cNvPr id="3" name="Plassholder for innhol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D61F9CFF-2B83-0C4A-BE1A-A45402E5B07B}" type="datetime1">
              <a:t>03-04-11</a:t>
            </a:fld>
            <a:endParaRPr lang="nn-NO"/>
          </a:p>
        </p:txBody>
      </p:sp>
      <p:sp>
        <p:nvSpPr>
          <p:cNvPr id="6" name="Plassholder for bunntekst 5"/>
          <p:cNvSpPr>
            <a:spLocks noGrp="1"/>
          </p:cNvSpPr>
          <p:nvPr>
            <p:ph type="ftr" sz="quarter" idx="11"/>
          </p:nvPr>
        </p:nvSpPr>
        <p:spPr/>
        <p:txBody>
          <a:bodyPr/>
          <a:lstStyle/>
          <a:p>
            <a:r>
              <a:rPr lang="nb-NO"/>
              <a:t>Copyright Rune Fardal </a:t>
            </a:r>
            <a:endParaRPr lang="nn-NO"/>
          </a:p>
        </p:txBody>
      </p:sp>
      <p:sp>
        <p:nvSpPr>
          <p:cNvPr id="7" name="Plassholder for lysbildenummer 6"/>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4800600"/>
            <a:ext cx="5486400" cy="566738"/>
          </a:xfrm>
        </p:spPr>
        <p:txBody>
          <a:bodyPr anchor="b"/>
          <a:lstStyle>
            <a:lvl1pPr algn="l">
              <a:defRPr sz="2000" b="1"/>
            </a:lvl1pPr>
          </a:lstStyle>
          <a:p>
            <a:r>
              <a:rPr lang="nb-NO"/>
              <a:t>Klikk for å redigere tittelstil</a:t>
            </a:r>
            <a:endParaRPr lang="nn-NO"/>
          </a:p>
        </p:txBody>
      </p:sp>
      <p:sp>
        <p:nvSpPr>
          <p:cNvPr id="3" name="Plassholder for bild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n-NO"/>
          </a:p>
        </p:txBody>
      </p:sp>
      <p:sp>
        <p:nvSpPr>
          <p:cNvPr id="4" name="Plassholder f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4AD26229-D5BE-B744-8887-09C40C9F0948}" type="datetime1">
              <a:t>03-04-11</a:t>
            </a:fld>
            <a:endParaRPr lang="nn-NO"/>
          </a:p>
        </p:txBody>
      </p:sp>
      <p:sp>
        <p:nvSpPr>
          <p:cNvPr id="6" name="Plassholder for bunntekst 5"/>
          <p:cNvSpPr>
            <a:spLocks noGrp="1"/>
          </p:cNvSpPr>
          <p:nvPr>
            <p:ph type="ftr" sz="quarter" idx="11"/>
          </p:nvPr>
        </p:nvSpPr>
        <p:spPr/>
        <p:txBody>
          <a:bodyPr/>
          <a:lstStyle/>
          <a:p>
            <a:r>
              <a:rPr lang="nb-NO"/>
              <a:t>Copyright Rune Fardal </a:t>
            </a:r>
            <a:endParaRPr lang="nn-NO"/>
          </a:p>
        </p:txBody>
      </p:sp>
      <p:sp>
        <p:nvSpPr>
          <p:cNvPr id="7" name="Plassholder for lysbildenummer 6"/>
          <p:cNvSpPr>
            <a:spLocks noGrp="1"/>
          </p:cNvSpPr>
          <p:nvPr>
            <p:ph type="sldNum" sz="quarter" idx="12"/>
          </p:nvPr>
        </p:nvSpPr>
        <p:spPr/>
        <p:txBody>
          <a:bodyPr/>
          <a:lstStyle/>
          <a:p>
            <a:fld id="{59F861E8-AF8C-7345-8C92-545AC566BE01}" type="slidenum">
              <a:rPr/>
              <a:pPr/>
              <a:t>‹#›</a:t>
            </a:fld>
            <a:endParaRPr lang="nn-NO"/>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b-NO"/>
              <a:t>Klikk for å redigere tittelstil</a:t>
            </a:r>
            <a:endParaRPr lang="nn-NO"/>
          </a:p>
        </p:txBody>
      </p:sp>
      <p:sp>
        <p:nvSpPr>
          <p:cNvPr id="3" name="Plassholder f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n-NO"/>
          </a:p>
        </p:txBody>
      </p:sp>
      <p:sp>
        <p:nvSpPr>
          <p:cNvPr id="4" name="Plassholder for dato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D85BE8-5359-CD42-A8EA-B9BFF29C2D5D}" type="datetime1">
              <a:t>03-04-11</a:t>
            </a:fld>
            <a:endParaRPr lang="nn-NO"/>
          </a:p>
        </p:txBody>
      </p:sp>
      <p:sp>
        <p:nvSpPr>
          <p:cNvPr id="5" name="Plassholder for bunn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a:t>Copyright Rune Fardal </a:t>
            </a:r>
            <a:endParaRPr lang="nn-NO"/>
          </a:p>
        </p:txBody>
      </p:sp>
      <p:sp>
        <p:nvSpPr>
          <p:cNvPr id="6" name="Plassholder for lysbilde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9F861E8-AF8C-7345-8C92-545AC566BE01}" type="slidenum">
              <a:rPr/>
              <a:pPr/>
              <a:t>‹#›</a:t>
            </a:fld>
            <a:endParaRPr lang="nn-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n-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http://www.sakkyndig.com" TargetMode="External"/><Relationship Id="rId3" Type="http://schemas.openxmlformats.org/officeDocument/2006/relationships/image" Target="../media/image1.gi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akkyndig.com/psykologi/artvit/flemming2010.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tel 1"/>
          <p:cNvSpPr>
            <a:spLocks noGrp="1"/>
          </p:cNvSpPr>
          <p:nvPr>
            <p:ph type="ctrTitle"/>
          </p:nvPr>
        </p:nvSpPr>
        <p:spPr>
          <a:xfrm>
            <a:off x="685800" y="882376"/>
            <a:ext cx="7772400" cy="5195298"/>
          </a:xfrm>
        </p:spPr>
        <p:txBody>
          <a:bodyPr>
            <a:normAutofit/>
          </a:bodyPr>
          <a:lstStyle/>
          <a:p>
            <a:r>
              <a:rPr lang="nn-NO" sz="3556"/>
              <a:t>Operasjonalisering av begrepet :</a:t>
            </a:r>
            <a:br>
              <a:rPr lang="nn-NO" sz="3556"/>
            </a:br>
            <a:r>
              <a:rPr lang="nn-NO" sz="3556"/>
              <a:t> ”</a:t>
            </a:r>
            <a:r>
              <a:rPr lang="nn-NO" sz="3556" b="1" i="1"/>
              <a:t>konfliktdrivende</a:t>
            </a:r>
            <a:r>
              <a:rPr lang="nn-NO" sz="3556"/>
              <a:t>”</a:t>
            </a:r>
            <a:br>
              <a:rPr lang="nn-NO" sz="3556"/>
            </a:br>
            <a:r>
              <a:rPr lang="nn-NO" sz="3556"/>
              <a:t>i barnefordelingsaker.</a:t>
            </a:r>
            <a:r>
              <a:rPr lang="nn-NO" sz="2222"/>
              <a:t/>
            </a:r>
            <a:br>
              <a:rPr lang="nn-NO" sz="2222"/>
            </a:br>
            <a:r>
              <a:rPr lang="nn-NO" sz="2222"/>
              <a:t/>
            </a:r>
            <a:br>
              <a:rPr lang="nn-NO" sz="2222"/>
            </a:br>
            <a:r>
              <a:rPr lang="nn-NO" sz="2222"/>
              <a:t>Et forslag til skåringsverktøy for konfliktnivå</a:t>
            </a:r>
            <a:br>
              <a:rPr lang="nn-NO" sz="2222"/>
            </a:br>
            <a:r>
              <a:rPr lang="nn-NO" sz="1000"/>
              <a:t>2.4.2011, oppdatert 3.4.2011</a:t>
            </a:r>
            <a:r>
              <a:rPr lang="nn-NO" sz="2222"/>
              <a:t/>
            </a:r>
            <a:br>
              <a:rPr lang="nn-NO" sz="2222"/>
            </a:br>
            <a:r>
              <a:rPr lang="nn-NO" sz="2222"/>
              <a:t/>
            </a:r>
            <a:br>
              <a:rPr lang="nn-NO" sz="2222"/>
            </a:br>
            <a:r>
              <a:rPr lang="nb-NO" sz="2400"/>
              <a:t/>
            </a:r>
            <a:br>
              <a:rPr lang="nb-NO" sz="2400"/>
            </a:br>
            <a:r>
              <a:rPr lang="nb-NO" sz="2400"/>
              <a:t/>
            </a:r>
            <a:br>
              <a:rPr lang="nb-NO" sz="2400"/>
            </a:br>
            <a:r>
              <a:rPr lang="nb-NO" sz="2400"/>
              <a:t/>
            </a:r>
            <a:br>
              <a:rPr lang="nb-NO" sz="2400"/>
            </a:br>
            <a:r>
              <a:rPr lang="nb-NO" sz="1333"/>
              <a:t>Rune Fardal, psykologi student</a:t>
            </a:r>
            <a:br>
              <a:rPr lang="nb-NO" sz="1333"/>
            </a:br>
            <a:r>
              <a:rPr lang="nb-NO" sz="1333"/>
              <a:t>Personlighetsforstyrrelser med hovedvekt på narsissistisk problematikk i relasjon til barn</a:t>
            </a:r>
            <a:br>
              <a:rPr lang="nb-NO" sz="1333"/>
            </a:br>
            <a:r>
              <a:rPr lang="nb-NO" sz="1333" u="sng">
                <a:hlinkClick r:id="rId2"/>
              </a:rPr>
              <a:t>http://www.sakkyndig.com</a:t>
            </a:r>
            <a:r>
              <a:rPr lang="nb-NO" sz="1333"/>
              <a:t>     mail: rune@fardal.no</a:t>
            </a:r>
            <a:r>
              <a:rPr lang="nb-NO" sz="2400"/>
              <a:t/>
            </a:r>
            <a:br>
              <a:rPr lang="nb-NO" sz="2400"/>
            </a:br>
            <a:endParaRPr lang="nn-NO" sz="2222"/>
          </a:p>
        </p:txBody>
      </p:sp>
      <p:pic>
        <p:nvPicPr>
          <p:cNvPr id="3" name="Bilde 2" descr="250GB:Users:runefardal:Desktop:rufadr.gif"/>
          <p:cNvPicPr/>
          <p:nvPr/>
        </p:nvPicPr>
        <p:blipFill>
          <a:blip r:embed="rId3"/>
          <a:srcRect/>
          <a:stretch>
            <a:fillRect/>
          </a:stretch>
        </p:blipFill>
        <p:spPr bwMode="auto">
          <a:xfrm>
            <a:off x="4099802" y="3752161"/>
            <a:ext cx="1136474" cy="1222994"/>
          </a:xfrm>
          <a:prstGeom prst="rect">
            <a:avLst/>
          </a:prstGeom>
          <a:noFill/>
          <a:ln w="9525">
            <a:noFill/>
            <a:miter lim="800000"/>
            <a:headEnd/>
            <a:tailEnd/>
          </a:ln>
        </p:spPr>
      </p:pic>
      <p:sp>
        <p:nvSpPr>
          <p:cNvPr id="4" name="Plassholder for lysbildenummer 3"/>
          <p:cNvSpPr>
            <a:spLocks noGrp="1"/>
          </p:cNvSpPr>
          <p:nvPr>
            <p:ph type="sldNum" sz="quarter" idx="12"/>
          </p:nvPr>
        </p:nvSpPr>
        <p:spPr/>
        <p:txBody>
          <a:bodyPr/>
          <a:lstStyle/>
          <a:p>
            <a:fld id="{59F861E8-AF8C-7345-8C92-545AC566BE01}" type="slidenum">
              <a:rPr lang="nb-NO"/>
              <a:pPr/>
              <a:t>1</a:t>
            </a:fld>
            <a:endParaRPr lang="nb-NO"/>
          </a:p>
        </p:txBody>
      </p:sp>
      <p:sp>
        <p:nvSpPr>
          <p:cNvPr id="5" name="Plassholder for bunntekst 4"/>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Rektangel 3"/>
          <p:cNvSpPr/>
          <p:nvPr/>
        </p:nvSpPr>
        <p:spPr>
          <a:xfrm>
            <a:off x="956667" y="395831"/>
            <a:ext cx="7430659" cy="6186309"/>
          </a:xfrm>
          <a:prstGeom prst="rect">
            <a:avLst/>
          </a:prstGeom>
        </p:spPr>
        <p:txBody>
          <a:bodyPr wrap="square">
            <a:spAutoFit/>
          </a:bodyPr>
          <a:lstStyle/>
          <a:p>
            <a:r>
              <a:rPr lang="nn-NO" sz="2000"/>
              <a:t>Hva som er ”</a:t>
            </a:r>
            <a:r>
              <a:rPr lang="nn-NO" sz="2000" b="1" i="1"/>
              <a:t>konfliktdrivende</a:t>
            </a:r>
            <a:r>
              <a:rPr lang="nn-NO" sz="2000"/>
              <a:t>”  i barnefordelingsaker blir sjelden definert. Ofte legges ukritisk autoriteters  forståelse til grunn, uten noen nærmere definisjon. Man ”antar” at visse trekk og adferder er konfliktdrivende, samtidig som man åpenbart utelukker en rekke andre trekk. Særlig fraværende er  det bidrag til en konflikt domstoler, sakkyndige og barnevern bidrar med. </a:t>
            </a:r>
          </a:p>
          <a:p>
            <a:endParaRPr lang="nn-NO" sz="2000"/>
          </a:p>
          <a:p>
            <a:r>
              <a:rPr lang="nn-NO" sz="2000"/>
              <a:t>Alle disse etater er raske til å plasere  skyld hos den ene eller andre forelder, men ser ikke sin egen deltagelse og særlig i de tilfeller der  deres vurderinger svikter som følge av feilvurderinger. </a:t>
            </a:r>
            <a:r>
              <a:rPr lang="nn-NO" sz="2000" i="1"/>
              <a:t>Reaktivitet</a:t>
            </a:r>
            <a:r>
              <a:rPr lang="nn-NO" sz="2000"/>
              <a:t> kalles det i psykologien, der observatøren påvirker observasjonen.</a:t>
            </a:r>
          </a:p>
          <a:p>
            <a:endParaRPr lang="nn-NO" sz="2000"/>
          </a:p>
          <a:p>
            <a:r>
              <a:rPr lang="nn-NO" sz="2000"/>
              <a:t>Også barnet selv bidrar  i  slike konflikter ved at de ofte blir redskaper for den ene voksne eller 3 person. I slike saker er det en rekke  deltagere som på ulikt vis bidrar til  konflikten. En slik kompleksitet blir skjelden vurdert. Forskning viser at når avgjørelser blir komplekse, så velger  man status quo!  </a:t>
            </a:r>
          </a:p>
          <a:p>
            <a:r>
              <a:rPr lang="nb-NO" sz="1000"/>
              <a:t>Kilde: </a:t>
            </a:r>
            <a:r>
              <a:rPr lang="nn-NO" sz="1000" smtClean="0">
                <a:solidFill>
                  <a:srgbClr val="000000"/>
                </a:solidFill>
                <a:latin typeface="Lucida Grande"/>
                <a:ea typeface="Lucida Grande"/>
                <a:cs typeface="Lucida Grande"/>
              </a:rPr>
              <a:t>Flemming &amp; al. (2010)  Overcoming status quo bias in the human brain </a:t>
            </a:r>
            <a:endParaRPr lang="nn-NO" sz="1000"/>
          </a:p>
          <a:p>
            <a:r>
              <a:rPr lang="nb-NO" sz="1000">
                <a:hlinkClick r:id="rId2"/>
              </a:rPr>
              <a:t>http://www.sakkyndig.com/psykologi/artvit/flemming2010.pdf</a:t>
            </a:r>
            <a:endParaRPr lang="nb-NO" sz="1000"/>
          </a:p>
          <a:p>
            <a:endParaRPr lang="nn-NO"/>
          </a:p>
          <a:p>
            <a:endParaRPr lang="nn-NO"/>
          </a:p>
        </p:txBody>
      </p:sp>
      <p:sp>
        <p:nvSpPr>
          <p:cNvPr id="3" name="Plassholder for lysbildenummer 2"/>
          <p:cNvSpPr>
            <a:spLocks noGrp="1"/>
          </p:cNvSpPr>
          <p:nvPr>
            <p:ph type="sldNum" sz="quarter" idx="12"/>
          </p:nvPr>
        </p:nvSpPr>
        <p:spPr/>
        <p:txBody>
          <a:bodyPr/>
          <a:lstStyle/>
          <a:p>
            <a:fld id="{59F861E8-AF8C-7345-8C92-545AC566BE01}" type="slidenum">
              <a:rPr lang="nb-NO"/>
              <a:pPr/>
              <a:t>2</a:t>
            </a:fld>
            <a:endParaRPr lang="nb-NO"/>
          </a:p>
        </p:txBody>
      </p:sp>
      <p:sp>
        <p:nvSpPr>
          <p:cNvPr id="5" name="Plassholder for bunntekst 4"/>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ekstSylinder 3"/>
          <p:cNvSpPr txBox="1"/>
          <p:nvPr/>
        </p:nvSpPr>
        <p:spPr>
          <a:xfrm>
            <a:off x="758736" y="511283"/>
            <a:ext cx="7919906" cy="5601533"/>
          </a:xfrm>
          <a:prstGeom prst="rect">
            <a:avLst/>
          </a:prstGeom>
          <a:noFill/>
        </p:spPr>
        <p:txBody>
          <a:bodyPr wrap="none" rtlCol="0">
            <a:spAutoFit/>
          </a:bodyPr>
          <a:lstStyle/>
          <a:p>
            <a:r>
              <a:rPr lang="nn-NO" sz="2000"/>
              <a:t>I kompliserte saker missforstår ofte omgivelsene konfliktens dynamikk </a:t>
            </a:r>
          </a:p>
          <a:p>
            <a:r>
              <a:rPr lang="nn-NO" sz="2000"/>
              <a:t>Og sitt eget bidrag til konflikten.  Omgivelsene blir </a:t>
            </a:r>
            <a:r>
              <a:rPr lang="nn-NO" sz="2000" b="1" i="1"/>
              <a:t>konfliktdrivende</a:t>
            </a:r>
            <a:r>
              <a:rPr lang="nn-NO" sz="2000"/>
              <a:t> ved </a:t>
            </a:r>
          </a:p>
          <a:p>
            <a:r>
              <a:rPr lang="nn-NO" sz="2000"/>
              <a:t>at de gjennom sin  manglende forståelse bidrar til justismord, som </a:t>
            </a:r>
          </a:p>
          <a:p>
            <a:r>
              <a:rPr lang="nn-NO" sz="2000"/>
              <a:t>istedenfor å skape ro, øker konflikten . Ofte  anklages den ene part </a:t>
            </a:r>
          </a:p>
          <a:p>
            <a:r>
              <a:rPr lang="nn-NO" sz="2000"/>
              <a:t>for ikke evne se sine egne feil. Dessverre skjer det stadig at det er denne </a:t>
            </a:r>
          </a:p>
          <a:p>
            <a:r>
              <a:rPr lang="nn-NO" sz="2000"/>
              <a:t>partens fremstilling som er riktig og  omgivelsene som benekter sin egen </a:t>
            </a:r>
          </a:p>
          <a:p>
            <a:r>
              <a:rPr lang="nn-NO" sz="2000"/>
              <a:t>feiloppfatning! </a:t>
            </a:r>
          </a:p>
          <a:p>
            <a:endParaRPr lang="nn-NO" sz="2000"/>
          </a:p>
          <a:p>
            <a:r>
              <a:rPr lang="nn-NO" sz="2000"/>
              <a:t>Ofre  for justismord har ikke ansvar for  konflikten som oppstår i sitt </a:t>
            </a:r>
          </a:p>
          <a:p>
            <a:r>
              <a:rPr lang="nn-NO" sz="2000"/>
              <a:t>forsøk på å gjøre urett til rett, tvert imot de har et ansvar for å bidra </a:t>
            </a:r>
          </a:p>
          <a:p>
            <a:r>
              <a:rPr lang="nn-NO" sz="2000"/>
              <a:t>til rettferdighet og hjelp til barnet.</a:t>
            </a:r>
          </a:p>
          <a:p>
            <a:endParaRPr lang="nn-NO" sz="2000"/>
          </a:p>
          <a:p>
            <a:r>
              <a:rPr lang="nn-NO" sz="2000"/>
              <a:t>Dette  er typisk i saker der man har med </a:t>
            </a:r>
            <a:r>
              <a:rPr lang="nn-NO" sz="2000" b="1" i="1"/>
              <a:t>narsissistisk dynamikk</a:t>
            </a:r>
            <a:r>
              <a:rPr lang="nn-NO" sz="2000"/>
              <a:t>, </a:t>
            </a:r>
          </a:p>
          <a:p>
            <a:r>
              <a:rPr lang="nn-NO" sz="2000"/>
              <a:t>der behovet for egen tilfredstillelse eller ”ufeilbarlighet”  går foran barnets </a:t>
            </a:r>
          </a:p>
          <a:p>
            <a:r>
              <a:rPr lang="nn-NO" sz="2000"/>
              <a:t>behov og der omgivelsene manipuleres slik at virkeligheten snus på </a:t>
            </a:r>
          </a:p>
          <a:p>
            <a:r>
              <a:rPr lang="nn-NO" sz="2000"/>
              <a:t>hodet og den egentlig aggresive fremstår som offer og offeret som den </a:t>
            </a:r>
          </a:p>
          <a:p>
            <a:r>
              <a:rPr lang="nn-NO" sz="2000"/>
              <a:t>aggresive.</a:t>
            </a:r>
          </a:p>
          <a:p>
            <a:endParaRPr lang="nn-NO"/>
          </a:p>
        </p:txBody>
      </p:sp>
      <p:sp>
        <p:nvSpPr>
          <p:cNvPr id="3" name="Plassholder for lysbildenummer 2"/>
          <p:cNvSpPr>
            <a:spLocks noGrp="1"/>
          </p:cNvSpPr>
          <p:nvPr>
            <p:ph type="sldNum" sz="quarter" idx="12"/>
          </p:nvPr>
        </p:nvSpPr>
        <p:spPr/>
        <p:txBody>
          <a:bodyPr/>
          <a:lstStyle/>
          <a:p>
            <a:fld id="{59F861E8-AF8C-7345-8C92-545AC566BE01}" type="slidenum">
              <a:rPr lang="nb-NO"/>
              <a:pPr/>
              <a:t>3</a:t>
            </a:fld>
            <a:endParaRPr lang="nb-NO"/>
          </a:p>
        </p:txBody>
      </p:sp>
      <p:sp>
        <p:nvSpPr>
          <p:cNvPr id="5" name="Plassholder for bunntekst 4"/>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kstSylinder 4"/>
          <p:cNvSpPr txBox="1"/>
          <p:nvPr/>
        </p:nvSpPr>
        <p:spPr>
          <a:xfrm>
            <a:off x="791724" y="824651"/>
            <a:ext cx="7785285" cy="4708981"/>
          </a:xfrm>
          <a:prstGeom prst="rect">
            <a:avLst/>
          </a:prstGeom>
          <a:noFill/>
        </p:spPr>
        <p:txBody>
          <a:bodyPr wrap="square" rtlCol="0">
            <a:spAutoFit/>
          </a:bodyPr>
          <a:lstStyle/>
          <a:p>
            <a:r>
              <a:rPr lang="nn-NO" sz="2000"/>
              <a:t>Derfor blir definisjon (operasjonalisering) av  begrepet ”</a:t>
            </a:r>
            <a:r>
              <a:rPr lang="nn-NO" sz="2000" b="1" i="1"/>
              <a:t>konfliktdrivende</a:t>
            </a:r>
            <a:r>
              <a:rPr lang="nn-NO" sz="2000"/>
              <a:t>” så viktig. Hva som er konfliktdrivende er summen av en rekke faktorer. Dessuten behøver det som i én setting er konfliktdrivende ikke nødvendigvis være det i en annen setting. Sårbare mennesker opplever  helt adekvate  mellomenneskelige utfordringer som ”krenkende”, men er de  konfliktdrivende av den grunn? </a:t>
            </a:r>
          </a:p>
          <a:p>
            <a:endParaRPr lang="nn-NO" sz="2000"/>
          </a:p>
          <a:p>
            <a:r>
              <a:rPr lang="nn-NO" sz="2000"/>
              <a:t>Premisser som er ”</a:t>
            </a:r>
            <a:r>
              <a:rPr lang="nn-NO" sz="2000" b="1" i="1"/>
              <a:t>konfliktdrivende</a:t>
            </a:r>
            <a:r>
              <a:rPr lang="nn-NO" sz="2000"/>
              <a:t>” sees her primært som de faktorer som rammer barnet og ikke primært konflikten mellom de voksne.</a:t>
            </a:r>
          </a:p>
          <a:p>
            <a:endParaRPr lang="nn-NO" sz="2000"/>
          </a:p>
          <a:p>
            <a:r>
              <a:rPr lang="nn-NO" sz="2000"/>
              <a:t>Også andre enn de premisser eller ledd som her er nevt vil kunne være</a:t>
            </a:r>
          </a:p>
          <a:p>
            <a:r>
              <a:rPr lang="nn-NO" sz="2000"/>
              <a:t>konfliktdrivende.</a:t>
            </a:r>
          </a:p>
          <a:p>
            <a:endParaRPr lang="nn-NO" sz="2000"/>
          </a:p>
          <a:p>
            <a:r>
              <a:rPr lang="nn-NO" sz="2000"/>
              <a:t>Her følger noen sentrale punkter som hver for seg  og i kombinasjon bidrar til økt konflikt og som dermed definerer ”</a:t>
            </a:r>
            <a:r>
              <a:rPr lang="nn-NO" sz="2000" b="1" i="1"/>
              <a:t>konfliktdrivende</a:t>
            </a:r>
            <a:r>
              <a:rPr lang="nn-NO" sz="2000"/>
              <a:t>”:</a:t>
            </a:r>
          </a:p>
        </p:txBody>
      </p:sp>
      <p:sp>
        <p:nvSpPr>
          <p:cNvPr id="3" name="Plassholder for lysbildenummer 2"/>
          <p:cNvSpPr>
            <a:spLocks noGrp="1"/>
          </p:cNvSpPr>
          <p:nvPr>
            <p:ph type="sldNum" sz="quarter" idx="12"/>
          </p:nvPr>
        </p:nvSpPr>
        <p:spPr/>
        <p:txBody>
          <a:bodyPr/>
          <a:lstStyle/>
          <a:p>
            <a:fld id="{59F861E8-AF8C-7345-8C92-545AC566BE01}" type="slidenum">
              <a:rPr lang="nb-NO"/>
              <a:pPr/>
              <a:t>4</a:t>
            </a:fld>
            <a:endParaRPr lang="nb-NO"/>
          </a:p>
        </p:txBody>
      </p:sp>
      <p:sp>
        <p:nvSpPr>
          <p:cNvPr id="4" name="Plassholder for bunntekst 3"/>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 name="Plassholder for innhold 2"/>
          <p:cNvSpPr>
            <a:spLocks noGrp="1"/>
          </p:cNvSpPr>
          <p:nvPr>
            <p:ph idx="1"/>
          </p:nvPr>
        </p:nvSpPr>
        <p:spPr>
          <a:xfrm>
            <a:off x="457200" y="371094"/>
            <a:ext cx="8229600" cy="5929236"/>
          </a:xfrm>
        </p:spPr>
        <p:txBody>
          <a:bodyPr>
            <a:normAutofit fontScale="62500" lnSpcReduction="20000"/>
          </a:bodyPr>
          <a:lstStyle/>
          <a:p>
            <a:pPr>
              <a:buNone/>
            </a:pPr>
            <a:r>
              <a:rPr lang="nn-NO"/>
              <a:t>1. </a:t>
            </a:r>
            <a:r>
              <a:rPr lang="nn-NO" b="1"/>
              <a:t>Barnets kontakt med foreldre</a:t>
            </a:r>
          </a:p>
          <a:p>
            <a:pPr lvl="1"/>
            <a:r>
              <a:rPr lang="nn-NO"/>
              <a:t>Alle forsøk på å hindre barnet kontakt med den andre forelder som å sabotere samvær og ferier, hindre telefon og brev, øke boavstand, nekte kontakt, heri uvilje mot å  opprette slik kontakt. </a:t>
            </a:r>
          </a:p>
          <a:p>
            <a:pPr>
              <a:buNone/>
            </a:pPr>
            <a:r>
              <a:rPr lang="nn-NO" b="1"/>
              <a:t>2. Belastninger på barnet</a:t>
            </a:r>
          </a:p>
          <a:p>
            <a:pPr lvl="1"/>
            <a:r>
              <a:rPr lang="nn-NO"/>
              <a:t>Omsorgsvikt, fysisk/psykisk vold, PAS, manipulering, fremmedliggjøring, skremming, trusler, manipulering, omsorgsvikt.</a:t>
            </a:r>
          </a:p>
          <a:p>
            <a:pPr>
              <a:buNone/>
            </a:pPr>
            <a:r>
              <a:rPr lang="nn-NO" b="1"/>
              <a:t>3. Foreldres personlighet</a:t>
            </a:r>
          </a:p>
          <a:p>
            <a:pPr lvl="1"/>
            <a:r>
              <a:rPr lang="nn-NO"/>
              <a:t>Herunder samarbeidsevne, ikke møte til mekling, avtalebrudd, avskjære kontakt mlm voksne, nekte besvare brev/tlf, stråmannsargumentasjon, rigide, lite fleksibele, egosentriske, som bruker løgn, som bruker primitive psykologiske forsvarsmekanismer som demonisering, projeksjon, splitting, benektelse og mentaliseringsvikt.</a:t>
            </a:r>
          </a:p>
          <a:p>
            <a:pPr>
              <a:buNone/>
            </a:pPr>
            <a:r>
              <a:rPr lang="nn-NO" b="1"/>
              <a:t>4. Tredje part bidrag til konflikt </a:t>
            </a:r>
          </a:p>
          <a:p>
            <a:pPr lvl="1"/>
            <a:r>
              <a:rPr lang="nn-NO"/>
              <a:t>Dommere: som overser brudd på rettsavgjørelser, unnfallenhet, forutintatthet, Sakkyndige: som svikter faglig, er forutintatte, Barnevern: som mangler kunskap og er forutintatte, skole som ikke er objektive, familieinnblanding, press, baksnakking og manipulasjon. Advokater som bidrar negativt.</a:t>
            </a:r>
          </a:p>
          <a:p>
            <a:pPr>
              <a:buNone/>
            </a:pPr>
            <a:r>
              <a:rPr lang="nn-NO" b="1"/>
              <a:t>5. Prosesser</a:t>
            </a:r>
          </a:p>
          <a:p>
            <a:pPr lvl="1"/>
            <a:r>
              <a:rPr lang="nn-NO"/>
              <a:t>Rettssaker, lovverk som oppfattes urettferdighet, opplevd forskjellsbehandling, ulikeverd, økonomisk skjevhet, bekymringsmeldinger til barnevernet, henvisninger til BUP eller PPT, meklinger som saboteres, psykologhjelp til foreldre</a:t>
            </a:r>
          </a:p>
        </p:txBody>
      </p:sp>
      <p:sp>
        <p:nvSpPr>
          <p:cNvPr id="4" name="Plassholder for lysbildenummer 3"/>
          <p:cNvSpPr>
            <a:spLocks noGrp="1"/>
          </p:cNvSpPr>
          <p:nvPr>
            <p:ph type="sldNum" sz="quarter" idx="12"/>
          </p:nvPr>
        </p:nvSpPr>
        <p:spPr/>
        <p:txBody>
          <a:bodyPr/>
          <a:lstStyle/>
          <a:p>
            <a:fld id="{59F861E8-AF8C-7345-8C92-545AC566BE01}" type="slidenum">
              <a:rPr lang="nb-NO"/>
              <a:pPr/>
              <a:t>5</a:t>
            </a:fld>
            <a:endParaRPr lang="nb-NO"/>
          </a:p>
        </p:txBody>
      </p:sp>
      <p:sp>
        <p:nvSpPr>
          <p:cNvPr id="5" name="Plassholder for bunntekst 4"/>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5" name="TekstSylinder 14"/>
          <p:cNvSpPr txBox="1"/>
          <p:nvPr/>
        </p:nvSpPr>
        <p:spPr>
          <a:xfrm>
            <a:off x="907184" y="164160"/>
            <a:ext cx="7199740" cy="2831544"/>
          </a:xfrm>
          <a:prstGeom prst="rect">
            <a:avLst/>
          </a:prstGeom>
          <a:noFill/>
        </p:spPr>
        <p:txBody>
          <a:bodyPr wrap="square" rtlCol="0">
            <a:spAutoFit/>
          </a:bodyPr>
          <a:lstStyle/>
          <a:p>
            <a:pPr algn="ctr"/>
            <a:r>
              <a:rPr lang="nn-NO" sz="2800" b="1"/>
              <a:t>Skårings skjema for konfliktnivå</a:t>
            </a:r>
          </a:p>
          <a:p>
            <a:endParaRPr lang="nn-NO"/>
          </a:p>
          <a:p>
            <a:r>
              <a:rPr lang="nn-NO" sz="2000"/>
              <a:t>Her skåres det om et trekk/adferd er </a:t>
            </a:r>
            <a:r>
              <a:rPr lang="nn-NO" sz="2000" u="sng"/>
              <a:t>til stede </a:t>
            </a:r>
            <a:r>
              <a:rPr lang="nn-NO" sz="2000"/>
              <a:t>(1) eller </a:t>
            </a:r>
            <a:r>
              <a:rPr lang="nn-NO" sz="2000" u="sng"/>
              <a:t>ikke tilstede </a:t>
            </a:r>
            <a:r>
              <a:rPr lang="nn-NO" sz="2000"/>
              <a:t>(0) på et aktuelt tidspunkt. </a:t>
            </a:r>
          </a:p>
          <a:p>
            <a:endParaRPr lang="nn-NO" sz="2000"/>
          </a:p>
          <a:p>
            <a:r>
              <a:rPr lang="nn-NO" sz="1200"/>
              <a:t>Eksempelet er fra en konkret sak med 2 barn etter skilsmisse i 1999 tom 2010. Det yngste barnet bor med mor i hele perioden, det eldste  fra 2002 til 2008. Mor hindrer i hele perioden barna normal kontakt med far. I 2010 resignerer far og all kontakt med det barnet som bor med mor,  opphører.</a:t>
            </a:r>
          </a:p>
          <a:p>
            <a:endParaRPr lang="nn-NO"/>
          </a:p>
          <a:p>
            <a:endParaRPr lang="nn-NO"/>
          </a:p>
        </p:txBody>
      </p:sp>
      <p:graphicFrame>
        <p:nvGraphicFramePr>
          <p:cNvPr id="7" name="Tabell 6"/>
          <p:cNvGraphicFramePr>
            <a:graphicFrameLocks noGrp="1"/>
          </p:cNvGraphicFramePr>
          <p:nvPr/>
        </p:nvGraphicFramePr>
        <p:xfrm>
          <a:off x="3012848" y="3004147"/>
          <a:ext cx="5701241" cy="14630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243840">
                <a:tc>
                  <a:txBody>
                    <a:bodyPr/>
                    <a:lstStyle/>
                    <a:p>
                      <a:r>
                        <a:rPr lang="nn-NO" sz="1000"/>
                        <a:t>1999</a:t>
                      </a:r>
                    </a:p>
                  </a:txBody>
                  <a:tcPr>
                    <a:solidFill>
                      <a:srgbClr val="3366FF"/>
                    </a:solidFill>
                  </a:tcPr>
                </a:tc>
                <a:tc>
                  <a:txBody>
                    <a:bodyPr/>
                    <a:lstStyle/>
                    <a:p>
                      <a:r>
                        <a:rPr lang="nn-NO" sz="1000"/>
                        <a:t>2000</a:t>
                      </a:r>
                    </a:p>
                  </a:txBody>
                  <a:tcPr>
                    <a:solidFill>
                      <a:srgbClr val="3366FF"/>
                    </a:solidFill>
                  </a:tcPr>
                </a:tc>
                <a:tc>
                  <a:txBody>
                    <a:bodyPr/>
                    <a:lstStyle/>
                    <a:p>
                      <a:r>
                        <a:rPr lang="nn-NO" sz="1000"/>
                        <a:t>2001</a:t>
                      </a:r>
                    </a:p>
                  </a:txBody>
                  <a:tcPr>
                    <a:solidFill>
                      <a:srgbClr val="3366FF"/>
                    </a:solidFill>
                  </a:tcPr>
                </a:tc>
                <a:tc>
                  <a:txBody>
                    <a:bodyPr/>
                    <a:lstStyle/>
                    <a:p>
                      <a:r>
                        <a:rPr lang="nn-NO" sz="1000"/>
                        <a:t>2002</a:t>
                      </a:r>
                    </a:p>
                  </a:txBody>
                  <a:tcPr>
                    <a:solidFill>
                      <a:srgbClr val="3366FF"/>
                    </a:solidFill>
                  </a:tcPr>
                </a:tc>
                <a:tc>
                  <a:txBody>
                    <a:bodyPr/>
                    <a:lstStyle/>
                    <a:p>
                      <a:r>
                        <a:rPr lang="nn-NO" sz="1000"/>
                        <a:t>2003</a:t>
                      </a:r>
                    </a:p>
                  </a:txBody>
                  <a:tcPr>
                    <a:solidFill>
                      <a:srgbClr val="3366FF"/>
                    </a:solidFill>
                  </a:tcPr>
                </a:tc>
                <a:tc>
                  <a:txBody>
                    <a:bodyPr/>
                    <a:lstStyle/>
                    <a:p>
                      <a:r>
                        <a:rPr lang="nn-NO" sz="1000"/>
                        <a:t>2004</a:t>
                      </a:r>
                    </a:p>
                  </a:txBody>
                  <a:tcPr>
                    <a:solidFill>
                      <a:srgbClr val="3366FF"/>
                    </a:solidFill>
                  </a:tcPr>
                </a:tc>
                <a:tc>
                  <a:txBody>
                    <a:bodyPr/>
                    <a:lstStyle/>
                    <a:p>
                      <a:r>
                        <a:rPr lang="nn-NO" sz="1000"/>
                        <a:t>2005</a:t>
                      </a:r>
                    </a:p>
                  </a:txBody>
                  <a:tcPr>
                    <a:solidFill>
                      <a:srgbClr val="3366FF"/>
                    </a:solidFill>
                  </a:tcPr>
                </a:tc>
                <a:tc>
                  <a:txBody>
                    <a:bodyPr/>
                    <a:lstStyle/>
                    <a:p>
                      <a:r>
                        <a:rPr lang="nn-NO" sz="1000"/>
                        <a:t>2006</a:t>
                      </a:r>
                    </a:p>
                  </a:txBody>
                  <a:tcPr>
                    <a:solidFill>
                      <a:srgbClr val="3366FF"/>
                    </a:solidFill>
                  </a:tcPr>
                </a:tc>
                <a:tc>
                  <a:txBody>
                    <a:bodyPr/>
                    <a:lstStyle/>
                    <a:p>
                      <a:r>
                        <a:rPr lang="nn-NO" sz="1000"/>
                        <a:t>2007</a:t>
                      </a:r>
                    </a:p>
                  </a:txBody>
                  <a:tcPr>
                    <a:solidFill>
                      <a:srgbClr val="3366FF"/>
                    </a:solidFill>
                  </a:tcPr>
                </a:tc>
                <a:tc>
                  <a:txBody>
                    <a:bodyPr/>
                    <a:lstStyle/>
                    <a:p>
                      <a:r>
                        <a:rPr lang="nn-NO" sz="1000"/>
                        <a:t>2008</a:t>
                      </a:r>
                    </a:p>
                  </a:txBody>
                  <a:tcPr>
                    <a:solidFill>
                      <a:srgbClr val="3366FF"/>
                    </a:solidFill>
                  </a:tcPr>
                </a:tc>
                <a:tc>
                  <a:txBody>
                    <a:bodyPr/>
                    <a:lstStyle/>
                    <a:p>
                      <a:r>
                        <a:rPr lang="nn-NO" sz="1000"/>
                        <a:t>2009</a:t>
                      </a:r>
                    </a:p>
                  </a:txBody>
                  <a:tcPr>
                    <a:solidFill>
                      <a:srgbClr val="3366FF"/>
                    </a:solidFill>
                  </a:tcPr>
                </a:tc>
                <a:tc>
                  <a:txBody>
                    <a:bodyPr/>
                    <a:lstStyle/>
                    <a:p>
                      <a:r>
                        <a:rPr lang="nn-NO" sz="1000"/>
                        <a:t>2010</a:t>
                      </a:r>
                    </a:p>
                  </a:txBody>
                  <a:tcPr>
                    <a:solidFill>
                      <a:srgbClr val="3366FF"/>
                    </a:solidFill>
                  </a:tcPr>
                </a:tc>
                <a:tc>
                  <a:txBody>
                    <a:bodyPr/>
                    <a:lstStyle/>
                    <a:p>
                      <a:r>
                        <a:rPr lang="nn-NO" sz="1000"/>
                        <a:t>2011</a:t>
                      </a:r>
                    </a:p>
                  </a:txBody>
                  <a:tcPr>
                    <a:solidFill>
                      <a:srgbClr val="3366FF"/>
                    </a:solidFill>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bl>
          </a:graphicData>
        </a:graphic>
      </p:graphicFrame>
      <p:graphicFrame>
        <p:nvGraphicFramePr>
          <p:cNvPr id="8" name="Tabell 7"/>
          <p:cNvGraphicFramePr>
            <a:graphicFrameLocks noGrp="1"/>
          </p:cNvGraphicFramePr>
          <p:nvPr/>
        </p:nvGraphicFramePr>
        <p:xfrm>
          <a:off x="643320" y="3004147"/>
          <a:ext cx="2165583" cy="1463040"/>
        </p:xfrm>
        <a:graphic>
          <a:graphicData uri="http://schemas.openxmlformats.org/drawingml/2006/table">
            <a:tbl>
              <a:tblPr firstRow="1" bandRow="1">
                <a:tableStyleId>{5940675A-B579-460E-94D1-54222C63F5DA}</a:tableStyleId>
              </a:tblPr>
              <a:tblGrid>
                <a:gridCol w="2165583"/>
              </a:tblGrid>
              <a:tr h="213705">
                <a:tc>
                  <a:txBody>
                    <a:bodyPr/>
                    <a:lstStyle/>
                    <a:p>
                      <a:r>
                        <a:rPr lang="nn-NO" sz="1000" b="1"/>
                        <a:t>1. Barnets kontakt med foreldrene</a:t>
                      </a:r>
                    </a:p>
                  </a:txBody>
                  <a:tcPr>
                    <a:solidFill>
                      <a:srgbClr val="3366FF"/>
                    </a:solidFill>
                  </a:tcPr>
                </a:tc>
              </a:tr>
              <a:tr h="213705">
                <a:tc>
                  <a:txBody>
                    <a:bodyPr/>
                    <a:lstStyle/>
                    <a:p>
                      <a:r>
                        <a:rPr lang="nn-NO" sz="1000"/>
                        <a:t>Sabotering av uke samvær</a:t>
                      </a:r>
                    </a:p>
                  </a:txBody>
                  <a:tcPr/>
                </a:tc>
              </a:tr>
              <a:tr h="213705">
                <a:tc>
                  <a:txBody>
                    <a:bodyPr/>
                    <a:lstStyle/>
                    <a:p>
                      <a:r>
                        <a:rPr lang="nn-NO" sz="1000"/>
                        <a:t>Sabotering av ferier</a:t>
                      </a:r>
                    </a:p>
                  </a:txBody>
                  <a:tcPr/>
                </a:tc>
              </a:tr>
              <a:tr h="213705">
                <a:tc>
                  <a:txBody>
                    <a:bodyPr/>
                    <a:lstStyle/>
                    <a:p>
                      <a:r>
                        <a:rPr lang="nn-NO" sz="1000"/>
                        <a:t>Hindring av kontakt, tlf, brev</a:t>
                      </a:r>
                    </a:p>
                  </a:txBody>
                  <a:tcPr/>
                </a:tc>
              </a:tr>
              <a:tr h="213705">
                <a:tc>
                  <a:txBody>
                    <a:bodyPr/>
                    <a:lstStyle/>
                    <a:p>
                      <a:r>
                        <a:rPr lang="nn-NO" sz="1000"/>
                        <a:t>Uvilje mot barnets kontakt</a:t>
                      </a:r>
                    </a:p>
                  </a:txBody>
                  <a:tcPr/>
                </a:tc>
              </a:tr>
              <a:tr h="213705">
                <a:tc>
                  <a:txBody>
                    <a:bodyPr/>
                    <a:lstStyle/>
                    <a:p>
                      <a:r>
                        <a:rPr lang="nn-NO" sz="1000"/>
                        <a:t>Økt bo avstand mellom foreldre</a:t>
                      </a:r>
                    </a:p>
                  </a:txBody>
                  <a:tcPr/>
                </a:tc>
              </a:tr>
            </a:tbl>
          </a:graphicData>
        </a:graphic>
      </p:graphicFrame>
      <p:graphicFrame>
        <p:nvGraphicFramePr>
          <p:cNvPr id="9" name="Tabell 8"/>
          <p:cNvGraphicFramePr>
            <a:graphicFrameLocks noGrp="1"/>
          </p:cNvGraphicFramePr>
          <p:nvPr/>
        </p:nvGraphicFramePr>
        <p:xfrm>
          <a:off x="643320" y="4467187"/>
          <a:ext cx="2165583" cy="1463040"/>
        </p:xfrm>
        <a:graphic>
          <a:graphicData uri="http://schemas.openxmlformats.org/drawingml/2006/table">
            <a:tbl>
              <a:tblPr firstRow="1" bandRow="1">
                <a:tableStyleId>{5940675A-B579-460E-94D1-54222C63F5DA}</a:tableStyleId>
              </a:tblPr>
              <a:tblGrid>
                <a:gridCol w="2165583"/>
              </a:tblGrid>
              <a:tr h="213705">
                <a:tc>
                  <a:txBody>
                    <a:bodyPr/>
                    <a:lstStyle/>
                    <a:p>
                      <a:r>
                        <a:rPr lang="nn-NO" sz="1000" b="1"/>
                        <a:t>2. Belastninger på barnet</a:t>
                      </a:r>
                    </a:p>
                  </a:txBody>
                  <a:tcPr>
                    <a:solidFill>
                      <a:srgbClr val="3366FF"/>
                    </a:solidFill>
                  </a:tcPr>
                </a:tc>
              </a:tr>
              <a:tr h="213705">
                <a:tc>
                  <a:txBody>
                    <a:bodyPr/>
                    <a:lstStyle/>
                    <a:p>
                      <a:r>
                        <a:rPr lang="nn-NO" sz="1000"/>
                        <a:t>Fysisk vold</a:t>
                      </a:r>
                    </a:p>
                  </a:txBody>
                  <a:tcPr/>
                </a:tc>
              </a:tr>
              <a:tr h="213705">
                <a:tc>
                  <a:txBody>
                    <a:bodyPr/>
                    <a:lstStyle/>
                    <a:p>
                      <a:r>
                        <a:rPr lang="nn-NO" sz="1000"/>
                        <a:t>Psykisk vold</a:t>
                      </a:r>
                    </a:p>
                  </a:txBody>
                  <a:tcPr/>
                </a:tc>
              </a:tr>
              <a:tr h="213705">
                <a:tc>
                  <a:txBody>
                    <a:bodyPr/>
                    <a:lstStyle/>
                    <a:p>
                      <a:r>
                        <a:rPr lang="nn-NO" sz="1000"/>
                        <a:t>Fremmedliggjøring - PAS</a:t>
                      </a:r>
                    </a:p>
                  </a:txBody>
                  <a:tcPr/>
                </a:tc>
              </a:tr>
              <a:tr h="213705">
                <a:tc>
                  <a:txBody>
                    <a:bodyPr/>
                    <a:lstStyle/>
                    <a:p>
                      <a:r>
                        <a:rPr lang="nn-NO" sz="1000"/>
                        <a:t>Manipulering</a:t>
                      </a:r>
                    </a:p>
                  </a:txBody>
                  <a:tcPr/>
                </a:tc>
              </a:tr>
              <a:tr h="213705">
                <a:tc>
                  <a:txBody>
                    <a:bodyPr/>
                    <a:lstStyle/>
                    <a:p>
                      <a:r>
                        <a:rPr lang="nn-NO" sz="1000"/>
                        <a:t>Omsorgsvikt</a:t>
                      </a:r>
                    </a:p>
                  </a:txBody>
                  <a:tcPr/>
                </a:tc>
              </a:tr>
            </a:tbl>
          </a:graphicData>
        </a:graphic>
      </p:graphicFrame>
      <p:graphicFrame>
        <p:nvGraphicFramePr>
          <p:cNvPr id="10" name="Tabell 9"/>
          <p:cNvGraphicFramePr>
            <a:graphicFrameLocks noGrp="1"/>
          </p:cNvGraphicFramePr>
          <p:nvPr/>
        </p:nvGraphicFramePr>
        <p:xfrm>
          <a:off x="3012848" y="4467187"/>
          <a:ext cx="5701241" cy="14630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243840">
                <a:tc>
                  <a:txBody>
                    <a:bodyPr/>
                    <a:lstStyle/>
                    <a:p>
                      <a:r>
                        <a:rPr lang="nn-NO" sz="1000"/>
                        <a:t>1999</a:t>
                      </a:r>
                    </a:p>
                  </a:txBody>
                  <a:tcPr>
                    <a:solidFill>
                      <a:srgbClr val="3366FF"/>
                    </a:solidFill>
                  </a:tcPr>
                </a:tc>
                <a:tc>
                  <a:txBody>
                    <a:bodyPr/>
                    <a:lstStyle/>
                    <a:p>
                      <a:r>
                        <a:rPr lang="nn-NO" sz="1000"/>
                        <a:t>2000</a:t>
                      </a:r>
                    </a:p>
                  </a:txBody>
                  <a:tcPr>
                    <a:solidFill>
                      <a:srgbClr val="3366FF"/>
                    </a:solidFill>
                  </a:tcPr>
                </a:tc>
                <a:tc>
                  <a:txBody>
                    <a:bodyPr/>
                    <a:lstStyle/>
                    <a:p>
                      <a:r>
                        <a:rPr lang="nn-NO" sz="1000"/>
                        <a:t>2001</a:t>
                      </a:r>
                    </a:p>
                  </a:txBody>
                  <a:tcPr>
                    <a:solidFill>
                      <a:srgbClr val="3366FF"/>
                    </a:solidFill>
                  </a:tcPr>
                </a:tc>
                <a:tc>
                  <a:txBody>
                    <a:bodyPr/>
                    <a:lstStyle/>
                    <a:p>
                      <a:r>
                        <a:rPr lang="nn-NO" sz="1000"/>
                        <a:t>2002</a:t>
                      </a:r>
                    </a:p>
                  </a:txBody>
                  <a:tcPr>
                    <a:solidFill>
                      <a:srgbClr val="3366FF"/>
                    </a:solidFill>
                  </a:tcPr>
                </a:tc>
                <a:tc>
                  <a:txBody>
                    <a:bodyPr/>
                    <a:lstStyle/>
                    <a:p>
                      <a:r>
                        <a:rPr lang="nn-NO" sz="1000"/>
                        <a:t>2003</a:t>
                      </a:r>
                    </a:p>
                  </a:txBody>
                  <a:tcPr>
                    <a:solidFill>
                      <a:srgbClr val="3366FF"/>
                    </a:solidFill>
                  </a:tcPr>
                </a:tc>
                <a:tc>
                  <a:txBody>
                    <a:bodyPr/>
                    <a:lstStyle/>
                    <a:p>
                      <a:r>
                        <a:rPr lang="nn-NO" sz="1000"/>
                        <a:t>2004</a:t>
                      </a:r>
                    </a:p>
                  </a:txBody>
                  <a:tcPr>
                    <a:solidFill>
                      <a:srgbClr val="3366FF"/>
                    </a:solidFill>
                  </a:tcPr>
                </a:tc>
                <a:tc>
                  <a:txBody>
                    <a:bodyPr/>
                    <a:lstStyle/>
                    <a:p>
                      <a:r>
                        <a:rPr lang="nn-NO" sz="1000"/>
                        <a:t>2005</a:t>
                      </a:r>
                    </a:p>
                  </a:txBody>
                  <a:tcPr>
                    <a:solidFill>
                      <a:srgbClr val="3366FF"/>
                    </a:solidFill>
                  </a:tcPr>
                </a:tc>
                <a:tc>
                  <a:txBody>
                    <a:bodyPr/>
                    <a:lstStyle/>
                    <a:p>
                      <a:r>
                        <a:rPr lang="nn-NO" sz="1000"/>
                        <a:t>2006</a:t>
                      </a:r>
                    </a:p>
                  </a:txBody>
                  <a:tcPr>
                    <a:solidFill>
                      <a:srgbClr val="3366FF"/>
                    </a:solidFill>
                  </a:tcPr>
                </a:tc>
                <a:tc>
                  <a:txBody>
                    <a:bodyPr/>
                    <a:lstStyle/>
                    <a:p>
                      <a:r>
                        <a:rPr lang="nn-NO" sz="1000"/>
                        <a:t>2007</a:t>
                      </a:r>
                    </a:p>
                  </a:txBody>
                  <a:tcPr>
                    <a:solidFill>
                      <a:srgbClr val="3366FF"/>
                    </a:solidFill>
                  </a:tcPr>
                </a:tc>
                <a:tc>
                  <a:txBody>
                    <a:bodyPr/>
                    <a:lstStyle/>
                    <a:p>
                      <a:r>
                        <a:rPr lang="nn-NO" sz="1000"/>
                        <a:t>2008</a:t>
                      </a:r>
                    </a:p>
                  </a:txBody>
                  <a:tcPr>
                    <a:solidFill>
                      <a:srgbClr val="3366FF"/>
                    </a:solidFill>
                  </a:tcPr>
                </a:tc>
                <a:tc>
                  <a:txBody>
                    <a:bodyPr/>
                    <a:lstStyle/>
                    <a:p>
                      <a:r>
                        <a:rPr lang="nn-NO" sz="1000"/>
                        <a:t>2009</a:t>
                      </a:r>
                    </a:p>
                  </a:txBody>
                  <a:tcPr>
                    <a:solidFill>
                      <a:srgbClr val="3366FF"/>
                    </a:solidFill>
                  </a:tcPr>
                </a:tc>
                <a:tc>
                  <a:txBody>
                    <a:bodyPr/>
                    <a:lstStyle/>
                    <a:p>
                      <a:r>
                        <a:rPr lang="nn-NO" sz="1000"/>
                        <a:t>2010</a:t>
                      </a:r>
                    </a:p>
                  </a:txBody>
                  <a:tcPr>
                    <a:solidFill>
                      <a:srgbClr val="3366FF"/>
                    </a:solidFill>
                  </a:tcPr>
                </a:tc>
                <a:tc>
                  <a:txBody>
                    <a:bodyPr/>
                    <a:lstStyle/>
                    <a:p>
                      <a:r>
                        <a:rPr lang="nn-NO" sz="1000"/>
                        <a:t>2011</a:t>
                      </a:r>
                    </a:p>
                  </a:txBody>
                  <a:tcPr>
                    <a:solidFill>
                      <a:srgbClr val="3366FF"/>
                    </a:solidFill>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bl>
          </a:graphicData>
        </a:graphic>
      </p:graphicFrame>
      <p:sp>
        <p:nvSpPr>
          <p:cNvPr id="11" name="Plassholder for lysbildenummer 10"/>
          <p:cNvSpPr>
            <a:spLocks noGrp="1"/>
          </p:cNvSpPr>
          <p:nvPr>
            <p:ph type="sldNum" sz="quarter" idx="12"/>
          </p:nvPr>
        </p:nvSpPr>
        <p:spPr/>
        <p:txBody>
          <a:bodyPr/>
          <a:lstStyle/>
          <a:p>
            <a:fld id="{59F861E8-AF8C-7345-8C92-545AC566BE01}" type="slidenum">
              <a:rPr lang="nb-NO"/>
              <a:pPr/>
              <a:t>6</a:t>
            </a:fld>
            <a:endParaRPr lang="nb-NO"/>
          </a:p>
        </p:txBody>
      </p:sp>
      <p:sp>
        <p:nvSpPr>
          <p:cNvPr id="12" name="Plassholder for bunntekst 11"/>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9" name="Tabell 8"/>
          <p:cNvGraphicFramePr>
            <a:graphicFrameLocks noGrp="1"/>
          </p:cNvGraphicFramePr>
          <p:nvPr/>
        </p:nvGraphicFramePr>
        <p:xfrm>
          <a:off x="587699" y="667490"/>
          <a:ext cx="2165583" cy="1463040"/>
        </p:xfrm>
        <a:graphic>
          <a:graphicData uri="http://schemas.openxmlformats.org/drawingml/2006/table">
            <a:tbl>
              <a:tblPr firstRow="1" bandRow="1">
                <a:tableStyleId>{5940675A-B579-460E-94D1-54222C63F5DA}</a:tableStyleId>
              </a:tblPr>
              <a:tblGrid>
                <a:gridCol w="2165583"/>
              </a:tblGrid>
              <a:tr h="213705">
                <a:tc>
                  <a:txBody>
                    <a:bodyPr/>
                    <a:lstStyle/>
                    <a:p>
                      <a:r>
                        <a:rPr lang="nn-NO" sz="1000" b="1"/>
                        <a:t>3. Foreldres personlighet</a:t>
                      </a:r>
                    </a:p>
                  </a:txBody>
                  <a:tcPr>
                    <a:solidFill>
                      <a:srgbClr val="3366FF"/>
                    </a:solidFill>
                  </a:tcPr>
                </a:tc>
              </a:tr>
              <a:tr h="213705">
                <a:tc>
                  <a:txBody>
                    <a:bodyPr/>
                    <a:lstStyle/>
                    <a:p>
                      <a:r>
                        <a:rPr lang="nn-NO" sz="1000"/>
                        <a:t>Samarbeid dårlig</a:t>
                      </a:r>
                    </a:p>
                  </a:txBody>
                  <a:tcPr/>
                </a:tc>
              </a:tr>
              <a:tr h="0">
                <a:tc>
                  <a:txBody>
                    <a:bodyPr/>
                    <a:lstStyle/>
                    <a:p>
                      <a:r>
                        <a:rPr lang="nn-NO" sz="1000"/>
                        <a:t>Stråmannsargumentasjon</a:t>
                      </a:r>
                    </a:p>
                  </a:txBody>
                  <a:tcPr/>
                </a:tc>
              </a:tr>
              <a:tr h="213705">
                <a:tc>
                  <a:txBody>
                    <a:bodyPr/>
                    <a:lstStyle/>
                    <a:p>
                      <a:r>
                        <a:rPr lang="nn-NO" sz="1000"/>
                        <a:t>Primitivt psykologisk forsvar</a:t>
                      </a:r>
                    </a:p>
                  </a:txBody>
                  <a:tcPr/>
                </a:tc>
              </a:tr>
              <a:tr h="213705">
                <a:tc>
                  <a:txBody>
                    <a:bodyPr/>
                    <a:lstStyle/>
                    <a:p>
                      <a:r>
                        <a:rPr lang="nn-NO" sz="1000"/>
                        <a:t>Mentaliseringsvikt</a:t>
                      </a:r>
                    </a:p>
                  </a:txBody>
                  <a:tcPr/>
                </a:tc>
              </a:tr>
              <a:tr h="213705">
                <a:tc>
                  <a:txBody>
                    <a:bodyPr/>
                    <a:lstStyle/>
                    <a:p>
                      <a:r>
                        <a:rPr lang="nn-NO" sz="1000"/>
                        <a:t>Rigiditet</a:t>
                      </a:r>
                    </a:p>
                  </a:txBody>
                  <a:tcPr/>
                </a:tc>
              </a:tr>
            </a:tbl>
          </a:graphicData>
        </a:graphic>
      </p:graphicFrame>
      <p:graphicFrame>
        <p:nvGraphicFramePr>
          <p:cNvPr id="10" name="Tabell 9"/>
          <p:cNvGraphicFramePr>
            <a:graphicFrameLocks noGrp="1"/>
          </p:cNvGraphicFramePr>
          <p:nvPr/>
        </p:nvGraphicFramePr>
        <p:xfrm>
          <a:off x="3063836" y="667490"/>
          <a:ext cx="5701241" cy="14630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243840">
                <a:tc>
                  <a:txBody>
                    <a:bodyPr/>
                    <a:lstStyle/>
                    <a:p>
                      <a:r>
                        <a:rPr lang="nn-NO" sz="1000"/>
                        <a:t>1999</a:t>
                      </a:r>
                    </a:p>
                  </a:txBody>
                  <a:tcPr>
                    <a:solidFill>
                      <a:srgbClr val="3366FF"/>
                    </a:solidFill>
                  </a:tcPr>
                </a:tc>
                <a:tc>
                  <a:txBody>
                    <a:bodyPr/>
                    <a:lstStyle/>
                    <a:p>
                      <a:r>
                        <a:rPr lang="nn-NO" sz="1000"/>
                        <a:t>2000</a:t>
                      </a:r>
                    </a:p>
                  </a:txBody>
                  <a:tcPr>
                    <a:solidFill>
                      <a:srgbClr val="3366FF"/>
                    </a:solidFill>
                  </a:tcPr>
                </a:tc>
                <a:tc>
                  <a:txBody>
                    <a:bodyPr/>
                    <a:lstStyle/>
                    <a:p>
                      <a:r>
                        <a:rPr lang="nn-NO" sz="1000"/>
                        <a:t>2001</a:t>
                      </a:r>
                    </a:p>
                  </a:txBody>
                  <a:tcPr>
                    <a:solidFill>
                      <a:srgbClr val="3366FF"/>
                    </a:solidFill>
                  </a:tcPr>
                </a:tc>
                <a:tc>
                  <a:txBody>
                    <a:bodyPr/>
                    <a:lstStyle/>
                    <a:p>
                      <a:r>
                        <a:rPr lang="nn-NO" sz="1000"/>
                        <a:t>2002</a:t>
                      </a:r>
                    </a:p>
                  </a:txBody>
                  <a:tcPr>
                    <a:solidFill>
                      <a:srgbClr val="3366FF"/>
                    </a:solidFill>
                  </a:tcPr>
                </a:tc>
                <a:tc>
                  <a:txBody>
                    <a:bodyPr/>
                    <a:lstStyle/>
                    <a:p>
                      <a:r>
                        <a:rPr lang="nn-NO" sz="1000"/>
                        <a:t>2003</a:t>
                      </a:r>
                    </a:p>
                  </a:txBody>
                  <a:tcPr>
                    <a:solidFill>
                      <a:srgbClr val="3366FF"/>
                    </a:solidFill>
                  </a:tcPr>
                </a:tc>
                <a:tc>
                  <a:txBody>
                    <a:bodyPr/>
                    <a:lstStyle/>
                    <a:p>
                      <a:r>
                        <a:rPr lang="nn-NO" sz="1000"/>
                        <a:t>2004</a:t>
                      </a:r>
                    </a:p>
                  </a:txBody>
                  <a:tcPr>
                    <a:solidFill>
                      <a:srgbClr val="3366FF"/>
                    </a:solidFill>
                  </a:tcPr>
                </a:tc>
                <a:tc>
                  <a:txBody>
                    <a:bodyPr/>
                    <a:lstStyle/>
                    <a:p>
                      <a:r>
                        <a:rPr lang="nn-NO" sz="1000"/>
                        <a:t>2005</a:t>
                      </a:r>
                    </a:p>
                  </a:txBody>
                  <a:tcPr>
                    <a:solidFill>
                      <a:srgbClr val="3366FF"/>
                    </a:solidFill>
                  </a:tcPr>
                </a:tc>
                <a:tc>
                  <a:txBody>
                    <a:bodyPr/>
                    <a:lstStyle/>
                    <a:p>
                      <a:r>
                        <a:rPr lang="nn-NO" sz="1000"/>
                        <a:t>2006</a:t>
                      </a:r>
                    </a:p>
                  </a:txBody>
                  <a:tcPr>
                    <a:solidFill>
                      <a:srgbClr val="3366FF"/>
                    </a:solidFill>
                  </a:tcPr>
                </a:tc>
                <a:tc>
                  <a:txBody>
                    <a:bodyPr/>
                    <a:lstStyle/>
                    <a:p>
                      <a:r>
                        <a:rPr lang="nn-NO" sz="1000"/>
                        <a:t>2007</a:t>
                      </a:r>
                    </a:p>
                  </a:txBody>
                  <a:tcPr>
                    <a:solidFill>
                      <a:srgbClr val="3366FF"/>
                    </a:solidFill>
                  </a:tcPr>
                </a:tc>
                <a:tc>
                  <a:txBody>
                    <a:bodyPr/>
                    <a:lstStyle/>
                    <a:p>
                      <a:r>
                        <a:rPr lang="nn-NO" sz="1000"/>
                        <a:t>2008</a:t>
                      </a:r>
                    </a:p>
                  </a:txBody>
                  <a:tcPr>
                    <a:solidFill>
                      <a:srgbClr val="3366FF"/>
                    </a:solidFill>
                  </a:tcPr>
                </a:tc>
                <a:tc>
                  <a:txBody>
                    <a:bodyPr/>
                    <a:lstStyle/>
                    <a:p>
                      <a:r>
                        <a:rPr lang="nn-NO" sz="1000"/>
                        <a:t>2009</a:t>
                      </a:r>
                    </a:p>
                  </a:txBody>
                  <a:tcPr>
                    <a:solidFill>
                      <a:srgbClr val="3366FF"/>
                    </a:solidFill>
                  </a:tcPr>
                </a:tc>
                <a:tc>
                  <a:txBody>
                    <a:bodyPr/>
                    <a:lstStyle/>
                    <a:p>
                      <a:r>
                        <a:rPr lang="nn-NO" sz="1000"/>
                        <a:t>2010</a:t>
                      </a:r>
                    </a:p>
                  </a:txBody>
                  <a:tcPr>
                    <a:solidFill>
                      <a:srgbClr val="3366FF"/>
                    </a:solidFill>
                  </a:tcPr>
                </a:tc>
                <a:tc>
                  <a:txBody>
                    <a:bodyPr/>
                    <a:lstStyle/>
                    <a:p>
                      <a:r>
                        <a:rPr lang="nn-NO" sz="1000"/>
                        <a:t>2011</a:t>
                      </a:r>
                    </a:p>
                  </a:txBody>
                  <a:tcPr>
                    <a:solidFill>
                      <a:srgbClr val="3366FF"/>
                    </a:solidFill>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bl>
          </a:graphicData>
        </a:graphic>
      </p:graphicFrame>
      <p:graphicFrame>
        <p:nvGraphicFramePr>
          <p:cNvPr id="11" name="Tabell 10"/>
          <p:cNvGraphicFramePr>
            <a:graphicFrameLocks noGrp="1"/>
          </p:cNvGraphicFramePr>
          <p:nvPr/>
        </p:nvGraphicFramePr>
        <p:xfrm>
          <a:off x="587699" y="2130530"/>
          <a:ext cx="2165583" cy="1463040"/>
        </p:xfrm>
        <a:graphic>
          <a:graphicData uri="http://schemas.openxmlformats.org/drawingml/2006/table">
            <a:tbl>
              <a:tblPr firstRow="1" bandRow="1">
                <a:tableStyleId>{5940675A-B579-460E-94D1-54222C63F5DA}</a:tableStyleId>
              </a:tblPr>
              <a:tblGrid>
                <a:gridCol w="2165583"/>
              </a:tblGrid>
              <a:tr h="213705">
                <a:tc>
                  <a:txBody>
                    <a:bodyPr/>
                    <a:lstStyle/>
                    <a:p>
                      <a:r>
                        <a:rPr lang="nn-NO" sz="1000" b="1"/>
                        <a:t>4. Tredjepart bidrag til konflikt</a:t>
                      </a:r>
                    </a:p>
                  </a:txBody>
                  <a:tcPr>
                    <a:solidFill>
                      <a:srgbClr val="3366FF"/>
                    </a:solidFill>
                  </a:tcPr>
                </a:tc>
              </a:tr>
              <a:tr h="213705">
                <a:tc>
                  <a:txBody>
                    <a:bodyPr/>
                    <a:lstStyle/>
                    <a:p>
                      <a:r>
                        <a:rPr lang="nn-NO" sz="1000"/>
                        <a:t>Rettsavgjørelse = konflikt?</a:t>
                      </a:r>
                    </a:p>
                  </a:txBody>
                  <a:tcPr/>
                </a:tc>
              </a:tr>
              <a:tr h="0">
                <a:tc>
                  <a:txBody>
                    <a:bodyPr/>
                    <a:lstStyle/>
                    <a:p>
                      <a:r>
                        <a:rPr lang="nn-NO" sz="1000"/>
                        <a:t>Sakkyndige, helsepep. faglig svikt?</a:t>
                      </a:r>
                    </a:p>
                  </a:txBody>
                  <a:tcPr/>
                </a:tc>
              </a:tr>
              <a:tr h="213705">
                <a:tc>
                  <a:txBody>
                    <a:bodyPr/>
                    <a:lstStyle/>
                    <a:p>
                      <a:r>
                        <a:rPr lang="nn-NO" sz="1000"/>
                        <a:t>Barnevern, manglende forståelse?</a:t>
                      </a:r>
                    </a:p>
                  </a:txBody>
                  <a:tcPr/>
                </a:tc>
              </a:tr>
              <a:tr h="213705">
                <a:tc>
                  <a:txBody>
                    <a:bodyPr/>
                    <a:lstStyle/>
                    <a:p>
                      <a:r>
                        <a:rPr lang="nn-NO" sz="1000"/>
                        <a:t>Skole  ikke objektiv</a:t>
                      </a:r>
                    </a:p>
                  </a:txBody>
                  <a:tcPr/>
                </a:tc>
              </a:tr>
              <a:tr h="213705">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nn-NO" sz="1000"/>
                        <a:t>Advokat bidratt til konflikt?</a:t>
                      </a:r>
                    </a:p>
                  </a:txBody>
                  <a:tcPr/>
                </a:tc>
              </a:tr>
            </a:tbl>
          </a:graphicData>
        </a:graphic>
      </p:graphicFrame>
      <p:graphicFrame>
        <p:nvGraphicFramePr>
          <p:cNvPr id="12" name="Tabell 11"/>
          <p:cNvGraphicFramePr>
            <a:graphicFrameLocks noGrp="1"/>
          </p:cNvGraphicFramePr>
          <p:nvPr/>
        </p:nvGraphicFramePr>
        <p:xfrm>
          <a:off x="587699" y="3593570"/>
          <a:ext cx="2165583" cy="1463040"/>
        </p:xfrm>
        <a:graphic>
          <a:graphicData uri="http://schemas.openxmlformats.org/drawingml/2006/table">
            <a:tbl>
              <a:tblPr firstRow="1" bandRow="1">
                <a:tableStyleId>{5940675A-B579-460E-94D1-54222C63F5DA}</a:tableStyleId>
              </a:tblPr>
              <a:tblGrid>
                <a:gridCol w="2165583"/>
              </a:tblGrid>
              <a:tr h="213705">
                <a:tc>
                  <a:txBody>
                    <a:bodyPr/>
                    <a:lstStyle/>
                    <a:p>
                      <a:r>
                        <a:rPr lang="nn-NO" sz="1000" b="1"/>
                        <a:t>5. Prosesser</a:t>
                      </a:r>
                    </a:p>
                  </a:txBody>
                  <a:tcPr>
                    <a:solidFill>
                      <a:srgbClr val="3366FF"/>
                    </a:solidFill>
                  </a:tcPr>
                </a:tc>
              </a:tr>
              <a:tr h="213705">
                <a:tc>
                  <a:txBody>
                    <a:bodyPr/>
                    <a:lstStyle/>
                    <a:p>
                      <a:r>
                        <a:rPr lang="nn-NO" sz="1000"/>
                        <a:t>Rettsak forekommet</a:t>
                      </a:r>
                    </a:p>
                  </a:txBody>
                  <a:tcPr/>
                </a:tc>
              </a:tr>
              <a:tr h="0">
                <a:tc>
                  <a:txBody>
                    <a:bodyPr/>
                    <a:lstStyle/>
                    <a:p>
                      <a:r>
                        <a:rPr lang="nn-NO" sz="1000"/>
                        <a:t>Bekymringsmelding til  Barnevern</a:t>
                      </a:r>
                    </a:p>
                  </a:txBody>
                  <a:tcPr/>
                </a:tc>
              </a:tr>
              <a:tr h="213705">
                <a:tc>
                  <a:txBody>
                    <a:bodyPr/>
                    <a:lstStyle/>
                    <a:p>
                      <a:r>
                        <a:rPr lang="nn-NO" sz="1000"/>
                        <a:t>Barn henvist BUP</a:t>
                      </a:r>
                    </a:p>
                  </a:txBody>
                  <a:tcPr/>
                </a:tc>
              </a:tr>
              <a:tr h="213705">
                <a:tc>
                  <a:txBody>
                    <a:bodyPr/>
                    <a:lstStyle/>
                    <a:p>
                      <a:r>
                        <a:rPr lang="nn-NO" sz="1000"/>
                        <a:t>Mekling, nektet møtt</a:t>
                      </a:r>
                    </a:p>
                  </a:txBody>
                  <a:tcPr/>
                </a:tc>
              </a:tr>
              <a:tr h="213705">
                <a:tc>
                  <a:txBody>
                    <a:bodyPr/>
                    <a:lstStyle/>
                    <a:p>
                      <a:r>
                        <a:rPr lang="nn-NO" sz="1000"/>
                        <a:t>Psykologhjep til foreldre</a:t>
                      </a:r>
                    </a:p>
                  </a:txBody>
                  <a:tcPr/>
                </a:tc>
              </a:tr>
            </a:tbl>
          </a:graphicData>
        </a:graphic>
      </p:graphicFrame>
      <p:graphicFrame>
        <p:nvGraphicFramePr>
          <p:cNvPr id="15" name="Tabell 14"/>
          <p:cNvGraphicFramePr>
            <a:graphicFrameLocks noGrp="1"/>
          </p:cNvGraphicFramePr>
          <p:nvPr/>
        </p:nvGraphicFramePr>
        <p:xfrm>
          <a:off x="3063836" y="2130530"/>
          <a:ext cx="5701241" cy="14630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243840">
                <a:tc>
                  <a:txBody>
                    <a:bodyPr/>
                    <a:lstStyle/>
                    <a:p>
                      <a:r>
                        <a:rPr lang="nn-NO" sz="1000"/>
                        <a:t>1999</a:t>
                      </a:r>
                    </a:p>
                  </a:txBody>
                  <a:tcPr>
                    <a:solidFill>
                      <a:srgbClr val="3366FF"/>
                    </a:solidFill>
                  </a:tcPr>
                </a:tc>
                <a:tc>
                  <a:txBody>
                    <a:bodyPr/>
                    <a:lstStyle/>
                    <a:p>
                      <a:r>
                        <a:rPr lang="nn-NO" sz="1000"/>
                        <a:t>2000</a:t>
                      </a:r>
                    </a:p>
                  </a:txBody>
                  <a:tcPr>
                    <a:solidFill>
                      <a:srgbClr val="3366FF"/>
                    </a:solidFill>
                  </a:tcPr>
                </a:tc>
                <a:tc>
                  <a:txBody>
                    <a:bodyPr/>
                    <a:lstStyle/>
                    <a:p>
                      <a:r>
                        <a:rPr lang="nn-NO" sz="1000"/>
                        <a:t>2001</a:t>
                      </a:r>
                    </a:p>
                  </a:txBody>
                  <a:tcPr>
                    <a:solidFill>
                      <a:srgbClr val="3366FF"/>
                    </a:solidFill>
                  </a:tcPr>
                </a:tc>
                <a:tc>
                  <a:txBody>
                    <a:bodyPr/>
                    <a:lstStyle/>
                    <a:p>
                      <a:r>
                        <a:rPr lang="nn-NO" sz="1000"/>
                        <a:t>2002</a:t>
                      </a:r>
                    </a:p>
                  </a:txBody>
                  <a:tcPr>
                    <a:solidFill>
                      <a:srgbClr val="3366FF"/>
                    </a:solidFill>
                  </a:tcPr>
                </a:tc>
                <a:tc>
                  <a:txBody>
                    <a:bodyPr/>
                    <a:lstStyle/>
                    <a:p>
                      <a:r>
                        <a:rPr lang="nn-NO" sz="1000"/>
                        <a:t>2003</a:t>
                      </a:r>
                    </a:p>
                  </a:txBody>
                  <a:tcPr>
                    <a:solidFill>
                      <a:srgbClr val="3366FF"/>
                    </a:solidFill>
                  </a:tcPr>
                </a:tc>
                <a:tc>
                  <a:txBody>
                    <a:bodyPr/>
                    <a:lstStyle/>
                    <a:p>
                      <a:r>
                        <a:rPr lang="nn-NO" sz="1000"/>
                        <a:t>2004</a:t>
                      </a:r>
                    </a:p>
                  </a:txBody>
                  <a:tcPr>
                    <a:solidFill>
                      <a:srgbClr val="3366FF"/>
                    </a:solidFill>
                  </a:tcPr>
                </a:tc>
                <a:tc>
                  <a:txBody>
                    <a:bodyPr/>
                    <a:lstStyle/>
                    <a:p>
                      <a:r>
                        <a:rPr lang="nn-NO" sz="1000"/>
                        <a:t>2005</a:t>
                      </a:r>
                    </a:p>
                  </a:txBody>
                  <a:tcPr>
                    <a:solidFill>
                      <a:srgbClr val="3366FF"/>
                    </a:solidFill>
                  </a:tcPr>
                </a:tc>
                <a:tc>
                  <a:txBody>
                    <a:bodyPr/>
                    <a:lstStyle/>
                    <a:p>
                      <a:r>
                        <a:rPr lang="nn-NO" sz="1000"/>
                        <a:t>2006</a:t>
                      </a:r>
                    </a:p>
                  </a:txBody>
                  <a:tcPr>
                    <a:solidFill>
                      <a:srgbClr val="3366FF"/>
                    </a:solidFill>
                  </a:tcPr>
                </a:tc>
                <a:tc>
                  <a:txBody>
                    <a:bodyPr/>
                    <a:lstStyle/>
                    <a:p>
                      <a:r>
                        <a:rPr lang="nn-NO" sz="1000"/>
                        <a:t>2007</a:t>
                      </a:r>
                    </a:p>
                  </a:txBody>
                  <a:tcPr>
                    <a:solidFill>
                      <a:srgbClr val="3366FF"/>
                    </a:solidFill>
                  </a:tcPr>
                </a:tc>
                <a:tc>
                  <a:txBody>
                    <a:bodyPr/>
                    <a:lstStyle/>
                    <a:p>
                      <a:r>
                        <a:rPr lang="nn-NO" sz="1000"/>
                        <a:t>2008</a:t>
                      </a:r>
                    </a:p>
                  </a:txBody>
                  <a:tcPr>
                    <a:solidFill>
                      <a:srgbClr val="3366FF"/>
                    </a:solidFill>
                  </a:tcPr>
                </a:tc>
                <a:tc>
                  <a:txBody>
                    <a:bodyPr/>
                    <a:lstStyle/>
                    <a:p>
                      <a:r>
                        <a:rPr lang="nn-NO" sz="1000"/>
                        <a:t>2009</a:t>
                      </a:r>
                    </a:p>
                  </a:txBody>
                  <a:tcPr>
                    <a:solidFill>
                      <a:srgbClr val="3366FF"/>
                    </a:solidFill>
                  </a:tcPr>
                </a:tc>
                <a:tc>
                  <a:txBody>
                    <a:bodyPr/>
                    <a:lstStyle/>
                    <a:p>
                      <a:r>
                        <a:rPr lang="nn-NO" sz="1000"/>
                        <a:t>2010</a:t>
                      </a:r>
                    </a:p>
                  </a:txBody>
                  <a:tcPr>
                    <a:solidFill>
                      <a:srgbClr val="3366FF"/>
                    </a:solidFill>
                  </a:tcPr>
                </a:tc>
                <a:tc>
                  <a:txBody>
                    <a:bodyPr/>
                    <a:lstStyle/>
                    <a:p>
                      <a:r>
                        <a:rPr lang="nn-NO" sz="1000"/>
                        <a:t>2011</a:t>
                      </a:r>
                    </a:p>
                  </a:txBody>
                  <a:tcPr>
                    <a:solidFill>
                      <a:srgbClr val="3366FF"/>
                    </a:solidFill>
                  </a:tcPr>
                </a:tc>
              </a:tr>
              <a:tr h="243840">
                <a:tc>
                  <a:txBody>
                    <a:bodyPr/>
                    <a:lstStyle/>
                    <a:p>
                      <a:r>
                        <a:rPr lang="nn-NO" sz="1000"/>
                        <a:t>0</a:t>
                      </a:r>
                    </a:p>
                  </a:txBody>
                  <a:tcPr/>
                </a:tc>
                <a:tc>
                  <a:txBody>
                    <a:bodyPr/>
                    <a:lstStyle/>
                    <a:p>
                      <a:r>
                        <a:rPr lang="nn-NO" sz="1000"/>
                        <a:t>1</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0</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1</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bl>
          </a:graphicData>
        </a:graphic>
      </p:graphicFrame>
      <p:graphicFrame>
        <p:nvGraphicFramePr>
          <p:cNvPr id="16" name="Tabell 15"/>
          <p:cNvGraphicFramePr>
            <a:graphicFrameLocks noGrp="1"/>
          </p:cNvGraphicFramePr>
          <p:nvPr/>
        </p:nvGraphicFramePr>
        <p:xfrm>
          <a:off x="3063836" y="3593570"/>
          <a:ext cx="5701241" cy="14630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243840">
                <a:tc>
                  <a:txBody>
                    <a:bodyPr/>
                    <a:lstStyle/>
                    <a:p>
                      <a:r>
                        <a:rPr lang="nn-NO" sz="1000"/>
                        <a:t>1999</a:t>
                      </a:r>
                    </a:p>
                  </a:txBody>
                  <a:tcPr>
                    <a:solidFill>
                      <a:srgbClr val="3366FF"/>
                    </a:solidFill>
                  </a:tcPr>
                </a:tc>
                <a:tc>
                  <a:txBody>
                    <a:bodyPr/>
                    <a:lstStyle/>
                    <a:p>
                      <a:r>
                        <a:rPr lang="nn-NO" sz="1000"/>
                        <a:t>2000</a:t>
                      </a:r>
                    </a:p>
                  </a:txBody>
                  <a:tcPr>
                    <a:solidFill>
                      <a:srgbClr val="3366FF"/>
                    </a:solidFill>
                  </a:tcPr>
                </a:tc>
                <a:tc>
                  <a:txBody>
                    <a:bodyPr/>
                    <a:lstStyle/>
                    <a:p>
                      <a:r>
                        <a:rPr lang="nn-NO" sz="1000"/>
                        <a:t>2001</a:t>
                      </a:r>
                    </a:p>
                  </a:txBody>
                  <a:tcPr>
                    <a:solidFill>
                      <a:srgbClr val="3366FF"/>
                    </a:solidFill>
                  </a:tcPr>
                </a:tc>
                <a:tc>
                  <a:txBody>
                    <a:bodyPr/>
                    <a:lstStyle/>
                    <a:p>
                      <a:r>
                        <a:rPr lang="nn-NO" sz="1000"/>
                        <a:t>2002</a:t>
                      </a:r>
                    </a:p>
                  </a:txBody>
                  <a:tcPr>
                    <a:solidFill>
                      <a:srgbClr val="3366FF"/>
                    </a:solidFill>
                  </a:tcPr>
                </a:tc>
                <a:tc>
                  <a:txBody>
                    <a:bodyPr/>
                    <a:lstStyle/>
                    <a:p>
                      <a:r>
                        <a:rPr lang="nn-NO" sz="1000"/>
                        <a:t>2003</a:t>
                      </a:r>
                    </a:p>
                  </a:txBody>
                  <a:tcPr>
                    <a:solidFill>
                      <a:srgbClr val="3366FF"/>
                    </a:solidFill>
                  </a:tcPr>
                </a:tc>
                <a:tc>
                  <a:txBody>
                    <a:bodyPr/>
                    <a:lstStyle/>
                    <a:p>
                      <a:r>
                        <a:rPr lang="nn-NO" sz="1000"/>
                        <a:t>2004</a:t>
                      </a:r>
                    </a:p>
                  </a:txBody>
                  <a:tcPr>
                    <a:solidFill>
                      <a:srgbClr val="3366FF"/>
                    </a:solidFill>
                  </a:tcPr>
                </a:tc>
                <a:tc>
                  <a:txBody>
                    <a:bodyPr/>
                    <a:lstStyle/>
                    <a:p>
                      <a:r>
                        <a:rPr lang="nn-NO" sz="1000"/>
                        <a:t>2005</a:t>
                      </a:r>
                    </a:p>
                  </a:txBody>
                  <a:tcPr>
                    <a:solidFill>
                      <a:srgbClr val="3366FF"/>
                    </a:solidFill>
                  </a:tcPr>
                </a:tc>
                <a:tc>
                  <a:txBody>
                    <a:bodyPr/>
                    <a:lstStyle/>
                    <a:p>
                      <a:r>
                        <a:rPr lang="nn-NO" sz="1000"/>
                        <a:t>2006</a:t>
                      </a:r>
                    </a:p>
                  </a:txBody>
                  <a:tcPr>
                    <a:solidFill>
                      <a:srgbClr val="3366FF"/>
                    </a:solidFill>
                  </a:tcPr>
                </a:tc>
                <a:tc>
                  <a:txBody>
                    <a:bodyPr/>
                    <a:lstStyle/>
                    <a:p>
                      <a:r>
                        <a:rPr lang="nn-NO" sz="1000"/>
                        <a:t>2007</a:t>
                      </a:r>
                    </a:p>
                  </a:txBody>
                  <a:tcPr>
                    <a:solidFill>
                      <a:srgbClr val="3366FF"/>
                    </a:solidFill>
                  </a:tcPr>
                </a:tc>
                <a:tc>
                  <a:txBody>
                    <a:bodyPr/>
                    <a:lstStyle/>
                    <a:p>
                      <a:r>
                        <a:rPr lang="nn-NO" sz="1000"/>
                        <a:t>2008</a:t>
                      </a:r>
                    </a:p>
                  </a:txBody>
                  <a:tcPr>
                    <a:solidFill>
                      <a:srgbClr val="3366FF"/>
                    </a:solidFill>
                  </a:tcPr>
                </a:tc>
                <a:tc>
                  <a:txBody>
                    <a:bodyPr/>
                    <a:lstStyle/>
                    <a:p>
                      <a:r>
                        <a:rPr lang="nn-NO" sz="1000"/>
                        <a:t>2009</a:t>
                      </a:r>
                    </a:p>
                  </a:txBody>
                  <a:tcPr>
                    <a:solidFill>
                      <a:srgbClr val="3366FF"/>
                    </a:solidFill>
                  </a:tcPr>
                </a:tc>
                <a:tc>
                  <a:txBody>
                    <a:bodyPr/>
                    <a:lstStyle/>
                    <a:p>
                      <a:r>
                        <a:rPr lang="nn-NO" sz="1000"/>
                        <a:t>2010</a:t>
                      </a:r>
                    </a:p>
                  </a:txBody>
                  <a:tcPr>
                    <a:solidFill>
                      <a:srgbClr val="3366FF"/>
                    </a:solidFill>
                  </a:tcPr>
                </a:tc>
                <a:tc>
                  <a:txBody>
                    <a:bodyPr/>
                    <a:lstStyle/>
                    <a:p>
                      <a:r>
                        <a:rPr lang="nn-NO" sz="1000"/>
                        <a:t>2011</a:t>
                      </a:r>
                    </a:p>
                  </a:txBody>
                  <a:tcPr>
                    <a:solidFill>
                      <a:srgbClr val="3366FF"/>
                    </a:solidFill>
                  </a:tcPr>
                </a:tc>
              </a:tr>
              <a:tr h="243840">
                <a:tc>
                  <a:txBody>
                    <a:bodyPr/>
                    <a:lstStyle/>
                    <a:p>
                      <a:r>
                        <a:rPr lang="nn-NO" sz="1000"/>
                        <a:t>0</a:t>
                      </a:r>
                    </a:p>
                  </a:txBody>
                  <a:tcPr/>
                </a:tc>
                <a:tc>
                  <a:txBody>
                    <a:bodyPr/>
                    <a:lstStyle/>
                    <a:p>
                      <a:r>
                        <a:rPr lang="nn-NO" sz="1000"/>
                        <a:t>1</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1</a:t>
                      </a:r>
                    </a:p>
                  </a:txBody>
                  <a:tcPr/>
                </a:tc>
              </a:tr>
              <a:tr h="243840">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0</a:t>
                      </a:r>
                    </a:p>
                  </a:txBody>
                  <a:tcPr/>
                </a:tc>
                <a:tc>
                  <a:txBody>
                    <a:bodyPr/>
                    <a:lstStyle/>
                    <a:p>
                      <a:r>
                        <a:rPr lang="nn-NO" sz="1000"/>
                        <a:t>1</a:t>
                      </a:r>
                    </a:p>
                  </a:txBody>
                  <a:tcPr/>
                </a:tc>
                <a:tc>
                  <a:txBody>
                    <a:bodyPr/>
                    <a:lstStyle/>
                    <a:p>
                      <a:r>
                        <a:rPr lang="nn-NO" sz="1000"/>
                        <a:t>1</a:t>
                      </a:r>
                    </a:p>
                  </a:txBody>
                  <a:tcPr/>
                </a:tc>
                <a:tc>
                  <a:txBody>
                    <a:bodyPr/>
                    <a:lstStyle/>
                    <a:p>
                      <a:r>
                        <a:rPr lang="nn-NO" sz="1000"/>
                        <a:t>0</a:t>
                      </a:r>
                    </a:p>
                  </a:txBody>
                  <a:tcPr/>
                </a:tc>
              </a:tr>
            </a:tbl>
          </a:graphicData>
        </a:graphic>
      </p:graphicFrame>
      <p:graphicFrame>
        <p:nvGraphicFramePr>
          <p:cNvPr id="17" name="Tabell 16"/>
          <p:cNvGraphicFramePr>
            <a:graphicFrameLocks noGrp="1"/>
          </p:cNvGraphicFramePr>
          <p:nvPr/>
        </p:nvGraphicFramePr>
        <p:xfrm>
          <a:off x="3063836" y="5321364"/>
          <a:ext cx="5701241" cy="370840"/>
        </p:xfrm>
        <a:graphic>
          <a:graphicData uri="http://schemas.openxmlformats.org/drawingml/2006/table">
            <a:tbl>
              <a:tblPr firstRow="1" bandRow="1">
                <a:tableStyleId>{5940675A-B579-460E-94D1-54222C63F5DA}</a:tableStyleId>
              </a:tblPr>
              <a:tblGrid>
                <a:gridCol w="438557"/>
                <a:gridCol w="438557"/>
                <a:gridCol w="438557"/>
                <a:gridCol w="438557"/>
                <a:gridCol w="438557"/>
                <a:gridCol w="438557"/>
                <a:gridCol w="438557"/>
                <a:gridCol w="438557"/>
                <a:gridCol w="438557"/>
                <a:gridCol w="438557"/>
                <a:gridCol w="438557"/>
                <a:gridCol w="438557"/>
                <a:gridCol w="438557"/>
              </a:tblGrid>
              <a:tr h="370840">
                <a:tc>
                  <a:txBody>
                    <a:bodyPr/>
                    <a:lstStyle/>
                    <a:p>
                      <a:r>
                        <a:rPr lang="nn-NO" sz="1000"/>
                        <a:t>13</a:t>
                      </a:r>
                    </a:p>
                  </a:txBody>
                  <a:tcPr/>
                </a:tc>
                <a:tc>
                  <a:txBody>
                    <a:bodyPr/>
                    <a:lstStyle/>
                    <a:p>
                      <a:r>
                        <a:rPr lang="nn-NO" sz="1000"/>
                        <a:t>16</a:t>
                      </a:r>
                    </a:p>
                  </a:txBody>
                  <a:tcPr/>
                </a:tc>
                <a:tc>
                  <a:txBody>
                    <a:bodyPr/>
                    <a:lstStyle/>
                    <a:p>
                      <a:r>
                        <a:rPr lang="nn-NO" sz="1000"/>
                        <a:t>13</a:t>
                      </a:r>
                    </a:p>
                  </a:txBody>
                  <a:tcPr/>
                </a:tc>
                <a:tc>
                  <a:txBody>
                    <a:bodyPr/>
                    <a:lstStyle/>
                    <a:p>
                      <a:r>
                        <a:rPr lang="nn-NO" sz="1000"/>
                        <a:t>23</a:t>
                      </a:r>
                    </a:p>
                  </a:txBody>
                  <a:tcPr/>
                </a:tc>
                <a:tc>
                  <a:txBody>
                    <a:bodyPr/>
                    <a:lstStyle/>
                    <a:p>
                      <a:r>
                        <a:rPr lang="nn-NO" sz="1000"/>
                        <a:t>22</a:t>
                      </a:r>
                    </a:p>
                  </a:txBody>
                  <a:tcPr/>
                </a:tc>
                <a:tc>
                  <a:txBody>
                    <a:bodyPr/>
                    <a:lstStyle/>
                    <a:p>
                      <a:r>
                        <a:rPr lang="nn-NO" sz="1000"/>
                        <a:t>18</a:t>
                      </a:r>
                    </a:p>
                  </a:txBody>
                  <a:tcPr/>
                </a:tc>
                <a:tc>
                  <a:txBody>
                    <a:bodyPr/>
                    <a:lstStyle/>
                    <a:p>
                      <a:r>
                        <a:rPr lang="nn-NO" sz="1000"/>
                        <a:t>16</a:t>
                      </a:r>
                    </a:p>
                  </a:txBody>
                  <a:tcPr/>
                </a:tc>
                <a:tc>
                  <a:txBody>
                    <a:bodyPr/>
                    <a:lstStyle/>
                    <a:p>
                      <a:r>
                        <a:rPr lang="nn-NO" sz="1000"/>
                        <a:t>17</a:t>
                      </a:r>
                    </a:p>
                  </a:txBody>
                  <a:tcPr/>
                </a:tc>
                <a:tc>
                  <a:txBody>
                    <a:bodyPr/>
                    <a:lstStyle/>
                    <a:p>
                      <a:r>
                        <a:rPr lang="nn-NO" sz="1000"/>
                        <a:t>21</a:t>
                      </a:r>
                    </a:p>
                  </a:txBody>
                  <a:tcPr/>
                </a:tc>
                <a:tc>
                  <a:txBody>
                    <a:bodyPr/>
                    <a:lstStyle/>
                    <a:p>
                      <a:r>
                        <a:rPr lang="nn-NO" sz="1000"/>
                        <a:t>21</a:t>
                      </a:r>
                    </a:p>
                  </a:txBody>
                  <a:tcPr/>
                </a:tc>
                <a:tc>
                  <a:txBody>
                    <a:bodyPr/>
                    <a:lstStyle/>
                    <a:p>
                      <a:r>
                        <a:rPr lang="nn-NO" sz="1000"/>
                        <a:t>23</a:t>
                      </a:r>
                    </a:p>
                  </a:txBody>
                  <a:tcPr/>
                </a:tc>
                <a:tc>
                  <a:txBody>
                    <a:bodyPr/>
                    <a:lstStyle/>
                    <a:p>
                      <a:r>
                        <a:rPr lang="nn-NO" sz="1000"/>
                        <a:t>25</a:t>
                      </a:r>
                    </a:p>
                  </a:txBody>
                  <a:tcPr/>
                </a:tc>
                <a:tc>
                  <a:txBody>
                    <a:bodyPr/>
                    <a:lstStyle/>
                    <a:p>
                      <a:r>
                        <a:rPr lang="nn-NO" sz="1000"/>
                        <a:t>22</a:t>
                      </a:r>
                    </a:p>
                  </a:txBody>
                  <a:tcPr/>
                </a:tc>
              </a:tr>
            </a:tbl>
          </a:graphicData>
        </a:graphic>
      </p:graphicFrame>
      <p:graphicFrame>
        <p:nvGraphicFramePr>
          <p:cNvPr id="18" name="Tabell 17"/>
          <p:cNvGraphicFramePr>
            <a:graphicFrameLocks noGrp="1"/>
          </p:cNvGraphicFramePr>
          <p:nvPr/>
        </p:nvGraphicFramePr>
        <p:xfrm>
          <a:off x="587699" y="5321364"/>
          <a:ext cx="2165583" cy="370840"/>
        </p:xfrm>
        <a:graphic>
          <a:graphicData uri="http://schemas.openxmlformats.org/drawingml/2006/table">
            <a:tbl>
              <a:tblPr firstRow="1" bandRow="1">
                <a:tableStyleId>{5940675A-B579-460E-94D1-54222C63F5DA}</a:tableStyleId>
              </a:tblPr>
              <a:tblGrid>
                <a:gridCol w="2165583"/>
              </a:tblGrid>
              <a:tr h="370840">
                <a:tc>
                  <a:txBody>
                    <a:bodyPr/>
                    <a:lstStyle/>
                    <a:p>
                      <a:r>
                        <a:rPr lang="nn-NO" sz="1000"/>
                        <a:t>Sum skåre</a:t>
                      </a:r>
                    </a:p>
                  </a:txBody>
                  <a:tcPr/>
                </a:tc>
              </a:tr>
            </a:tbl>
          </a:graphicData>
        </a:graphic>
      </p:graphicFrame>
      <p:sp>
        <p:nvSpPr>
          <p:cNvPr id="13" name="Plassholder for lysbildenummer 12"/>
          <p:cNvSpPr>
            <a:spLocks noGrp="1"/>
          </p:cNvSpPr>
          <p:nvPr>
            <p:ph type="sldNum" sz="quarter" idx="12"/>
          </p:nvPr>
        </p:nvSpPr>
        <p:spPr/>
        <p:txBody>
          <a:bodyPr/>
          <a:lstStyle/>
          <a:p>
            <a:fld id="{59F861E8-AF8C-7345-8C92-545AC566BE01}" type="slidenum">
              <a:rPr lang="nb-NO"/>
              <a:pPr/>
              <a:t>7</a:t>
            </a:fld>
            <a:endParaRPr lang="nb-NO"/>
          </a:p>
        </p:txBody>
      </p:sp>
      <p:sp>
        <p:nvSpPr>
          <p:cNvPr id="14" name="Plassholder for bunntekst 13"/>
          <p:cNvSpPr>
            <a:spLocks noGrp="1"/>
          </p:cNvSpPr>
          <p:nvPr>
            <p:ph type="ftr" sz="quarter" idx="11"/>
          </p:nvPr>
        </p:nvSpPr>
        <p:spPr/>
        <p:txBody>
          <a:bodyPr/>
          <a:lstStyle/>
          <a:p>
            <a:r>
              <a:rPr lang="nb-NO"/>
              <a:t>Copyright Rune Fardal </a:t>
            </a:r>
            <a:endParaRPr lang="nn-NO"/>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graphicFrame>
        <p:nvGraphicFramePr>
          <p:cNvPr id="4" name="Diagram 3"/>
          <p:cNvGraphicFramePr/>
          <p:nvPr/>
        </p:nvGraphicFramePr>
        <p:xfrm>
          <a:off x="1053913" y="230901"/>
          <a:ext cx="6978787" cy="4749987"/>
        </p:xfrm>
        <a:graphic>
          <a:graphicData uri="http://schemas.openxmlformats.org/drawingml/2006/chart">
            <c:chart xmlns:c="http://schemas.openxmlformats.org/drawingml/2006/chart" xmlns:r="http://schemas.openxmlformats.org/officeDocument/2006/relationships" r:id="rId2"/>
          </a:graphicData>
        </a:graphic>
      </p:graphicFrame>
      <p:sp>
        <p:nvSpPr>
          <p:cNvPr id="6" name="TekstSylinder 5"/>
          <p:cNvSpPr txBox="1"/>
          <p:nvPr/>
        </p:nvSpPr>
        <p:spPr>
          <a:xfrm>
            <a:off x="354157" y="5164264"/>
            <a:ext cx="8435685" cy="1015663"/>
          </a:xfrm>
          <a:prstGeom prst="rect">
            <a:avLst/>
          </a:prstGeom>
          <a:noFill/>
        </p:spPr>
        <p:txBody>
          <a:bodyPr wrap="none" rtlCol="0">
            <a:spAutoFit/>
          </a:bodyPr>
          <a:lstStyle/>
          <a:p>
            <a:r>
              <a:rPr lang="nn-NO" sz="2000"/>
              <a:t>På bakgrunn av de 25 ledd som utgjør skåringsverktøyet, slik ”</a:t>
            </a:r>
            <a:r>
              <a:rPr lang="nn-NO" sz="2000" b="1" i="1"/>
              <a:t>konfliktdrivende</a:t>
            </a:r>
            <a:r>
              <a:rPr lang="nn-NO" sz="2000" i="1"/>
              <a:t>”</a:t>
            </a:r>
          </a:p>
          <a:p>
            <a:r>
              <a:rPr lang="nn-NO" sz="2000"/>
              <a:t>her defineres, viser grafen at konflikten for barnet stiger i hele perioden, også </a:t>
            </a:r>
          </a:p>
          <a:p>
            <a:r>
              <a:rPr lang="nn-NO" sz="2000" u="sng"/>
              <a:t>etter</a:t>
            </a:r>
            <a:r>
              <a:rPr lang="nn-NO" sz="2000"/>
              <a:t> at barnet har mistet all kontakt med sin far.  </a:t>
            </a:r>
          </a:p>
        </p:txBody>
      </p:sp>
      <p:sp>
        <p:nvSpPr>
          <p:cNvPr id="5" name="Plassholder for lysbildenummer 4"/>
          <p:cNvSpPr>
            <a:spLocks noGrp="1"/>
          </p:cNvSpPr>
          <p:nvPr>
            <p:ph type="sldNum" sz="quarter" idx="12"/>
          </p:nvPr>
        </p:nvSpPr>
        <p:spPr/>
        <p:txBody>
          <a:bodyPr/>
          <a:lstStyle/>
          <a:p>
            <a:fld id="{59F861E8-AF8C-7345-8C92-545AC566BE01}" type="slidenum">
              <a:rPr lang="nb-NO"/>
              <a:pPr/>
              <a:t>8</a:t>
            </a:fld>
            <a:endParaRPr lang="nb-NO"/>
          </a:p>
        </p:txBody>
      </p:sp>
      <p:sp>
        <p:nvSpPr>
          <p:cNvPr id="7" name="Plassholder for bunntekst 6"/>
          <p:cNvSpPr>
            <a:spLocks noGrp="1"/>
          </p:cNvSpPr>
          <p:nvPr>
            <p:ph type="ftr" sz="quarter" idx="11"/>
          </p:nvPr>
        </p:nvSpPr>
        <p:spPr/>
        <p:txBody>
          <a:bodyPr/>
          <a:lstStyle/>
          <a:p>
            <a:r>
              <a:rPr lang="nb-NO"/>
              <a:t>Copyright Rune Fardal </a:t>
            </a:r>
            <a:endParaRPr lang="nn-NO"/>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TekstSylinder 4"/>
          <p:cNvSpPr txBox="1"/>
          <p:nvPr/>
        </p:nvSpPr>
        <p:spPr>
          <a:xfrm>
            <a:off x="851772" y="527776"/>
            <a:ext cx="7487108" cy="5324535"/>
          </a:xfrm>
          <a:prstGeom prst="rect">
            <a:avLst/>
          </a:prstGeom>
          <a:noFill/>
        </p:spPr>
        <p:txBody>
          <a:bodyPr wrap="square" rtlCol="0">
            <a:spAutoFit/>
          </a:bodyPr>
          <a:lstStyle/>
          <a:p>
            <a:r>
              <a:rPr lang="nn-NO" sz="2000"/>
              <a:t>I denne oversikt er ”</a:t>
            </a:r>
            <a:r>
              <a:rPr lang="nn-NO" sz="2000" i="1"/>
              <a:t>konfliktdrivende</a:t>
            </a:r>
            <a:r>
              <a:rPr lang="nn-NO" sz="2000"/>
              <a:t>” operasjonalisert som summen </a:t>
            </a:r>
          </a:p>
          <a:p>
            <a:r>
              <a:rPr lang="nn-NO" sz="2000"/>
              <a:t>av de 5 punktene, med til sammen 25 underpunkter eller ledd. Alle disse ledd er et utrykk for premisser som bidrar til  økt konflikt.</a:t>
            </a:r>
          </a:p>
          <a:p>
            <a:endParaRPr lang="nn-NO" sz="2000"/>
          </a:p>
          <a:p>
            <a:r>
              <a:rPr lang="nn-NO" sz="2000"/>
              <a:t>En slik skår gjør at begrepet ”</a:t>
            </a:r>
            <a:r>
              <a:rPr lang="nn-NO" sz="2000" i="1"/>
              <a:t>konfliktdrivende”</a:t>
            </a:r>
            <a:r>
              <a:rPr lang="nn-NO" sz="2000"/>
              <a:t> ikke blir en subjektiv vurdering, men et objektivt utrykk for 25 premisser som øker konflikten for barnet. En svakhet ved denne tabell er at  den ikke  sier noe om  innholdet i det enkelte ledd. Således kan et ledd som sabotering samvær være betydelig mer konfliktdrivende enn at en part ikke har møtt til mekling.</a:t>
            </a:r>
          </a:p>
          <a:p>
            <a:endParaRPr lang="nn-NO" sz="2000"/>
          </a:p>
          <a:p>
            <a:r>
              <a:rPr lang="nn-NO" sz="2000"/>
              <a:t>Denne skåre er således et utrykk for  barnets konflikt i tidsrommet 1999 til 2010. Ved å skåre dette over flere år får vi en oversikt over utviklingen av  barnets konfliktnivået utifra de 25 ledd tabellen inneholder. I dette konkrete eksempel stiger konfliktnivået hele tiden også </a:t>
            </a:r>
            <a:r>
              <a:rPr lang="nn-NO" sz="2000" u="sng"/>
              <a:t>etter</a:t>
            </a:r>
            <a:r>
              <a:rPr lang="nn-NO" sz="2000"/>
              <a:t> at far resignerer i 2010. Interesant er det at barnest konfliktnivå øker uavhengig av fars tilstedeværelse.</a:t>
            </a:r>
          </a:p>
        </p:txBody>
      </p:sp>
      <p:sp>
        <p:nvSpPr>
          <p:cNvPr id="3" name="Plassholder for lysbildenummer 2"/>
          <p:cNvSpPr>
            <a:spLocks noGrp="1"/>
          </p:cNvSpPr>
          <p:nvPr>
            <p:ph type="sldNum" sz="quarter" idx="12"/>
          </p:nvPr>
        </p:nvSpPr>
        <p:spPr/>
        <p:txBody>
          <a:bodyPr/>
          <a:lstStyle/>
          <a:p>
            <a:fld id="{59F861E8-AF8C-7345-8C92-545AC566BE01}" type="slidenum">
              <a:rPr lang="nb-NO"/>
              <a:pPr/>
              <a:t>9</a:t>
            </a:fld>
            <a:endParaRPr lang="nb-NO"/>
          </a:p>
        </p:txBody>
      </p:sp>
      <p:sp>
        <p:nvSpPr>
          <p:cNvPr id="4" name="Plassholder for bunntekst 3"/>
          <p:cNvSpPr>
            <a:spLocks noGrp="1"/>
          </p:cNvSpPr>
          <p:nvPr>
            <p:ph type="ftr" sz="quarter" idx="11"/>
          </p:nvPr>
        </p:nvSpPr>
        <p:spPr/>
        <p:txBody>
          <a:bodyPr/>
          <a:lstStyle/>
          <a:p>
            <a:r>
              <a:rPr lang="nb-NO"/>
              <a:t>Copyright Rune Fardal </a:t>
            </a:r>
            <a:endParaRPr lang="nn-NO"/>
          </a:p>
        </p:txBody>
      </p:sp>
    </p:spTree>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1299</TotalTime>
  <Words>1598</Words>
  <Application>Microsoft Macintosh PowerPoint</Application>
  <PresentationFormat>Skjermfremvisning (4:3)</PresentationFormat>
  <Paragraphs>510</Paragraphs>
  <Slides>9</Slides>
  <Notes>0</Notes>
  <HiddenSlides>0</HiddenSlides>
  <MMClips>0</MMClips>
  <ScaleCrop>false</ScaleCrop>
  <HeadingPairs>
    <vt:vector size="4" baseType="variant">
      <vt:variant>
        <vt:lpstr>Utformingsmal</vt:lpstr>
      </vt:variant>
      <vt:variant>
        <vt:i4>1</vt:i4>
      </vt:variant>
      <vt:variant>
        <vt:lpstr>Lysbildetitler</vt:lpstr>
      </vt:variant>
      <vt:variant>
        <vt:i4>9</vt:i4>
      </vt:variant>
    </vt:vector>
  </HeadingPairs>
  <TitlesOfParts>
    <vt:vector size="10" baseType="lpstr">
      <vt:lpstr>Office-tema</vt:lpstr>
      <vt:lpstr>Operasjonalisering av begrepet :  ”konfliktdrivende” i barnefordelingsaker.  Et forslag til skåringsverktøy for konfliktnivå 2.4.2011, oppdatert 3.4.2011     Rune Fardal, psykologi student Personlighetsforstyrrelser med hovedvekt på narsissistisk problematikk i relasjon til barn http://www.sakkyndig.com     mail: rune@fardal.no </vt:lpstr>
      <vt:lpstr>Lysbilde 2</vt:lpstr>
      <vt:lpstr>Lysbilde 3</vt:lpstr>
      <vt:lpstr>Lysbilde 4</vt:lpstr>
      <vt:lpstr>Lysbilde 5</vt:lpstr>
      <vt:lpstr>Lysbilde 6</vt:lpstr>
      <vt:lpstr>Lysbilde 7</vt:lpstr>
      <vt:lpstr>Lysbilde 8</vt:lpstr>
      <vt:lpstr>Lysbilde 9</vt:lpstr>
    </vt:vector>
  </TitlesOfParts>
  <Company>angelica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Konfliktdrivende</dc:title>
  <dc:creator>Rune Fardal</dc:creator>
  <cp:lastModifiedBy>Rune Fardal</cp:lastModifiedBy>
  <cp:revision>85</cp:revision>
  <cp:lastPrinted>2011-04-03T07:22:29Z</cp:lastPrinted>
  <dcterms:created xsi:type="dcterms:W3CDTF">2011-04-03T12:54:03Z</dcterms:created>
  <dcterms:modified xsi:type="dcterms:W3CDTF">2011-04-03T13:05:39Z</dcterms:modified>
</cp:coreProperties>
</file>