
<file path=[Content_Types].xml><?xml version="1.0" encoding="utf-8"?>
<Types xmlns="http://schemas.openxmlformats.org/package/2006/content-types">
  <Override PartName="/ppt/charts/chart1.xml" ContentType="application/vnd.openxmlformats-officedocument.drawingml.chart+xml"/>
  <Override PartName="/ppt/slideLayouts/slideLayout1.xml" ContentType="application/vnd.openxmlformats-officedocument.presentationml.slideLayout+xml"/>
  <Default Extension="rels" ContentType="application/vnd.openxmlformats-package.relationships+xml"/>
  <Default Extension="jpeg" ContentType="image/jpeg"/>
  <Default Extension="xml" ContentType="application/xml"/>
  <Override PartName="/ppt/slides/slide9.xml" ContentType="application/vnd.openxmlformats-officedocument.presentationml.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ppt/theme/theme2.xml" ContentType="application/vnd.openxmlformats-officedocument.them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Default Extension="xlsx" ContentType="application/vnd.openxmlformats-officedocument.spreadsheetml.sheet"/>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Override PartName="/ppt/slideLayouts/slideLayout9.xml" ContentType="application/vnd.openxmlformats-officedocument.presentationml.slideLayout+xml"/>
  <Override PartName="/ppt/slides/slide8.xml" ContentType="application/vnd.openxmlformats-officedocument.presentationml.slide+xml"/>
  <Override PartName="/ppt/presentation.xml" ContentType="application/vnd.openxmlformats-officedocument.presentationml.presentation.main+xml"/>
  <Override PartName="/ppt/handoutMasters/handoutMaster1.xml" ContentType="application/vnd.openxmlformats-officedocument.presentationml.handoutMaster+xml"/>
  <Override PartName="/ppt/slideLayouts/slideLayout7.xml" ContentType="application/vnd.openxmlformats-officedocument.presentationml.slideLayout+xml"/>
  <Override PartName="/ppt/slides/slide6.xml" ContentType="application/vnd.openxmlformats-officedocument.presentationml.slide+xml"/>
  <Override PartName="/ppt/theme/theme3.xml" ContentType="application/vnd.openxmlformats-officedocument.theme+xml"/>
  <Override PartName="/ppt/notesMasters/notesMaster1.xml" ContentType="application/vnd.openxmlformats-officedocument.presentationml.notesMaster+xml"/>
  <Default Extension="gif" ContentType="image/gif"/>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notesMasterIdLst>
    <p:notesMasterId r:id="rId11"/>
  </p:notesMasterIdLst>
  <p:handoutMasterIdLst>
    <p:handoutMasterId r:id="rId12"/>
  </p:handoutMasterIdLst>
  <p:sldIdLst>
    <p:sldId id="256" r:id="rId2"/>
    <p:sldId id="258" r:id="rId3"/>
    <p:sldId id="259" r:id="rId4"/>
    <p:sldId id="260" r:id="rId5"/>
    <p:sldId id="257" r:id="rId6"/>
    <p:sldId id="261" r:id="rId7"/>
    <p:sldId id="262" r:id="rId8"/>
    <p:sldId id="265" r:id="rId9"/>
    <p:sldId id="264" r:id="rId10"/>
  </p:sldIdLst>
  <p:sldSz cx="9144000" cy="6858000" type="screen4x3"/>
  <p:notesSz cx="6858000" cy="9144000"/>
  <p:defaultTextStyle>
    <a:defPPr>
      <a:defRPr lang="nn-NO"/>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presentationPr>
</file>

<file path=ppt/tableStyles.xml><?xml version="1.0" encoding="utf-8"?>
<a:tblStyleLst xmlns:a="http://schemas.openxmlformats.org/drawingml/2006/main" def="{5C22544A-7EE6-4342-B048-85BDC9FD1C3A}">
  <a:tblStyle styleId="{22838BEF-8BB2-4498-84A7-C5851F593DF1}" styleName="Middels stil 4 - uthevingsfarge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940675A-B579-460E-94D1-54222C63F5DA}" styleName="Ingen stil, tabellrutenett">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emastil 1 - uthevingsfarge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Ingen stil, ingen rutenett">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D113A9D2-9D6B-4929-AA2D-F23B5EE8CBE7}" styleName="Temastil 2 - uthevingsfarge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75DCB02-9BB8-47FD-8907-85C794F793BA}" styleName="Temastil 1 - uthevingsfarge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Temastil 1 - uthevingsfarge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327F97BB-C833-4FB7-BDE5-3F7075034690}" styleName="Temastil 2 - uthevingsfarge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012ECD-51FC-41F1-AA8D-1B2483CD663E}" styleName="Lys stil 2 - uthevingsfarge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E9639D4-E3E2-4D34-9284-5A2195B3D0D7}" styleName="Lys stil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B301B821-A1FF-4177-AEE7-76D212191A09}" styleName="Middels stil 1 - uthevingsfarge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A111915-BE36-4E01-A7E5-04B1672EAD32}" styleName="Lys stil 2 - uthevingsfarge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073A0DAA-6AF3-43AB-8588-CEC1D06C72B9}" styleName="Middels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EC20E35-A176-4012-BC5E-935CFFF8708E}" styleName="Middels stil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793D81CF-94F2-401A-BA57-92F5A7B2D0C5}" styleName="Middels stil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125E5076-3810-47DD-B79F-674D7AD40C01}" styleName="Mørk stil 1 - uthevingsfarg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FD4443E-F989-4FC4-A0C8-D5A2AF1F390B}" styleName="Mørk stil 1 - uthevingsfarge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B344D84-9AFB-497E-A393-DC336BA19D2E}" styleName="Middels stil 3 - uthevingsfarge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0505E3EF-67EA-436B-97B2-0124C06EBD24}" styleName="Middels stil 4 - uthevingsfarge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5BE263C-DBD7-4A20-BB59-AAB30ACAA65A}" styleName="Middels stil 3 - uthevingsfarge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Middels stil 3 - uthevingsfarge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9D7B26C5-4107-4FEC-AEDC-1716B250A1EF}" styleName="Lys stil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16DA210-FB5B-4158-B5E0-FEB733F419BA}" styleName="Lys stil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BC89EF96-8CEA-46FF-86C4-4CE0E7609802}" styleName="Lys stil 3 - uthevingsfarge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72833802-FEF1-4C79-8D5D-14CF1EAF98D9}" styleName="Lys stil 2 - uthevingsfarge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snapToGrid="0" snapToObjects="1">
      <p:cViewPr varScale="1">
        <p:scale>
          <a:sx n="154" d="100"/>
          <a:sy n="154" d="100"/>
        </p:scale>
        <p:origin x="-1144" y="-10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handoutMaster" Target="handoutMasters/handoutMaster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ark1.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nb-NO"/>
  <c:style val="2"/>
  <c:chart>
    <c:title>
      <c:layout/>
    </c:title>
    <c:plotArea>
      <c:layout/>
      <c:lineChart>
        <c:grouping val="standard"/>
        <c:ser>
          <c:idx val="0"/>
          <c:order val="0"/>
          <c:tx>
            <c:strRef>
              <c:f>'Ark1'!$B$1</c:f>
              <c:strCache>
                <c:ptCount val="1"/>
                <c:pt idx="0">
                  <c:v>Skåre</c:v>
                </c:pt>
              </c:strCache>
            </c:strRef>
          </c:tx>
          <c:cat>
            <c:numRef>
              <c:f>'Ark1'!$A$2:$A$13</c:f>
              <c:numCache>
                <c:formatCode>General</c:formatCode>
                <c:ptCount val="12"/>
                <c:pt idx="0">
                  <c:v>1999.0</c:v>
                </c:pt>
                <c:pt idx="1">
                  <c:v>2000.0</c:v>
                </c:pt>
                <c:pt idx="2">
                  <c:v>2001.0</c:v>
                </c:pt>
                <c:pt idx="3">
                  <c:v>2002.0</c:v>
                </c:pt>
                <c:pt idx="4">
                  <c:v>2003.0</c:v>
                </c:pt>
                <c:pt idx="5">
                  <c:v>2004.0</c:v>
                </c:pt>
                <c:pt idx="6">
                  <c:v>2005.0</c:v>
                </c:pt>
                <c:pt idx="7">
                  <c:v>2006.0</c:v>
                </c:pt>
                <c:pt idx="8">
                  <c:v>2007.0</c:v>
                </c:pt>
                <c:pt idx="9">
                  <c:v>2008.0</c:v>
                </c:pt>
                <c:pt idx="10">
                  <c:v>2009.0</c:v>
                </c:pt>
                <c:pt idx="11">
                  <c:v>2010.0</c:v>
                </c:pt>
              </c:numCache>
            </c:numRef>
          </c:cat>
          <c:val>
            <c:numRef>
              <c:f>'Ark1'!$B$2:$B$13</c:f>
              <c:numCache>
                <c:formatCode>General</c:formatCode>
                <c:ptCount val="12"/>
                <c:pt idx="0">
                  <c:v>13.0</c:v>
                </c:pt>
                <c:pt idx="1">
                  <c:v>16.0</c:v>
                </c:pt>
                <c:pt idx="2">
                  <c:v>13.0</c:v>
                </c:pt>
                <c:pt idx="3">
                  <c:v>23.0</c:v>
                </c:pt>
                <c:pt idx="4">
                  <c:v>22.0</c:v>
                </c:pt>
                <c:pt idx="5">
                  <c:v>18.0</c:v>
                </c:pt>
                <c:pt idx="6">
                  <c:v>16.0</c:v>
                </c:pt>
                <c:pt idx="7">
                  <c:v>17.0</c:v>
                </c:pt>
                <c:pt idx="8">
                  <c:v>21.0</c:v>
                </c:pt>
                <c:pt idx="9">
                  <c:v>21.0</c:v>
                </c:pt>
                <c:pt idx="10">
                  <c:v>23.0</c:v>
                </c:pt>
                <c:pt idx="11">
                  <c:v>25.0</c:v>
                </c:pt>
              </c:numCache>
            </c:numRef>
          </c:val>
        </c:ser>
        <c:marker val="1"/>
        <c:axId val="708225464"/>
        <c:axId val="708228552"/>
      </c:lineChart>
      <c:catAx>
        <c:axId val="708225464"/>
        <c:scaling>
          <c:orientation val="minMax"/>
        </c:scaling>
        <c:axPos val="b"/>
        <c:numFmt formatCode="General" sourceLinked="1"/>
        <c:tickLblPos val="nextTo"/>
        <c:crossAx val="708228552"/>
        <c:crosses val="autoZero"/>
        <c:auto val="1"/>
        <c:lblAlgn val="ctr"/>
        <c:lblOffset val="100"/>
      </c:catAx>
      <c:valAx>
        <c:axId val="708228552"/>
        <c:scaling>
          <c:orientation val="minMax"/>
        </c:scaling>
        <c:axPos val="l"/>
        <c:majorGridlines/>
        <c:numFmt formatCode="General" sourceLinked="1"/>
        <c:tickLblPos val="nextTo"/>
        <c:crossAx val="708225464"/>
        <c:crosses val="autoZero"/>
        <c:crossBetween val="between"/>
      </c:valAx>
      <c:spPr>
        <a:gradFill rotWithShape="1">
          <a:gsLst>
            <a:gs pos="0">
              <a:schemeClr val="accent3">
                <a:tint val="100000"/>
                <a:shade val="100000"/>
                <a:satMod val="130000"/>
              </a:schemeClr>
            </a:gs>
            <a:gs pos="100000">
              <a:schemeClr val="accent3">
                <a:tint val="50000"/>
                <a:shade val="100000"/>
                <a:satMod val="350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c:spPr>
    </c:plotArea>
    <c:legend>
      <c:legendPos val="r"/>
      <c:layout/>
    </c:legend>
    <c:plotVisOnly val="1"/>
  </c:chart>
  <c:txPr>
    <a:bodyPr/>
    <a:lstStyle/>
    <a:p>
      <a:pPr>
        <a:defRPr sz="1800"/>
      </a:pPr>
      <a:endParaRPr lang="nb-NO"/>
    </a:p>
  </c:txPr>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n-NO"/>
          </a:p>
        </p:txBody>
      </p:sp>
      <p:sp>
        <p:nvSpPr>
          <p:cNvPr id="3" name="Plassholder for dato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6F5FB2C-4A26-C543-901B-6AE6BAACFA67}" type="datetimeFigureOut">
              <a:t>03-04-11</a:t>
            </a:fld>
            <a:endParaRPr lang="nn-NO"/>
          </a:p>
        </p:txBody>
      </p:sp>
      <p:sp>
        <p:nvSpPr>
          <p:cNvPr id="4" name="Plassholder for bunntekst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nn-NO"/>
          </a:p>
        </p:txBody>
      </p:sp>
      <p:sp>
        <p:nvSpPr>
          <p:cNvPr id="5" name="Plassholder for lysbilde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1F46CAD-F139-184D-89BE-FB00AD3CD0C9}" type="slidenum">
              <a:t>‹#›</a:t>
            </a:fld>
            <a:endParaRPr lang="nn-NO"/>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n-NO"/>
          </a:p>
        </p:txBody>
      </p:sp>
      <p:sp>
        <p:nvSpPr>
          <p:cNvPr id="3" name="Plassholder for dato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C2C50CB-5246-C94D-A3B1-D20C3DD0009B}" type="datetimeFigureOut">
              <a:t>03-04-11</a:t>
            </a:fld>
            <a:endParaRPr lang="nn-NO"/>
          </a:p>
        </p:txBody>
      </p:sp>
      <p:sp>
        <p:nvSpPr>
          <p:cNvPr id="4" name="Plassholder for lysbilde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n-NO"/>
          </a:p>
        </p:txBody>
      </p:sp>
      <p:sp>
        <p:nvSpPr>
          <p:cNvPr id="5" name="Plassholder for notat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n-NO"/>
          </a:p>
        </p:txBody>
      </p:sp>
      <p:sp>
        <p:nvSpPr>
          <p:cNvPr id="6" name="Plassholder for bunn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n-NO"/>
          </a:p>
        </p:txBody>
      </p:sp>
      <p:sp>
        <p:nvSpPr>
          <p:cNvPr id="7" name="Plassholder for lysbilde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73E7516-1C9F-BF4A-A2EE-D01972D8F16A}" type="slidenum">
              <a:t>‹#›</a:t>
            </a:fld>
            <a:endParaRPr lang="nn-NO"/>
          </a:p>
        </p:txBody>
      </p:sp>
    </p:spTree>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685800" y="2130425"/>
            <a:ext cx="7772400" cy="1470025"/>
          </a:xfrm>
        </p:spPr>
        <p:txBody>
          <a:bodyPr/>
          <a:lstStyle/>
          <a:p>
            <a:r>
              <a:rPr lang="nb-NO"/>
              <a:t>Klikk for å redigere tittelstil</a:t>
            </a:r>
            <a:endParaRPr lang="nn-NO"/>
          </a:p>
        </p:txBody>
      </p:sp>
      <p:sp>
        <p:nvSpPr>
          <p:cNvPr id="3" name="Undertit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a:t>Klikk for å redigere undertittelstil i malen</a:t>
            </a:r>
            <a:endParaRPr lang="nn-NO"/>
          </a:p>
        </p:txBody>
      </p:sp>
      <p:sp>
        <p:nvSpPr>
          <p:cNvPr id="4" name="Plassholder for dato 3"/>
          <p:cNvSpPr>
            <a:spLocks noGrp="1"/>
          </p:cNvSpPr>
          <p:nvPr>
            <p:ph type="dt" sz="half" idx="10"/>
          </p:nvPr>
        </p:nvSpPr>
        <p:spPr/>
        <p:txBody>
          <a:bodyPr/>
          <a:lstStyle/>
          <a:p>
            <a:fld id="{C7237FC2-AF43-3043-AFB3-94D2BE9C256D}" type="datetime1">
              <a:t>03-04-11</a:t>
            </a:fld>
            <a:endParaRPr lang="nn-NO"/>
          </a:p>
        </p:txBody>
      </p:sp>
      <p:sp>
        <p:nvSpPr>
          <p:cNvPr id="5" name="Plassholder for bunntekst 4"/>
          <p:cNvSpPr>
            <a:spLocks noGrp="1"/>
          </p:cNvSpPr>
          <p:nvPr>
            <p:ph type="ftr" sz="quarter" idx="11"/>
          </p:nvPr>
        </p:nvSpPr>
        <p:spPr/>
        <p:txBody>
          <a:bodyPr/>
          <a:lstStyle/>
          <a:p>
            <a:r>
              <a:rPr lang="nb-NO"/>
              <a:t>Copyright Rune Fardal </a:t>
            </a:r>
            <a:endParaRPr lang="nn-NO"/>
          </a:p>
        </p:txBody>
      </p:sp>
      <p:sp>
        <p:nvSpPr>
          <p:cNvPr id="6" name="Plassholder for lysbildenummer 5"/>
          <p:cNvSpPr>
            <a:spLocks noGrp="1"/>
          </p:cNvSpPr>
          <p:nvPr>
            <p:ph type="sldNum" sz="quarter" idx="12"/>
          </p:nvPr>
        </p:nvSpPr>
        <p:spPr/>
        <p:txBody>
          <a:bodyPr/>
          <a:lstStyle/>
          <a:p>
            <a:fld id="{59F861E8-AF8C-7345-8C92-545AC566BE01}" type="slidenum">
              <a:rPr/>
              <a:pPr/>
              <a:t>‹#›</a:t>
            </a:fld>
            <a:endParaRPr lang="nn-N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endParaRPr lang="nn-NO"/>
          </a:p>
        </p:txBody>
      </p:sp>
      <p:sp>
        <p:nvSpPr>
          <p:cNvPr id="3" name="Plassholder for loddrett tekst 2"/>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n-NO"/>
          </a:p>
        </p:txBody>
      </p:sp>
      <p:sp>
        <p:nvSpPr>
          <p:cNvPr id="4" name="Plassholder for dato 3"/>
          <p:cNvSpPr>
            <a:spLocks noGrp="1"/>
          </p:cNvSpPr>
          <p:nvPr>
            <p:ph type="dt" sz="half" idx="10"/>
          </p:nvPr>
        </p:nvSpPr>
        <p:spPr/>
        <p:txBody>
          <a:bodyPr/>
          <a:lstStyle/>
          <a:p>
            <a:fld id="{26FBCFC3-6D1E-8043-9B98-4006245DB6A8}" type="datetime1">
              <a:t>03-04-11</a:t>
            </a:fld>
            <a:endParaRPr lang="nn-NO"/>
          </a:p>
        </p:txBody>
      </p:sp>
      <p:sp>
        <p:nvSpPr>
          <p:cNvPr id="5" name="Plassholder for bunntekst 4"/>
          <p:cNvSpPr>
            <a:spLocks noGrp="1"/>
          </p:cNvSpPr>
          <p:nvPr>
            <p:ph type="ftr" sz="quarter" idx="11"/>
          </p:nvPr>
        </p:nvSpPr>
        <p:spPr/>
        <p:txBody>
          <a:bodyPr/>
          <a:lstStyle/>
          <a:p>
            <a:r>
              <a:rPr lang="nb-NO"/>
              <a:t>Copyright Rune Fardal </a:t>
            </a:r>
            <a:endParaRPr lang="nn-NO"/>
          </a:p>
        </p:txBody>
      </p:sp>
      <p:sp>
        <p:nvSpPr>
          <p:cNvPr id="6" name="Plassholder for lysbildenummer 5"/>
          <p:cNvSpPr>
            <a:spLocks noGrp="1"/>
          </p:cNvSpPr>
          <p:nvPr>
            <p:ph type="sldNum" sz="quarter" idx="12"/>
          </p:nvPr>
        </p:nvSpPr>
        <p:spPr/>
        <p:txBody>
          <a:bodyPr/>
          <a:lstStyle/>
          <a:p>
            <a:fld id="{59F861E8-AF8C-7345-8C92-545AC566BE01}" type="slidenum">
              <a:rPr/>
              <a:pPr/>
              <a:t>‹#›</a:t>
            </a:fld>
            <a:endParaRPr lang="nn-N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6629400" y="274638"/>
            <a:ext cx="2057400" cy="5851525"/>
          </a:xfrm>
        </p:spPr>
        <p:txBody>
          <a:bodyPr vert="eaVert"/>
          <a:lstStyle/>
          <a:p>
            <a:r>
              <a:rPr lang="nb-NO"/>
              <a:t>Klikk for å redigere tittelstil</a:t>
            </a:r>
            <a:endParaRPr lang="nn-NO"/>
          </a:p>
        </p:txBody>
      </p:sp>
      <p:sp>
        <p:nvSpPr>
          <p:cNvPr id="3" name="Plassholder for loddrett tekst 2"/>
          <p:cNvSpPr>
            <a:spLocks noGrp="1"/>
          </p:cNvSpPr>
          <p:nvPr>
            <p:ph type="body" orient="vert" idx="1"/>
          </p:nvPr>
        </p:nvSpPr>
        <p:spPr>
          <a:xfrm>
            <a:off x="457200" y="274638"/>
            <a:ext cx="6019800" cy="5851525"/>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n-NO"/>
          </a:p>
        </p:txBody>
      </p:sp>
      <p:sp>
        <p:nvSpPr>
          <p:cNvPr id="4" name="Plassholder for dato 3"/>
          <p:cNvSpPr>
            <a:spLocks noGrp="1"/>
          </p:cNvSpPr>
          <p:nvPr>
            <p:ph type="dt" sz="half" idx="10"/>
          </p:nvPr>
        </p:nvSpPr>
        <p:spPr/>
        <p:txBody>
          <a:bodyPr/>
          <a:lstStyle/>
          <a:p>
            <a:fld id="{9FB1EE8B-A117-9344-8700-EACA881BDB2A}" type="datetime1">
              <a:t>03-04-11</a:t>
            </a:fld>
            <a:endParaRPr lang="nn-NO"/>
          </a:p>
        </p:txBody>
      </p:sp>
      <p:sp>
        <p:nvSpPr>
          <p:cNvPr id="5" name="Plassholder for bunntekst 4"/>
          <p:cNvSpPr>
            <a:spLocks noGrp="1"/>
          </p:cNvSpPr>
          <p:nvPr>
            <p:ph type="ftr" sz="quarter" idx="11"/>
          </p:nvPr>
        </p:nvSpPr>
        <p:spPr/>
        <p:txBody>
          <a:bodyPr/>
          <a:lstStyle/>
          <a:p>
            <a:r>
              <a:rPr lang="nb-NO"/>
              <a:t>Copyright Rune Fardal </a:t>
            </a:r>
            <a:endParaRPr lang="nn-NO"/>
          </a:p>
        </p:txBody>
      </p:sp>
      <p:sp>
        <p:nvSpPr>
          <p:cNvPr id="6" name="Plassholder for lysbildenummer 5"/>
          <p:cNvSpPr>
            <a:spLocks noGrp="1"/>
          </p:cNvSpPr>
          <p:nvPr>
            <p:ph type="sldNum" sz="quarter" idx="12"/>
          </p:nvPr>
        </p:nvSpPr>
        <p:spPr/>
        <p:txBody>
          <a:bodyPr/>
          <a:lstStyle/>
          <a:p>
            <a:fld id="{59F861E8-AF8C-7345-8C92-545AC566BE01}" type="slidenum">
              <a:rPr/>
              <a:pPr/>
              <a:t>‹#›</a:t>
            </a:fld>
            <a:endParaRPr lang="nn-N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endParaRPr lang="nn-NO"/>
          </a:p>
        </p:txBody>
      </p:sp>
      <p:sp>
        <p:nvSpPr>
          <p:cNvPr id="3" name="Plassholder for innhold 2"/>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n-NO"/>
          </a:p>
        </p:txBody>
      </p:sp>
      <p:sp>
        <p:nvSpPr>
          <p:cNvPr id="4" name="Plassholder for dato 3"/>
          <p:cNvSpPr>
            <a:spLocks noGrp="1"/>
          </p:cNvSpPr>
          <p:nvPr>
            <p:ph type="dt" sz="half" idx="10"/>
          </p:nvPr>
        </p:nvSpPr>
        <p:spPr/>
        <p:txBody>
          <a:bodyPr/>
          <a:lstStyle/>
          <a:p>
            <a:fld id="{DAE8C5A8-58C4-304C-8DF9-DB82D7068579}" type="datetime1">
              <a:t>03-04-11</a:t>
            </a:fld>
            <a:endParaRPr lang="nn-NO"/>
          </a:p>
        </p:txBody>
      </p:sp>
      <p:sp>
        <p:nvSpPr>
          <p:cNvPr id="5" name="Plassholder for bunntekst 4"/>
          <p:cNvSpPr>
            <a:spLocks noGrp="1"/>
          </p:cNvSpPr>
          <p:nvPr>
            <p:ph type="ftr" sz="quarter" idx="11"/>
          </p:nvPr>
        </p:nvSpPr>
        <p:spPr/>
        <p:txBody>
          <a:bodyPr/>
          <a:lstStyle/>
          <a:p>
            <a:r>
              <a:rPr lang="nb-NO"/>
              <a:t>Copyright Rune Fardal </a:t>
            </a:r>
            <a:endParaRPr lang="nn-NO"/>
          </a:p>
        </p:txBody>
      </p:sp>
      <p:sp>
        <p:nvSpPr>
          <p:cNvPr id="6" name="Plassholder for lysbildenummer 5"/>
          <p:cNvSpPr>
            <a:spLocks noGrp="1"/>
          </p:cNvSpPr>
          <p:nvPr>
            <p:ph type="sldNum" sz="quarter" idx="12"/>
          </p:nvPr>
        </p:nvSpPr>
        <p:spPr/>
        <p:txBody>
          <a:bodyPr/>
          <a:lstStyle/>
          <a:p>
            <a:fld id="{59F861E8-AF8C-7345-8C92-545AC566BE01}" type="slidenum">
              <a:rPr/>
              <a:pPr/>
              <a:t>‹#›</a:t>
            </a:fld>
            <a:endParaRPr lang="nn-N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Inndelingsoverskrift">
    <p:spTree>
      <p:nvGrpSpPr>
        <p:cNvPr id="1" name=""/>
        <p:cNvGrpSpPr/>
        <p:nvPr/>
      </p:nvGrpSpPr>
      <p:grpSpPr>
        <a:xfrm>
          <a:off x="0" y="0"/>
          <a:ext cx="0" cy="0"/>
          <a:chOff x="0" y="0"/>
          <a:chExt cx="0" cy="0"/>
        </a:xfrm>
      </p:grpSpPr>
      <p:sp>
        <p:nvSpPr>
          <p:cNvPr id="2" name="Tittel 1"/>
          <p:cNvSpPr>
            <a:spLocks noGrp="1"/>
          </p:cNvSpPr>
          <p:nvPr>
            <p:ph type="title"/>
          </p:nvPr>
        </p:nvSpPr>
        <p:spPr>
          <a:xfrm>
            <a:off x="722313" y="4406900"/>
            <a:ext cx="7772400" cy="1362075"/>
          </a:xfrm>
        </p:spPr>
        <p:txBody>
          <a:bodyPr anchor="t"/>
          <a:lstStyle>
            <a:lvl1pPr algn="l">
              <a:defRPr sz="4000" b="1" cap="all"/>
            </a:lvl1pPr>
          </a:lstStyle>
          <a:p>
            <a:r>
              <a:rPr lang="nb-NO"/>
              <a:t>Klikk for å redigere tittelstil</a:t>
            </a:r>
            <a:endParaRPr lang="nn-NO"/>
          </a:p>
        </p:txBody>
      </p:sp>
      <p:sp>
        <p:nvSpPr>
          <p:cNvPr id="3" name="Plassholder f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a:t>Klikk for å redigere tekststiler i malen</a:t>
            </a:r>
          </a:p>
        </p:txBody>
      </p:sp>
      <p:sp>
        <p:nvSpPr>
          <p:cNvPr id="4" name="Plassholder for dato 3"/>
          <p:cNvSpPr>
            <a:spLocks noGrp="1"/>
          </p:cNvSpPr>
          <p:nvPr>
            <p:ph type="dt" sz="half" idx="10"/>
          </p:nvPr>
        </p:nvSpPr>
        <p:spPr/>
        <p:txBody>
          <a:bodyPr/>
          <a:lstStyle/>
          <a:p>
            <a:fld id="{31921282-9A40-A147-8B1E-DBFDDC1113E9}" type="datetime1">
              <a:t>03-04-11</a:t>
            </a:fld>
            <a:endParaRPr lang="nn-NO"/>
          </a:p>
        </p:txBody>
      </p:sp>
      <p:sp>
        <p:nvSpPr>
          <p:cNvPr id="5" name="Plassholder for bunntekst 4"/>
          <p:cNvSpPr>
            <a:spLocks noGrp="1"/>
          </p:cNvSpPr>
          <p:nvPr>
            <p:ph type="ftr" sz="quarter" idx="11"/>
          </p:nvPr>
        </p:nvSpPr>
        <p:spPr/>
        <p:txBody>
          <a:bodyPr/>
          <a:lstStyle/>
          <a:p>
            <a:r>
              <a:rPr lang="nb-NO"/>
              <a:t>Copyright Rune Fardal </a:t>
            </a:r>
            <a:endParaRPr lang="nn-NO"/>
          </a:p>
        </p:txBody>
      </p:sp>
      <p:sp>
        <p:nvSpPr>
          <p:cNvPr id="6" name="Plassholder for lysbildenummer 5"/>
          <p:cNvSpPr>
            <a:spLocks noGrp="1"/>
          </p:cNvSpPr>
          <p:nvPr>
            <p:ph type="sldNum" sz="quarter" idx="12"/>
          </p:nvPr>
        </p:nvSpPr>
        <p:spPr/>
        <p:txBody>
          <a:bodyPr/>
          <a:lstStyle/>
          <a:p>
            <a:fld id="{59F861E8-AF8C-7345-8C92-545AC566BE01}" type="slidenum">
              <a:rPr/>
              <a:pPr/>
              <a:t>‹#›</a:t>
            </a:fld>
            <a:endParaRPr lang="nn-N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endParaRPr lang="nn-NO"/>
          </a:p>
        </p:txBody>
      </p:sp>
      <p:sp>
        <p:nvSpPr>
          <p:cNvPr id="3" name="Plassholder for inn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n-NO"/>
          </a:p>
        </p:txBody>
      </p:sp>
      <p:sp>
        <p:nvSpPr>
          <p:cNvPr id="4" name="Plassholder for inn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n-NO"/>
          </a:p>
        </p:txBody>
      </p:sp>
      <p:sp>
        <p:nvSpPr>
          <p:cNvPr id="5" name="Plassholder for dato 4"/>
          <p:cNvSpPr>
            <a:spLocks noGrp="1"/>
          </p:cNvSpPr>
          <p:nvPr>
            <p:ph type="dt" sz="half" idx="10"/>
          </p:nvPr>
        </p:nvSpPr>
        <p:spPr/>
        <p:txBody>
          <a:bodyPr/>
          <a:lstStyle/>
          <a:p>
            <a:fld id="{C5418C93-00A8-2C4C-92FC-9E5480730308}" type="datetime1">
              <a:t>03-04-11</a:t>
            </a:fld>
            <a:endParaRPr lang="nn-NO"/>
          </a:p>
        </p:txBody>
      </p:sp>
      <p:sp>
        <p:nvSpPr>
          <p:cNvPr id="6" name="Plassholder for bunntekst 5"/>
          <p:cNvSpPr>
            <a:spLocks noGrp="1"/>
          </p:cNvSpPr>
          <p:nvPr>
            <p:ph type="ftr" sz="quarter" idx="11"/>
          </p:nvPr>
        </p:nvSpPr>
        <p:spPr/>
        <p:txBody>
          <a:bodyPr/>
          <a:lstStyle/>
          <a:p>
            <a:r>
              <a:rPr lang="nb-NO"/>
              <a:t>Copyright Rune Fardal </a:t>
            </a:r>
            <a:endParaRPr lang="nn-NO"/>
          </a:p>
        </p:txBody>
      </p:sp>
      <p:sp>
        <p:nvSpPr>
          <p:cNvPr id="7" name="Plassholder for lysbildenummer 6"/>
          <p:cNvSpPr>
            <a:spLocks noGrp="1"/>
          </p:cNvSpPr>
          <p:nvPr>
            <p:ph type="sldNum" sz="quarter" idx="12"/>
          </p:nvPr>
        </p:nvSpPr>
        <p:spPr/>
        <p:txBody>
          <a:bodyPr/>
          <a:lstStyle/>
          <a:p>
            <a:fld id="{59F861E8-AF8C-7345-8C92-545AC566BE01}" type="slidenum">
              <a:rPr/>
              <a:pPr/>
              <a:t>‹#›</a:t>
            </a:fld>
            <a:endParaRPr lang="nn-N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lvl1pPr>
              <a:defRPr/>
            </a:lvl1pPr>
          </a:lstStyle>
          <a:p>
            <a:r>
              <a:rPr lang="nb-NO"/>
              <a:t>Klikk for å redigere tittelstil</a:t>
            </a:r>
            <a:endParaRPr lang="nn-NO"/>
          </a:p>
        </p:txBody>
      </p:sp>
      <p:sp>
        <p:nvSpPr>
          <p:cNvPr id="3" name="Plassholder f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4" name="Plassholder for inn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n-NO"/>
          </a:p>
        </p:txBody>
      </p:sp>
      <p:sp>
        <p:nvSpPr>
          <p:cNvPr id="5" name="Plassholder f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6" name="Plassholder for inn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n-NO"/>
          </a:p>
        </p:txBody>
      </p:sp>
      <p:sp>
        <p:nvSpPr>
          <p:cNvPr id="7" name="Plassholder for dato 6"/>
          <p:cNvSpPr>
            <a:spLocks noGrp="1"/>
          </p:cNvSpPr>
          <p:nvPr>
            <p:ph type="dt" sz="half" idx="10"/>
          </p:nvPr>
        </p:nvSpPr>
        <p:spPr/>
        <p:txBody>
          <a:bodyPr/>
          <a:lstStyle/>
          <a:p>
            <a:fld id="{96EAC503-104E-8543-A3EC-48C7688B1ACF}" type="datetime1">
              <a:t>03-04-11</a:t>
            </a:fld>
            <a:endParaRPr lang="nn-NO"/>
          </a:p>
        </p:txBody>
      </p:sp>
      <p:sp>
        <p:nvSpPr>
          <p:cNvPr id="8" name="Plassholder for bunntekst 7"/>
          <p:cNvSpPr>
            <a:spLocks noGrp="1"/>
          </p:cNvSpPr>
          <p:nvPr>
            <p:ph type="ftr" sz="quarter" idx="11"/>
          </p:nvPr>
        </p:nvSpPr>
        <p:spPr/>
        <p:txBody>
          <a:bodyPr/>
          <a:lstStyle/>
          <a:p>
            <a:r>
              <a:rPr lang="nb-NO"/>
              <a:t>Copyright Rune Fardal </a:t>
            </a:r>
            <a:endParaRPr lang="nn-NO"/>
          </a:p>
        </p:txBody>
      </p:sp>
      <p:sp>
        <p:nvSpPr>
          <p:cNvPr id="9" name="Plassholder for lysbildenummer 8"/>
          <p:cNvSpPr>
            <a:spLocks noGrp="1"/>
          </p:cNvSpPr>
          <p:nvPr>
            <p:ph type="sldNum" sz="quarter" idx="12"/>
          </p:nvPr>
        </p:nvSpPr>
        <p:spPr/>
        <p:txBody>
          <a:bodyPr/>
          <a:lstStyle/>
          <a:p>
            <a:fld id="{59F861E8-AF8C-7345-8C92-545AC566BE01}" type="slidenum">
              <a:rPr/>
              <a:pPr/>
              <a:t>‹#›</a:t>
            </a:fld>
            <a:endParaRPr lang="nn-N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endParaRPr lang="nn-NO"/>
          </a:p>
        </p:txBody>
      </p:sp>
      <p:sp>
        <p:nvSpPr>
          <p:cNvPr id="3" name="Plassholder for dato 2"/>
          <p:cNvSpPr>
            <a:spLocks noGrp="1"/>
          </p:cNvSpPr>
          <p:nvPr>
            <p:ph type="dt" sz="half" idx="10"/>
          </p:nvPr>
        </p:nvSpPr>
        <p:spPr/>
        <p:txBody>
          <a:bodyPr/>
          <a:lstStyle/>
          <a:p>
            <a:fld id="{66B3D2F7-7277-FE42-ACC5-988EFF789F12}" type="datetime1">
              <a:t>03-04-11</a:t>
            </a:fld>
            <a:endParaRPr lang="nn-NO"/>
          </a:p>
        </p:txBody>
      </p:sp>
      <p:sp>
        <p:nvSpPr>
          <p:cNvPr id="4" name="Plassholder for bunntekst 3"/>
          <p:cNvSpPr>
            <a:spLocks noGrp="1"/>
          </p:cNvSpPr>
          <p:nvPr>
            <p:ph type="ftr" sz="quarter" idx="11"/>
          </p:nvPr>
        </p:nvSpPr>
        <p:spPr/>
        <p:txBody>
          <a:bodyPr/>
          <a:lstStyle/>
          <a:p>
            <a:r>
              <a:rPr lang="nb-NO"/>
              <a:t>Copyright Rune Fardal </a:t>
            </a:r>
            <a:endParaRPr lang="nn-NO"/>
          </a:p>
        </p:txBody>
      </p:sp>
      <p:sp>
        <p:nvSpPr>
          <p:cNvPr id="5" name="Plassholder for lysbildenummer 4"/>
          <p:cNvSpPr>
            <a:spLocks noGrp="1"/>
          </p:cNvSpPr>
          <p:nvPr>
            <p:ph type="sldNum" sz="quarter" idx="12"/>
          </p:nvPr>
        </p:nvSpPr>
        <p:spPr/>
        <p:txBody>
          <a:bodyPr/>
          <a:lstStyle/>
          <a:p>
            <a:fld id="{59F861E8-AF8C-7345-8C92-545AC566BE01}" type="slidenum">
              <a:rPr/>
              <a:pPr/>
              <a:t>‹#›</a:t>
            </a:fld>
            <a:endParaRPr lang="nn-N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Tom">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fld id="{98CDCE13-F76C-DA4F-B6E0-54DDCF7A44B2}" type="datetime1">
              <a:t>03-04-11</a:t>
            </a:fld>
            <a:endParaRPr lang="nn-NO"/>
          </a:p>
        </p:txBody>
      </p:sp>
      <p:sp>
        <p:nvSpPr>
          <p:cNvPr id="3" name="Plassholder for bunntekst 2"/>
          <p:cNvSpPr>
            <a:spLocks noGrp="1"/>
          </p:cNvSpPr>
          <p:nvPr>
            <p:ph type="ftr" sz="quarter" idx="11"/>
          </p:nvPr>
        </p:nvSpPr>
        <p:spPr/>
        <p:txBody>
          <a:bodyPr/>
          <a:lstStyle/>
          <a:p>
            <a:r>
              <a:rPr lang="nb-NO"/>
              <a:t>Copyright Rune Fardal </a:t>
            </a:r>
            <a:endParaRPr lang="nn-NO"/>
          </a:p>
        </p:txBody>
      </p:sp>
      <p:sp>
        <p:nvSpPr>
          <p:cNvPr id="4" name="Plassholder for lysbildenummer 3"/>
          <p:cNvSpPr>
            <a:spLocks noGrp="1"/>
          </p:cNvSpPr>
          <p:nvPr>
            <p:ph type="sldNum" sz="quarter" idx="12"/>
          </p:nvPr>
        </p:nvSpPr>
        <p:spPr/>
        <p:txBody>
          <a:bodyPr/>
          <a:lstStyle/>
          <a:p>
            <a:fld id="{59F861E8-AF8C-7345-8C92-545AC566BE01}" type="slidenum">
              <a:rPr/>
              <a:pPr/>
              <a:t>‹#›</a:t>
            </a:fld>
            <a:endParaRPr lang="nn-N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457200" y="273050"/>
            <a:ext cx="3008313" cy="1162050"/>
          </a:xfrm>
        </p:spPr>
        <p:txBody>
          <a:bodyPr anchor="b"/>
          <a:lstStyle>
            <a:lvl1pPr algn="l">
              <a:defRPr sz="2000" b="1"/>
            </a:lvl1pPr>
          </a:lstStyle>
          <a:p>
            <a:r>
              <a:rPr lang="nb-NO"/>
              <a:t>Klikk for å redigere tittelstil</a:t>
            </a:r>
            <a:endParaRPr lang="nn-NO"/>
          </a:p>
        </p:txBody>
      </p:sp>
      <p:sp>
        <p:nvSpPr>
          <p:cNvPr id="3" name="Plassholder for inn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n-NO"/>
          </a:p>
        </p:txBody>
      </p:sp>
      <p:sp>
        <p:nvSpPr>
          <p:cNvPr id="4" name="Plassholder f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5" name="Plassholder for dato 4"/>
          <p:cNvSpPr>
            <a:spLocks noGrp="1"/>
          </p:cNvSpPr>
          <p:nvPr>
            <p:ph type="dt" sz="half" idx="10"/>
          </p:nvPr>
        </p:nvSpPr>
        <p:spPr/>
        <p:txBody>
          <a:bodyPr/>
          <a:lstStyle/>
          <a:p>
            <a:fld id="{D61F9CFF-2B83-0C4A-BE1A-A45402E5B07B}" type="datetime1">
              <a:t>03-04-11</a:t>
            </a:fld>
            <a:endParaRPr lang="nn-NO"/>
          </a:p>
        </p:txBody>
      </p:sp>
      <p:sp>
        <p:nvSpPr>
          <p:cNvPr id="6" name="Plassholder for bunntekst 5"/>
          <p:cNvSpPr>
            <a:spLocks noGrp="1"/>
          </p:cNvSpPr>
          <p:nvPr>
            <p:ph type="ftr" sz="quarter" idx="11"/>
          </p:nvPr>
        </p:nvSpPr>
        <p:spPr/>
        <p:txBody>
          <a:bodyPr/>
          <a:lstStyle/>
          <a:p>
            <a:r>
              <a:rPr lang="nb-NO"/>
              <a:t>Copyright Rune Fardal </a:t>
            </a:r>
            <a:endParaRPr lang="nn-NO"/>
          </a:p>
        </p:txBody>
      </p:sp>
      <p:sp>
        <p:nvSpPr>
          <p:cNvPr id="7" name="Plassholder for lysbildenummer 6"/>
          <p:cNvSpPr>
            <a:spLocks noGrp="1"/>
          </p:cNvSpPr>
          <p:nvPr>
            <p:ph type="sldNum" sz="quarter" idx="12"/>
          </p:nvPr>
        </p:nvSpPr>
        <p:spPr/>
        <p:txBody>
          <a:bodyPr/>
          <a:lstStyle/>
          <a:p>
            <a:fld id="{59F861E8-AF8C-7345-8C92-545AC566BE01}" type="slidenum">
              <a:rPr/>
              <a:pPr/>
              <a:t>‹#›</a:t>
            </a:fld>
            <a:endParaRPr lang="nn-N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1792288" y="4800600"/>
            <a:ext cx="5486400" cy="566738"/>
          </a:xfrm>
        </p:spPr>
        <p:txBody>
          <a:bodyPr anchor="b"/>
          <a:lstStyle>
            <a:lvl1pPr algn="l">
              <a:defRPr sz="2000" b="1"/>
            </a:lvl1pPr>
          </a:lstStyle>
          <a:p>
            <a:r>
              <a:rPr lang="nb-NO"/>
              <a:t>Klikk for å redigere tittelstil</a:t>
            </a:r>
            <a:endParaRPr lang="nn-NO"/>
          </a:p>
        </p:txBody>
      </p:sp>
      <p:sp>
        <p:nvSpPr>
          <p:cNvPr id="3" name="Plassholder for bil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n-NO"/>
          </a:p>
        </p:txBody>
      </p:sp>
      <p:sp>
        <p:nvSpPr>
          <p:cNvPr id="4" name="Plassholder f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5" name="Plassholder for dato 4"/>
          <p:cNvSpPr>
            <a:spLocks noGrp="1"/>
          </p:cNvSpPr>
          <p:nvPr>
            <p:ph type="dt" sz="half" idx="10"/>
          </p:nvPr>
        </p:nvSpPr>
        <p:spPr/>
        <p:txBody>
          <a:bodyPr/>
          <a:lstStyle/>
          <a:p>
            <a:fld id="{4AD26229-D5BE-B744-8887-09C40C9F0948}" type="datetime1">
              <a:t>03-04-11</a:t>
            </a:fld>
            <a:endParaRPr lang="nn-NO"/>
          </a:p>
        </p:txBody>
      </p:sp>
      <p:sp>
        <p:nvSpPr>
          <p:cNvPr id="6" name="Plassholder for bunntekst 5"/>
          <p:cNvSpPr>
            <a:spLocks noGrp="1"/>
          </p:cNvSpPr>
          <p:nvPr>
            <p:ph type="ftr" sz="quarter" idx="11"/>
          </p:nvPr>
        </p:nvSpPr>
        <p:spPr/>
        <p:txBody>
          <a:bodyPr/>
          <a:lstStyle/>
          <a:p>
            <a:r>
              <a:rPr lang="nb-NO"/>
              <a:t>Copyright Rune Fardal </a:t>
            </a:r>
            <a:endParaRPr lang="nn-NO"/>
          </a:p>
        </p:txBody>
      </p:sp>
      <p:sp>
        <p:nvSpPr>
          <p:cNvPr id="7" name="Plassholder for lysbildenummer 6"/>
          <p:cNvSpPr>
            <a:spLocks noGrp="1"/>
          </p:cNvSpPr>
          <p:nvPr>
            <p:ph type="sldNum" sz="quarter" idx="12"/>
          </p:nvPr>
        </p:nvSpPr>
        <p:spPr/>
        <p:txBody>
          <a:bodyPr/>
          <a:lstStyle/>
          <a:p>
            <a:fld id="{59F861E8-AF8C-7345-8C92-545AC566BE01}" type="slidenum">
              <a:rPr/>
              <a:pPr/>
              <a:t>‹#›</a:t>
            </a:fld>
            <a:endParaRPr lang="nn-NO"/>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b-NO"/>
              <a:t>Klikk for å redigere tittelstil</a:t>
            </a:r>
            <a:endParaRPr lang="nn-NO"/>
          </a:p>
        </p:txBody>
      </p:sp>
      <p:sp>
        <p:nvSpPr>
          <p:cNvPr id="3" name="Plassholder f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endParaRPr lang="nn-NO"/>
          </a:p>
        </p:txBody>
      </p:sp>
      <p:sp>
        <p:nvSpPr>
          <p:cNvPr id="4" name="Plassholder for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7D85BE8-5359-CD42-A8EA-B9BFF29C2D5D}" type="datetime1">
              <a:t>03-04-11</a:t>
            </a:fld>
            <a:endParaRPr lang="nn-NO"/>
          </a:p>
        </p:txBody>
      </p:sp>
      <p:sp>
        <p:nvSpPr>
          <p:cNvPr id="5" name="Plassholder for bunn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nb-NO"/>
              <a:t>Copyright Rune Fardal </a:t>
            </a:r>
            <a:endParaRPr lang="nn-NO"/>
          </a:p>
        </p:txBody>
      </p:sp>
      <p:sp>
        <p:nvSpPr>
          <p:cNvPr id="6" name="Plassholder for lysbilde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F861E8-AF8C-7345-8C92-545AC566BE01}" type="slidenum">
              <a:rPr/>
              <a:pPr/>
              <a:t>‹#›</a:t>
            </a:fld>
            <a:endParaRPr lang="nn-NO"/>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nn-NO"/>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hyperlink" Target="http://www.sakkyndig.com" TargetMode="External"/><Relationship Id="rId3" Type="http://schemas.openxmlformats.org/officeDocument/2006/relationships/image" Target="../media/image1.gi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www.sakkyndig.com/psykologi/artvit/flemming2010.pdf"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chart" Target="../charts/char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tel 1"/>
          <p:cNvSpPr>
            <a:spLocks noGrp="1"/>
          </p:cNvSpPr>
          <p:nvPr>
            <p:ph type="ctrTitle"/>
          </p:nvPr>
        </p:nvSpPr>
        <p:spPr>
          <a:xfrm>
            <a:off x="685800" y="882376"/>
            <a:ext cx="7772400" cy="5195298"/>
          </a:xfrm>
        </p:spPr>
        <p:txBody>
          <a:bodyPr>
            <a:normAutofit/>
          </a:bodyPr>
          <a:lstStyle/>
          <a:p>
            <a:r>
              <a:rPr lang="nn-NO" sz="3556"/>
              <a:t>Operasjonalisering av begrepet :</a:t>
            </a:r>
            <a:br>
              <a:rPr lang="nn-NO" sz="3556"/>
            </a:br>
            <a:r>
              <a:rPr lang="nn-NO" sz="3556"/>
              <a:t> ”</a:t>
            </a:r>
            <a:r>
              <a:rPr lang="nn-NO" sz="3556" b="1" i="1"/>
              <a:t>konfliktdrivende</a:t>
            </a:r>
            <a:r>
              <a:rPr lang="nn-NO" sz="3556"/>
              <a:t>”</a:t>
            </a:r>
            <a:br>
              <a:rPr lang="nn-NO" sz="3556"/>
            </a:br>
            <a:r>
              <a:rPr lang="nn-NO" sz="3556"/>
              <a:t>i barnefordelingsaker.</a:t>
            </a:r>
            <a:r>
              <a:rPr lang="nn-NO" sz="2222"/>
              <a:t/>
            </a:r>
            <a:br>
              <a:rPr lang="nn-NO" sz="2222"/>
            </a:br>
            <a:r>
              <a:rPr lang="nn-NO" sz="2222"/>
              <a:t/>
            </a:r>
            <a:br>
              <a:rPr lang="nn-NO" sz="2222"/>
            </a:br>
            <a:r>
              <a:rPr lang="nn-NO" sz="2222"/>
              <a:t>Et forslag til skåringsverktøy for konfliktnivå</a:t>
            </a:r>
            <a:br>
              <a:rPr lang="nn-NO" sz="2222"/>
            </a:br>
            <a:r>
              <a:rPr lang="nn-NO" sz="1000"/>
              <a:t>2.4.2011, oppdatert 3.4.2011</a:t>
            </a:r>
            <a:r>
              <a:rPr lang="nn-NO" sz="2222"/>
              <a:t/>
            </a:r>
            <a:br>
              <a:rPr lang="nn-NO" sz="2222"/>
            </a:br>
            <a:r>
              <a:rPr lang="nn-NO" sz="2222"/>
              <a:t/>
            </a:r>
            <a:br>
              <a:rPr lang="nn-NO" sz="2222"/>
            </a:br>
            <a:r>
              <a:rPr lang="nb-NO" sz="2400"/>
              <a:t/>
            </a:r>
            <a:br>
              <a:rPr lang="nb-NO" sz="2400"/>
            </a:br>
            <a:r>
              <a:rPr lang="nb-NO" sz="2400"/>
              <a:t/>
            </a:r>
            <a:br>
              <a:rPr lang="nb-NO" sz="2400"/>
            </a:br>
            <a:r>
              <a:rPr lang="nb-NO" sz="2400"/>
              <a:t/>
            </a:r>
            <a:br>
              <a:rPr lang="nb-NO" sz="2400"/>
            </a:br>
            <a:r>
              <a:rPr lang="nb-NO" sz="1333"/>
              <a:t>Rune Fardal, psykologi student</a:t>
            </a:r>
            <a:br>
              <a:rPr lang="nb-NO" sz="1333"/>
            </a:br>
            <a:r>
              <a:rPr lang="nb-NO" sz="1333"/>
              <a:t>Personlighetsforstyrrelser med hovedvekt på narsissistisk problematikk i relasjon til barn</a:t>
            </a:r>
            <a:br>
              <a:rPr lang="nb-NO" sz="1333"/>
            </a:br>
            <a:r>
              <a:rPr lang="nb-NO" sz="1333" u="sng">
                <a:hlinkClick r:id="rId2"/>
              </a:rPr>
              <a:t>http://www.sakkyndig.com</a:t>
            </a:r>
            <a:r>
              <a:rPr lang="nb-NO" sz="1333"/>
              <a:t>     mail: rune@fardal.no</a:t>
            </a:r>
            <a:r>
              <a:rPr lang="nb-NO" sz="2400"/>
              <a:t/>
            </a:r>
            <a:br>
              <a:rPr lang="nb-NO" sz="2400"/>
            </a:br>
            <a:endParaRPr lang="nn-NO" sz="2222"/>
          </a:p>
        </p:txBody>
      </p:sp>
      <p:pic>
        <p:nvPicPr>
          <p:cNvPr id="3" name="Bilde 2" descr="250GB:Users:runefardal:Desktop:rufadr.gif"/>
          <p:cNvPicPr/>
          <p:nvPr/>
        </p:nvPicPr>
        <p:blipFill>
          <a:blip r:embed="rId3"/>
          <a:srcRect/>
          <a:stretch>
            <a:fillRect/>
          </a:stretch>
        </p:blipFill>
        <p:spPr bwMode="auto">
          <a:xfrm>
            <a:off x="4099802" y="3752161"/>
            <a:ext cx="1136474" cy="1222994"/>
          </a:xfrm>
          <a:prstGeom prst="rect">
            <a:avLst/>
          </a:prstGeom>
          <a:noFill/>
          <a:ln w="9525">
            <a:noFill/>
            <a:miter lim="800000"/>
            <a:headEnd/>
            <a:tailEnd/>
          </a:ln>
        </p:spPr>
      </p:pic>
      <p:sp>
        <p:nvSpPr>
          <p:cNvPr id="4" name="Plassholder for lysbildenummer 3"/>
          <p:cNvSpPr>
            <a:spLocks noGrp="1"/>
          </p:cNvSpPr>
          <p:nvPr>
            <p:ph type="sldNum" sz="quarter" idx="12"/>
          </p:nvPr>
        </p:nvSpPr>
        <p:spPr/>
        <p:txBody>
          <a:bodyPr/>
          <a:lstStyle/>
          <a:p>
            <a:fld id="{59F861E8-AF8C-7345-8C92-545AC566BE01}" type="slidenum">
              <a:rPr lang="nb-NO"/>
              <a:pPr/>
              <a:t>1</a:t>
            </a:fld>
            <a:endParaRPr lang="nb-NO"/>
          </a:p>
        </p:txBody>
      </p:sp>
      <p:sp>
        <p:nvSpPr>
          <p:cNvPr id="5" name="Plassholder for bunntekst 4"/>
          <p:cNvSpPr>
            <a:spLocks noGrp="1"/>
          </p:cNvSpPr>
          <p:nvPr>
            <p:ph type="ftr" sz="quarter" idx="11"/>
          </p:nvPr>
        </p:nvSpPr>
        <p:spPr/>
        <p:txBody>
          <a:bodyPr/>
          <a:lstStyle/>
          <a:p>
            <a:r>
              <a:rPr lang="nb-NO"/>
              <a:t>Copyright Rune Fardal </a:t>
            </a:r>
            <a:endParaRPr lang="nn-NO"/>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Rektangel 3"/>
          <p:cNvSpPr/>
          <p:nvPr/>
        </p:nvSpPr>
        <p:spPr>
          <a:xfrm>
            <a:off x="956667" y="395831"/>
            <a:ext cx="7430659" cy="6186309"/>
          </a:xfrm>
          <a:prstGeom prst="rect">
            <a:avLst/>
          </a:prstGeom>
        </p:spPr>
        <p:txBody>
          <a:bodyPr wrap="square">
            <a:spAutoFit/>
          </a:bodyPr>
          <a:lstStyle/>
          <a:p>
            <a:r>
              <a:rPr lang="nn-NO" sz="2000"/>
              <a:t>Hva som er ”</a:t>
            </a:r>
            <a:r>
              <a:rPr lang="nn-NO" sz="2000" b="1" i="1"/>
              <a:t>konfliktdrivende</a:t>
            </a:r>
            <a:r>
              <a:rPr lang="nn-NO" sz="2000"/>
              <a:t>”  i barnefordelingsaker blir sjelden definert. Ofte legges ukritisk autoriteters  forståelse til grunn, uten noen nærmere definisjon. Man ”antar” at visse trekk og adferder er konfliktdrivende, samtidig som man åpenbart utelukker en rekke andre trekk. Særlig fraværende er  det bidrag til en konflikt domstoler, sakkyndige og barnevern bidrar med. </a:t>
            </a:r>
          </a:p>
          <a:p>
            <a:endParaRPr lang="nn-NO" sz="2000"/>
          </a:p>
          <a:p>
            <a:r>
              <a:rPr lang="nn-NO" sz="2000"/>
              <a:t>Alle disse etater er raske til å plasere  skyld hos den ene eller andre forelder, men ser ikke sin egen deltagelse og særlig i de tilfeller der  deres vurderinger svikter som følge av feilvurderinger. </a:t>
            </a:r>
            <a:r>
              <a:rPr lang="nn-NO" sz="2000" i="1"/>
              <a:t>Reaktivitet</a:t>
            </a:r>
            <a:r>
              <a:rPr lang="nn-NO" sz="2000"/>
              <a:t> kalles det i psykologien, der observatøren påvirker observasjonen.</a:t>
            </a:r>
          </a:p>
          <a:p>
            <a:endParaRPr lang="nn-NO" sz="2000"/>
          </a:p>
          <a:p>
            <a:r>
              <a:rPr lang="nn-NO" sz="2000"/>
              <a:t>Også barnet selv bidrar  i  slike konflikter ved at de ofte blir redskaper for den ene voksne eller 3 person. I slike saker er det en rekke  deltagere som på ulikt vis bidrar til  konflikten. En slik kompleksitet blir skjelden vurdert. Forskning viser at når avgjørelser blir komplekse, så velger  man status quo!  </a:t>
            </a:r>
          </a:p>
          <a:p>
            <a:r>
              <a:rPr lang="nb-NO" sz="1000"/>
              <a:t>Kilde: </a:t>
            </a:r>
            <a:r>
              <a:rPr lang="nn-NO" sz="1000" smtClean="0">
                <a:solidFill>
                  <a:srgbClr val="000000"/>
                </a:solidFill>
                <a:latin typeface="Lucida Grande"/>
                <a:ea typeface="Lucida Grande"/>
                <a:cs typeface="Lucida Grande"/>
              </a:rPr>
              <a:t>Flemming &amp; al. (2010)  Overcoming status quo bias in the human brain </a:t>
            </a:r>
            <a:endParaRPr lang="nn-NO" sz="1000"/>
          </a:p>
          <a:p>
            <a:r>
              <a:rPr lang="nb-NO" sz="1000">
                <a:hlinkClick r:id="rId2"/>
              </a:rPr>
              <a:t>http://www.sakkyndig.com/psykologi/artvit/flemming2010.pdf</a:t>
            </a:r>
            <a:endParaRPr lang="nb-NO" sz="1000"/>
          </a:p>
          <a:p>
            <a:endParaRPr lang="nn-NO"/>
          </a:p>
          <a:p>
            <a:endParaRPr lang="nn-NO"/>
          </a:p>
        </p:txBody>
      </p:sp>
      <p:sp>
        <p:nvSpPr>
          <p:cNvPr id="3" name="Plassholder for lysbildenummer 2"/>
          <p:cNvSpPr>
            <a:spLocks noGrp="1"/>
          </p:cNvSpPr>
          <p:nvPr>
            <p:ph type="sldNum" sz="quarter" idx="12"/>
          </p:nvPr>
        </p:nvSpPr>
        <p:spPr/>
        <p:txBody>
          <a:bodyPr/>
          <a:lstStyle/>
          <a:p>
            <a:fld id="{59F861E8-AF8C-7345-8C92-545AC566BE01}" type="slidenum">
              <a:rPr lang="nb-NO"/>
              <a:pPr/>
              <a:t>2</a:t>
            </a:fld>
            <a:endParaRPr lang="nb-NO"/>
          </a:p>
        </p:txBody>
      </p:sp>
      <p:sp>
        <p:nvSpPr>
          <p:cNvPr id="5" name="Plassholder for bunntekst 4"/>
          <p:cNvSpPr>
            <a:spLocks noGrp="1"/>
          </p:cNvSpPr>
          <p:nvPr>
            <p:ph type="ftr" sz="quarter" idx="11"/>
          </p:nvPr>
        </p:nvSpPr>
        <p:spPr/>
        <p:txBody>
          <a:bodyPr/>
          <a:lstStyle/>
          <a:p>
            <a:r>
              <a:rPr lang="nb-NO"/>
              <a:t>Copyright Rune Fardal </a:t>
            </a:r>
            <a:endParaRPr lang="nn-NO"/>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TekstSylinder 3"/>
          <p:cNvSpPr txBox="1"/>
          <p:nvPr/>
        </p:nvSpPr>
        <p:spPr>
          <a:xfrm>
            <a:off x="758736" y="511283"/>
            <a:ext cx="7919906" cy="5601533"/>
          </a:xfrm>
          <a:prstGeom prst="rect">
            <a:avLst/>
          </a:prstGeom>
          <a:noFill/>
        </p:spPr>
        <p:txBody>
          <a:bodyPr wrap="none" rtlCol="0">
            <a:spAutoFit/>
          </a:bodyPr>
          <a:lstStyle/>
          <a:p>
            <a:r>
              <a:rPr lang="nn-NO" sz="2000"/>
              <a:t>I kompliserte saker missforstår ofte omgivelsene konfliktens dynamikk </a:t>
            </a:r>
          </a:p>
          <a:p>
            <a:r>
              <a:rPr lang="nn-NO" sz="2000"/>
              <a:t>Og sitt eget bidrag til konflikten.  Omgivelsene blir </a:t>
            </a:r>
            <a:r>
              <a:rPr lang="nn-NO" sz="2000" b="1" i="1"/>
              <a:t>konfliktdrivende</a:t>
            </a:r>
            <a:r>
              <a:rPr lang="nn-NO" sz="2000"/>
              <a:t> ved </a:t>
            </a:r>
          </a:p>
          <a:p>
            <a:r>
              <a:rPr lang="nn-NO" sz="2000"/>
              <a:t>at de gjennom sin  manglende forståelse bidrar til justismord, som </a:t>
            </a:r>
          </a:p>
          <a:p>
            <a:r>
              <a:rPr lang="nn-NO" sz="2000"/>
              <a:t>istedenfor å skape ro, øker konflikten . Ofte  anklages den ene part </a:t>
            </a:r>
          </a:p>
          <a:p>
            <a:r>
              <a:rPr lang="nn-NO" sz="2000"/>
              <a:t>for ikke evne se sine egne feil. Dessverre skjer det stadig at det er denne </a:t>
            </a:r>
          </a:p>
          <a:p>
            <a:r>
              <a:rPr lang="nn-NO" sz="2000"/>
              <a:t>partens fremstilling som er riktig og  omgivelsene som benekter sin egen </a:t>
            </a:r>
          </a:p>
          <a:p>
            <a:r>
              <a:rPr lang="nn-NO" sz="2000"/>
              <a:t>feiloppfatning! </a:t>
            </a:r>
          </a:p>
          <a:p>
            <a:endParaRPr lang="nn-NO" sz="2000"/>
          </a:p>
          <a:p>
            <a:r>
              <a:rPr lang="nn-NO" sz="2000"/>
              <a:t>Ofre  for justismord har ikke ansvar for  konflikten som oppstår i sitt </a:t>
            </a:r>
          </a:p>
          <a:p>
            <a:r>
              <a:rPr lang="nn-NO" sz="2000"/>
              <a:t>forsøk på å gjøre urett til rett, tvert imot de har et ansvar for å bidra </a:t>
            </a:r>
          </a:p>
          <a:p>
            <a:r>
              <a:rPr lang="nn-NO" sz="2000"/>
              <a:t>til rettferdighet og hjelp til barnet.</a:t>
            </a:r>
          </a:p>
          <a:p>
            <a:endParaRPr lang="nn-NO" sz="2000"/>
          </a:p>
          <a:p>
            <a:r>
              <a:rPr lang="nn-NO" sz="2000"/>
              <a:t>Dette  er typisk i saker der man har med </a:t>
            </a:r>
            <a:r>
              <a:rPr lang="nn-NO" sz="2000" b="1" i="1"/>
              <a:t>narsissistisk dynamikk</a:t>
            </a:r>
            <a:r>
              <a:rPr lang="nn-NO" sz="2000"/>
              <a:t>, </a:t>
            </a:r>
          </a:p>
          <a:p>
            <a:r>
              <a:rPr lang="nn-NO" sz="2000"/>
              <a:t>der behovet for egen tilfredstillelse eller ”ufeilbarlighet”  går foran barnets </a:t>
            </a:r>
          </a:p>
          <a:p>
            <a:r>
              <a:rPr lang="nn-NO" sz="2000"/>
              <a:t>behov og der omgivelsene manipuleres slik at virkeligheten snus på </a:t>
            </a:r>
          </a:p>
          <a:p>
            <a:r>
              <a:rPr lang="nn-NO" sz="2000"/>
              <a:t>hodet og den egentlig aggresive fremstår som offer og offeret som den </a:t>
            </a:r>
          </a:p>
          <a:p>
            <a:r>
              <a:rPr lang="nn-NO" sz="2000"/>
              <a:t>aggresive.</a:t>
            </a:r>
          </a:p>
          <a:p>
            <a:endParaRPr lang="nn-NO"/>
          </a:p>
        </p:txBody>
      </p:sp>
      <p:sp>
        <p:nvSpPr>
          <p:cNvPr id="3" name="Plassholder for lysbildenummer 2"/>
          <p:cNvSpPr>
            <a:spLocks noGrp="1"/>
          </p:cNvSpPr>
          <p:nvPr>
            <p:ph type="sldNum" sz="quarter" idx="12"/>
          </p:nvPr>
        </p:nvSpPr>
        <p:spPr/>
        <p:txBody>
          <a:bodyPr/>
          <a:lstStyle/>
          <a:p>
            <a:fld id="{59F861E8-AF8C-7345-8C92-545AC566BE01}" type="slidenum">
              <a:rPr lang="nb-NO"/>
              <a:pPr/>
              <a:t>3</a:t>
            </a:fld>
            <a:endParaRPr lang="nb-NO"/>
          </a:p>
        </p:txBody>
      </p:sp>
      <p:sp>
        <p:nvSpPr>
          <p:cNvPr id="5" name="Plassholder for bunntekst 4"/>
          <p:cNvSpPr>
            <a:spLocks noGrp="1"/>
          </p:cNvSpPr>
          <p:nvPr>
            <p:ph type="ftr" sz="quarter" idx="11"/>
          </p:nvPr>
        </p:nvSpPr>
        <p:spPr/>
        <p:txBody>
          <a:bodyPr/>
          <a:lstStyle/>
          <a:p>
            <a:r>
              <a:rPr lang="nb-NO"/>
              <a:t>Copyright Rune Fardal </a:t>
            </a:r>
            <a:endParaRPr lang="nn-NO"/>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ekstSylinder 4"/>
          <p:cNvSpPr txBox="1"/>
          <p:nvPr/>
        </p:nvSpPr>
        <p:spPr>
          <a:xfrm>
            <a:off x="791724" y="824651"/>
            <a:ext cx="7785285" cy="4708981"/>
          </a:xfrm>
          <a:prstGeom prst="rect">
            <a:avLst/>
          </a:prstGeom>
          <a:noFill/>
        </p:spPr>
        <p:txBody>
          <a:bodyPr wrap="square" rtlCol="0">
            <a:spAutoFit/>
          </a:bodyPr>
          <a:lstStyle/>
          <a:p>
            <a:r>
              <a:rPr lang="nn-NO" sz="2000"/>
              <a:t>Derfor blir definisjon (operasjonalisering) av  begrepet ”</a:t>
            </a:r>
            <a:r>
              <a:rPr lang="nn-NO" sz="2000" b="1" i="1"/>
              <a:t>konfliktdrivende</a:t>
            </a:r>
            <a:r>
              <a:rPr lang="nn-NO" sz="2000"/>
              <a:t>” så viktig. Hva som er konfliktdrivende er summen av en rekke faktorer. Dessuten behøver det som i én setting er konfliktdrivende ikke nødvendigvis være det i en annen setting. Sårbare mennesker opplever  helt adekvate  mellomenneskelige utfordringer som ”krenkende”, men er de  konfliktdrivende av den grunn? </a:t>
            </a:r>
          </a:p>
          <a:p>
            <a:endParaRPr lang="nn-NO" sz="2000"/>
          </a:p>
          <a:p>
            <a:r>
              <a:rPr lang="nn-NO" sz="2000"/>
              <a:t>Premisser som er ”</a:t>
            </a:r>
            <a:r>
              <a:rPr lang="nn-NO" sz="2000" b="1" i="1"/>
              <a:t>konfliktdrivende</a:t>
            </a:r>
            <a:r>
              <a:rPr lang="nn-NO" sz="2000"/>
              <a:t>” sees her primært som de faktorer som rammer barnet og ikke primært konflikten mellom de voksne.</a:t>
            </a:r>
          </a:p>
          <a:p>
            <a:endParaRPr lang="nn-NO" sz="2000"/>
          </a:p>
          <a:p>
            <a:r>
              <a:rPr lang="nn-NO" sz="2000"/>
              <a:t>Også andre enn de premisser eller ledd som her er nevt vil kunne være</a:t>
            </a:r>
          </a:p>
          <a:p>
            <a:r>
              <a:rPr lang="nn-NO" sz="2000"/>
              <a:t>konfliktdrivende.</a:t>
            </a:r>
          </a:p>
          <a:p>
            <a:endParaRPr lang="nn-NO" sz="2000"/>
          </a:p>
          <a:p>
            <a:r>
              <a:rPr lang="nn-NO" sz="2000"/>
              <a:t>Her følger noen sentrale punkter som hver for seg  og i kombinasjon bidrar til økt konflikt og som dermed definerer ”</a:t>
            </a:r>
            <a:r>
              <a:rPr lang="nn-NO" sz="2000" b="1" i="1"/>
              <a:t>konfliktdrivende</a:t>
            </a:r>
            <a:r>
              <a:rPr lang="nn-NO" sz="2000"/>
              <a:t>”:</a:t>
            </a:r>
          </a:p>
        </p:txBody>
      </p:sp>
      <p:sp>
        <p:nvSpPr>
          <p:cNvPr id="3" name="Plassholder for lysbildenummer 2"/>
          <p:cNvSpPr>
            <a:spLocks noGrp="1"/>
          </p:cNvSpPr>
          <p:nvPr>
            <p:ph type="sldNum" sz="quarter" idx="12"/>
          </p:nvPr>
        </p:nvSpPr>
        <p:spPr/>
        <p:txBody>
          <a:bodyPr/>
          <a:lstStyle/>
          <a:p>
            <a:fld id="{59F861E8-AF8C-7345-8C92-545AC566BE01}" type="slidenum">
              <a:rPr lang="nb-NO"/>
              <a:pPr/>
              <a:t>4</a:t>
            </a:fld>
            <a:endParaRPr lang="nb-NO"/>
          </a:p>
        </p:txBody>
      </p:sp>
      <p:sp>
        <p:nvSpPr>
          <p:cNvPr id="4" name="Plassholder for bunntekst 3"/>
          <p:cNvSpPr>
            <a:spLocks noGrp="1"/>
          </p:cNvSpPr>
          <p:nvPr>
            <p:ph type="ftr" sz="quarter" idx="11"/>
          </p:nvPr>
        </p:nvSpPr>
        <p:spPr/>
        <p:txBody>
          <a:bodyPr/>
          <a:lstStyle/>
          <a:p>
            <a:r>
              <a:rPr lang="nb-NO"/>
              <a:t>Copyright Rune Fardal </a:t>
            </a:r>
            <a:endParaRPr lang="nn-NO"/>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 name="Plassholder for innhold 2"/>
          <p:cNvSpPr>
            <a:spLocks noGrp="1"/>
          </p:cNvSpPr>
          <p:nvPr>
            <p:ph idx="1"/>
          </p:nvPr>
        </p:nvSpPr>
        <p:spPr>
          <a:xfrm>
            <a:off x="457200" y="371094"/>
            <a:ext cx="8229600" cy="5929236"/>
          </a:xfrm>
        </p:spPr>
        <p:txBody>
          <a:bodyPr>
            <a:normAutofit fontScale="62500" lnSpcReduction="20000"/>
          </a:bodyPr>
          <a:lstStyle/>
          <a:p>
            <a:pPr>
              <a:buNone/>
            </a:pPr>
            <a:r>
              <a:rPr lang="nn-NO"/>
              <a:t>1. </a:t>
            </a:r>
            <a:r>
              <a:rPr lang="nn-NO" b="1"/>
              <a:t>Barnets kontakt med foreldre</a:t>
            </a:r>
          </a:p>
          <a:p>
            <a:pPr lvl="1"/>
            <a:r>
              <a:rPr lang="nn-NO"/>
              <a:t>Alle forsøk på å hindre barnet kontakt med den andre forelder som å sabotere samvær og ferier, hindre telefon og brev, øke boavstand, nekte kontakt, heri uvilje mot å  opprette slik kontakt. </a:t>
            </a:r>
          </a:p>
          <a:p>
            <a:pPr>
              <a:buNone/>
            </a:pPr>
            <a:r>
              <a:rPr lang="nn-NO" b="1"/>
              <a:t>2. Belastninger på barnet</a:t>
            </a:r>
          </a:p>
          <a:p>
            <a:pPr lvl="1"/>
            <a:r>
              <a:rPr lang="nn-NO"/>
              <a:t>Omsorgsvikt, fysisk/psykisk vold, PAS, manipulering, fremmedliggjøring, skremming, trusler, manipulering, omsorgsvikt.</a:t>
            </a:r>
          </a:p>
          <a:p>
            <a:pPr>
              <a:buNone/>
            </a:pPr>
            <a:r>
              <a:rPr lang="nn-NO" b="1"/>
              <a:t>3. Foreldres personlighet</a:t>
            </a:r>
          </a:p>
          <a:p>
            <a:pPr lvl="1"/>
            <a:r>
              <a:rPr lang="nn-NO"/>
              <a:t>Herunder samarbeidsevne, ikke møte til mekling, avtalebrudd, avskjære kontakt mlm voksne, nekte besvare brev/tlf, stråmannsargumentasjon, rigide, lite fleksibele, egosentriske, som bruker løgn, som bruker primitive psykologiske forsvarsmekanismer som demonisering, projeksjon, splitting, benektelse og mentaliseringsvikt.</a:t>
            </a:r>
          </a:p>
          <a:p>
            <a:pPr>
              <a:buNone/>
            </a:pPr>
            <a:r>
              <a:rPr lang="nn-NO" b="1"/>
              <a:t>4. Tredje part bidrag til konflikt </a:t>
            </a:r>
          </a:p>
          <a:p>
            <a:pPr lvl="1"/>
            <a:r>
              <a:rPr lang="nn-NO"/>
              <a:t>Dommere: som overser brudd på rettsavgjørelser, unnfallenhet, forutintatthet, Sakkyndige: som svikter faglig, er forutintatte, Barnevern: som mangler kunskap og er forutintatte, skole som ikke er objektive, familieinnblanding, press, baksnakking og manipulasjon. Advokater som bidrar negativt.</a:t>
            </a:r>
          </a:p>
          <a:p>
            <a:pPr>
              <a:buNone/>
            </a:pPr>
            <a:r>
              <a:rPr lang="nn-NO" b="1"/>
              <a:t>5. Prosesser</a:t>
            </a:r>
          </a:p>
          <a:p>
            <a:pPr lvl="1"/>
            <a:r>
              <a:rPr lang="nn-NO"/>
              <a:t>Rettssaker, lovverk som oppfattes urettferdighet, opplevd forskjellsbehandling, ulikeverd, økonomisk skjevhet, bekymringsmeldinger til barnevernet, henvisninger til BUP eller PPT, meklinger som saboteres, psykologhjelp til foreldre</a:t>
            </a:r>
          </a:p>
        </p:txBody>
      </p:sp>
      <p:sp>
        <p:nvSpPr>
          <p:cNvPr id="4" name="Plassholder for lysbildenummer 3"/>
          <p:cNvSpPr>
            <a:spLocks noGrp="1"/>
          </p:cNvSpPr>
          <p:nvPr>
            <p:ph type="sldNum" sz="quarter" idx="12"/>
          </p:nvPr>
        </p:nvSpPr>
        <p:spPr/>
        <p:txBody>
          <a:bodyPr/>
          <a:lstStyle/>
          <a:p>
            <a:fld id="{59F861E8-AF8C-7345-8C92-545AC566BE01}" type="slidenum">
              <a:rPr lang="nb-NO"/>
              <a:pPr/>
              <a:t>5</a:t>
            </a:fld>
            <a:endParaRPr lang="nb-NO"/>
          </a:p>
        </p:txBody>
      </p:sp>
      <p:sp>
        <p:nvSpPr>
          <p:cNvPr id="5" name="Plassholder for bunntekst 4"/>
          <p:cNvSpPr>
            <a:spLocks noGrp="1"/>
          </p:cNvSpPr>
          <p:nvPr>
            <p:ph type="ftr" sz="quarter" idx="11"/>
          </p:nvPr>
        </p:nvSpPr>
        <p:spPr/>
        <p:txBody>
          <a:bodyPr/>
          <a:lstStyle/>
          <a:p>
            <a:r>
              <a:rPr lang="nb-NO"/>
              <a:t>Copyright Rune Fardal </a:t>
            </a:r>
            <a:endParaRPr lang="nn-NO"/>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 name="TekstSylinder 14"/>
          <p:cNvSpPr txBox="1"/>
          <p:nvPr/>
        </p:nvSpPr>
        <p:spPr>
          <a:xfrm>
            <a:off x="907184" y="164160"/>
            <a:ext cx="7199740" cy="2831544"/>
          </a:xfrm>
          <a:prstGeom prst="rect">
            <a:avLst/>
          </a:prstGeom>
          <a:noFill/>
        </p:spPr>
        <p:txBody>
          <a:bodyPr wrap="square" rtlCol="0">
            <a:spAutoFit/>
          </a:bodyPr>
          <a:lstStyle/>
          <a:p>
            <a:pPr algn="ctr"/>
            <a:r>
              <a:rPr lang="nn-NO" sz="2800" b="1"/>
              <a:t>Skårings skjema for konfliktnivå</a:t>
            </a:r>
          </a:p>
          <a:p>
            <a:endParaRPr lang="nn-NO"/>
          </a:p>
          <a:p>
            <a:r>
              <a:rPr lang="nn-NO" sz="2000"/>
              <a:t>Her skåres det om et trekk/adferd er </a:t>
            </a:r>
            <a:r>
              <a:rPr lang="nn-NO" sz="2000" u="sng"/>
              <a:t>til stede </a:t>
            </a:r>
            <a:r>
              <a:rPr lang="nn-NO" sz="2000"/>
              <a:t>(1) eller </a:t>
            </a:r>
            <a:r>
              <a:rPr lang="nn-NO" sz="2000" u="sng"/>
              <a:t>ikke tilstede </a:t>
            </a:r>
            <a:r>
              <a:rPr lang="nn-NO" sz="2000"/>
              <a:t>(0) på et aktuelt tidspunkt. </a:t>
            </a:r>
          </a:p>
          <a:p>
            <a:endParaRPr lang="nn-NO" sz="2000"/>
          </a:p>
          <a:p>
            <a:r>
              <a:rPr lang="nn-NO" sz="1200"/>
              <a:t>Eksempelet er fra en konkret sak med 2 barn etter skilsmisse i 1999 tom 2010. Det yngste barnet bor med mor i hele perioden, det eldste  fra 2002 til 2008. Mor hindrer i hele perioden barna normal kontakt med far. I 2010 resignerer far og all kontakt med det barnet som bor med mor,  opphører.</a:t>
            </a:r>
          </a:p>
          <a:p>
            <a:endParaRPr lang="nn-NO"/>
          </a:p>
          <a:p>
            <a:endParaRPr lang="nn-NO"/>
          </a:p>
        </p:txBody>
      </p:sp>
      <p:graphicFrame>
        <p:nvGraphicFramePr>
          <p:cNvPr id="7" name="Tabell 6"/>
          <p:cNvGraphicFramePr>
            <a:graphicFrameLocks noGrp="1"/>
          </p:cNvGraphicFramePr>
          <p:nvPr/>
        </p:nvGraphicFramePr>
        <p:xfrm>
          <a:off x="3012848" y="3004147"/>
          <a:ext cx="5701241" cy="1463040"/>
        </p:xfrm>
        <a:graphic>
          <a:graphicData uri="http://schemas.openxmlformats.org/drawingml/2006/table">
            <a:tbl>
              <a:tblPr firstRow="1" bandRow="1">
                <a:tableStyleId>{5940675A-B579-460E-94D1-54222C63F5DA}</a:tableStyleId>
              </a:tblPr>
              <a:tblGrid>
                <a:gridCol w="438557"/>
                <a:gridCol w="438557"/>
                <a:gridCol w="438557"/>
                <a:gridCol w="438557"/>
                <a:gridCol w="438557"/>
                <a:gridCol w="438557"/>
                <a:gridCol w="438557"/>
                <a:gridCol w="438557"/>
                <a:gridCol w="438557"/>
                <a:gridCol w="438557"/>
                <a:gridCol w="438557"/>
                <a:gridCol w="438557"/>
                <a:gridCol w="438557"/>
              </a:tblGrid>
              <a:tr h="243840">
                <a:tc>
                  <a:txBody>
                    <a:bodyPr/>
                    <a:lstStyle/>
                    <a:p>
                      <a:r>
                        <a:rPr lang="nn-NO" sz="1000"/>
                        <a:t>1999</a:t>
                      </a:r>
                    </a:p>
                  </a:txBody>
                  <a:tcPr>
                    <a:solidFill>
                      <a:srgbClr val="3366FF"/>
                    </a:solidFill>
                  </a:tcPr>
                </a:tc>
                <a:tc>
                  <a:txBody>
                    <a:bodyPr/>
                    <a:lstStyle/>
                    <a:p>
                      <a:r>
                        <a:rPr lang="nn-NO" sz="1000"/>
                        <a:t>2000</a:t>
                      </a:r>
                    </a:p>
                  </a:txBody>
                  <a:tcPr>
                    <a:solidFill>
                      <a:srgbClr val="3366FF"/>
                    </a:solidFill>
                  </a:tcPr>
                </a:tc>
                <a:tc>
                  <a:txBody>
                    <a:bodyPr/>
                    <a:lstStyle/>
                    <a:p>
                      <a:r>
                        <a:rPr lang="nn-NO" sz="1000"/>
                        <a:t>2001</a:t>
                      </a:r>
                    </a:p>
                  </a:txBody>
                  <a:tcPr>
                    <a:solidFill>
                      <a:srgbClr val="3366FF"/>
                    </a:solidFill>
                  </a:tcPr>
                </a:tc>
                <a:tc>
                  <a:txBody>
                    <a:bodyPr/>
                    <a:lstStyle/>
                    <a:p>
                      <a:r>
                        <a:rPr lang="nn-NO" sz="1000"/>
                        <a:t>2002</a:t>
                      </a:r>
                    </a:p>
                  </a:txBody>
                  <a:tcPr>
                    <a:solidFill>
                      <a:srgbClr val="3366FF"/>
                    </a:solidFill>
                  </a:tcPr>
                </a:tc>
                <a:tc>
                  <a:txBody>
                    <a:bodyPr/>
                    <a:lstStyle/>
                    <a:p>
                      <a:r>
                        <a:rPr lang="nn-NO" sz="1000"/>
                        <a:t>2003</a:t>
                      </a:r>
                    </a:p>
                  </a:txBody>
                  <a:tcPr>
                    <a:solidFill>
                      <a:srgbClr val="3366FF"/>
                    </a:solidFill>
                  </a:tcPr>
                </a:tc>
                <a:tc>
                  <a:txBody>
                    <a:bodyPr/>
                    <a:lstStyle/>
                    <a:p>
                      <a:r>
                        <a:rPr lang="nn-NO" sz="1000"/>
                        <a:t>2004</a:t>
                      </a:r>
                    </a:p>
                  </a:txBody>
                  <a:tcPr>
                    <a:solidFill>
                      <a:srgbClr val="3366FF"/>
                    </a:solidFill>
                  </a:tcPr>
                </a:tc>
                <a:tc>
                  <a:txBody>
                    <a:bodyPr/>
                    <a:lstStyle/>
                    <a:p>
                      <a:r>
                        <a:rPr lang="nn-NO" sz="1000"/>
                        <a:t>2005</a:t>
                      </a:r>
                    </a:p>
                  </a:txBody>
                  <a:tcPr>
                    <a:solidFill>
                      <a:srgbClr val="3366FF"/>
                    </a:solidFill>
                  </a:tcPr>
                </a:tc>
                <a:tc>
                  <a:txBody>
                    <a:bodyPr/>
                    <a:lstStyle/>
                    <a:p>
                      <a:r>
                        <a:rPr lang="nn-NO" sz="1000"/>
                        <a:t>2006</a:t>
                      </a:r>
                    </a:p>
                  </a:txBody>
                  <a:tcPr>
                    <a:solidFill>
                      <a:srgbClr val="3366FF"/>
                    </a:solidFill>
                  </a:tcPr>
                </a:tc>
                <a:tc>
                  <a:txBody>
                    <a:bodyPr/>
                    <a:lstStyle/>
                    <a:p>
                      <a:r>
                        <a:rPr lang="nn-NO" sz="1000"/>
                        <a:t>2007</a:t>
                      </a:r>
                    </a:p>
                  </a:txBody>
                  <a:tcPr>
                    <a:solidFill>
                      <a:srgbClr val="3366FF"/>
                    </a:solidFill>
                  </a:tcPr>
                </a:tc>
                <a:tc>
                  <a:txBody>
                    <a:bodyPr/>
                    <a:lstStyle/>
                    <a:p>
                      <a:r>
                        <a:rPr lang="nn-NO" sz="1000"/>
                        <a:t>2008</a:t>
                      </a:r>
                    </a:p>
                  </a:txBody>
                  <a:tcPr>
                    <a:solidFill>
                      <a:srgbClr val="3366FF"/>
                    </a:solidFill>
                  </a:tcPr>
                </a:tc>
                <a:tc>
                  <a:txBody>
                    <a:bodyPr/>
                    <a:lstStyle/>
                    <a:p>
                      <a:r>
                        <a:rPr lang="nn-NO" sz="1000"/>
                        <a:t>2009</a:t>
                      </a:r>
                    </a:p>
                  </a:txBody>
                  <a:tcPr>
                    <a:solidFill>
                      <a:srgbClr val="3366FF"/>
                    </a:solidFill>
                  </a:tcPr>
                </a:tc>
                <a:tc>
                  <a:txBody>
                    <a:bodyPr/>
                    <a:lstStyle/>
                    <a:p>
                      <a:r>
                        <a:rPr lang="nn-NO" sz="1000"/>
                        <a:t>2010</a:t>
                      </a:r>
                    </a:p>
                  </a:txBody>
                  <a:tcPr>
                    <a:solidFill>
                      <a:srgbClr val="3366FF"/>
                    </a:solidFill>
                  </a:tcPr>
                </a:tc>
                <a:tc>
                  <a:txBody>
                    <a:bodyPr/>
                    <a:lstStyle/>
                    <a:p>
                      <a:r>
                        <a:rPr lang="nn-NO" sz="1000"/>
                        <a:t>2011</a:t>
                      </a:r>
                    </a:p>
                  </a:txBody>
                  <a:tcPr>
                    <a:solidFill>
                      <a:srgbClr val="3366FF"/>
                    </a:solidFill>
                  </a:tcPr>
                </a:tc>
              </a:tr>
              <a:tr h="243840">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r>
              <a:tr h="243840">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r>
              <a:tr h="243840">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r>
              <a:tr h="243840">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r>
              <a:tr h="243840">
                <a:tc>
                  <a:txBody>
                    <a:bodyPr/>
                    <a:lstStyle/>
                    <a:p>
                      <a:r>
                        <a:rPr lang="nn-NO" sz="1000"/>
                        <a:t>0</a:t>
                      </a:r>
                    </a:p>
                  </a:txBody>
                  <a:tcPr/>
                </a:tc>
                <a:tc>
                  <a:txBody>
                    <a:bodyPr/>
                    <a:lstStyle/>
                    <a:p>
                      <a:r>
                        <a:rPr lang="nn-NO" sz="1000"/>
                        <a:t>0</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r>
            </a:tbl>
          </a:graphicData>
        </a:graphic>
      </p:graphicFrame>
      <p:graphicFrame>
        <p:nvGraphicFramePr>
          <p:cNvPr id="8" name="Tabell 7"/>
          <p:cNvGraphicFramePr>
            <a:graphicFrameLocks noGrp="1"/>
          </p:cNvGraphicFramePr>
          <p:nvPr/>
        </p:nvGraphicFramePr>
        <p:xfrm>
          <a:off x="643320" y="3004147"/>
          <a:ext cx="2165583" cy="1463040"/>
        </p:xfrm>
        <a:graphic>
          <a:graphicData uri="http://schemas.openxmlformats.org/drawingml/2006/table">
            <a:tbl>
              <a:tblPr firstRow="1" bandRow="1">
                <a:tableStyleId>{5940675A-B579-460E-94D1-54222C63F5DA}</a:tableStyleId>
              </a:tblPr>
              <a:tblGrid>
                <a:gridCol w="2165583"/>
              </a:tblGrid>
              <a:tr h="213705">
                <a:tc>
                  <a:txBody>
                    <a:bodyPr/>
                    <a:lstStyle/>
                    <a:p>
                      <a:r>
                        <a:rPr lang="nn-NO" sz="1000" b="1"/>
                        <a:t>1. Barnets kontakt med foreldrene</a:t>
                      </a:r>
                    </a:p>
                  </a:txBody>
                  <a:tcPr>
                    <a:solidFill>
                      <a:srgbClr val="3366FF"/>
                    </a:solidFill>
                  </a:tcPr>
                </a:tc>
              </a:tr>
              <a:tr h="213705">
                <a:tc>
                  <a:txBody>
                    <a:bodyPr/>
                    <a:lstStyle/>
                    <a:p>
                      <a:r>
                        <a:rPr lang="nn-NO" sz="1000"/>
                        <a:t>Sabotering av uke samvær</a:t>
                      </a:r>
                    </a:p>
                  </a:txBody>
                  <a:tcPr/>
                </a:tc>
              </a:tr>
              <a:tr h="213705">
                <a:tc>
                  <a:txBody>
                    <a:bodyPr/>
                    <a:lstStyle/>
                    <a:p>
                      <a:r>
                        <a:rPr lang="nn-NO" sz="1000"/>
                        <a:t>Sabotering av ferier</a:t>
                      </a:r>
                    </a:p>
                  </a:txBody>
                  <a:tcPr/>
                </a:tc>
              </a:tr>
              <a:tr h="213705">
                <a:tc>
                  <a:txBody>
                    <a:bodyPr/>
                    <a:lstStyle/>
                    <a:p>
                      <a:r>
                        <a:rPr lang="nn-NO" sz="1000"/>
                        <a:t>Hindring av kontakt, tlf, brev</a:t>
                      </a:r>
                    </a:p>
                  </a:txBody>
                  <a:tcPr/>
                </a:tc>
              </a:tr>
              <a:tr h="213705">
                <a:tc>
                  <a:txBody>
                    <a:bodyPr/>
                    <a:lstStyle/>
                    <a:p>
                      <a:r>
                        <a:rPr lang="nn-NO" sz="1000"/>
                        <a:t>Uvilje mot barnets kontakt</a:t>
                      </a:r>
                    </a:p>
                  </a:txBody>
                  <a:tcPr/>
                </a:tc>
              </a:tr>
              <a:tr h="213705">
                <a:tc>
                  <a:txBody>
                    <a:bodyPr/>
                    <a:lstStyle/>
                    <a:p>
                      <a:r>
                        <a:rPr lang="nn-NO" sz="1000"/>
                        <a:t>Økt bo avstand mellom foreldre</a:t>
                      </a:r>
                    </a:p>
                  </a:txBody>
                  <a:tcPr/>
                </a:tc>
              </a:tr>
            </a:tbl>
          </a:graphicData>
        </a:graphic>
      </p:graphicFrame>
      <p:graphicFrame>
        <p:nvGraphicFramePr>
          <p:cNvPr id="9" name="Tabell 8"/>
          <p:cNvGraphicFramePr>
            <a:graphicFrameLocks noGrp="1"/>
          </p:cNvGraphicFramePr>
          <p:nvPr/>
        </p:nvGraphicFramePr>
        <p:xfrm>
          <a:off x="643320" y="4467187"/>
          <a:ext cx="2165583" cy="1463040"/>
        </p:xfrm>
        <a:graphic>
          <a:graphicData uri="http://schemas.openxmlformats.org/drawingml/2006/table">
            <a:tbl>
              <a:tblPr firstRow="1" bandRow="1">
                <a:tableStyleId>{5940675A-B579-460E-94D1-54222C63F5DA}</a:tableStyleId>
              </a:tblPr>
              <a:tblGrid>
                <a:gridCol w="2165583"/>
              </a:tblGrid>
              <a:tr h="213705">
                <a:tc>
                  <a:txBody>
                    <a:bodyPr/>
                    <a:lstStyle/>
                    <a:p>
                      <a:r>
                        <a:rPr lang="nn-NO" sz="1000" b="1"/>
                        <a:t>2. Belastninger på barnet</a:t>
                      </a:r>
                    </a:p>
                  </a:txBody>
                  <a:tcPr>
                    <a:solidFill>
                      <a:srgbClr val="3366FF"/>
                    </a:solidFill>
                  </a:tcPr>
                </a:tc>
              </a:tr>
              <a:tr h="213705">
                <a:tc>
                  <a:txBody>
                    <a:bodyPr/>
                    <a:lstStyle/>
                    <a:p>
                      <a:r>
                        <a:rPr lang="nn-NO" sz="1000"/>
                        <a:t>Fysisk vold</a:t>
                      </a:r>
                    </a:p>
                  </a:txBody>
                  <a:tcPr/>
                </a:tc>
              </a:tr>
              <a:tr h="213705">
                <a:tc>
                  <a:txBody>
                    <a:bodyPr/>
                    <a:lstStyle/>
                    <a:p>
                      <a:r>
                        <a:rPr lang="nn-NO" sz="1000"/>
                        <a:t>Psykisk vold</a:t>
                      </a:r>
                    </a:p>
                  </a:txBody>
                  <a:tcPr/>
                </a:tc>
              </a:tr>
              <a:tr h="213705">
                <a:tc>
                  <a:txBody>
                    <a:bodyPr/>
                    <a:lstStyle/>
                    <a:p>
                      <a:r>
                        <a:rPr lang="nn-NO" sz="1000"/>
                        <a:t>Fremmedliggjøring - PAS</a:t>
                      </a:r>
                    </a:p>
                  </a:txBody>
                  <a:tcPr/>
                </a:tc>
              </a:tr>
              <a:tr h="213705">
                <a:tc>
                  <a:txBody>
                    <a:bodyPr/>
                    <a:lstStyle/>
                    <a:p>
                      <a:r>
                        <a:rPr lang="nn-NO" sz="1000"/>
                        <a:t>Manipulering</a:t>
                      </a:r>
                    </a:p>
                  </a:txBody>
                  <a:tcPr/>
                </a:tc>
              </a:tr>
              <a:tr h="213705">
                <a:tc>
                  <a:txBody>
                    <a:bodyPr/>
                    <a:lstStyle/>
                    <a:p>
                      <a:r>
                        <a:rPr lang="nn-NO" sz="1000"/>
                        <a:t>Omsorgsvikt</a:t>
                      </a:r>
                    </a:p>
                  </a:txBody>
                  <a:tcPr/>
                </a:tc>
              </a:tr>
            </a:tbl>
          </a:graphicData>
        </a:graphic>
      </p:graphicFrame>
      <p:graphicFrame>
        <p:nvGraphicFramePr>
          <p:cNvPr id="10" name="Tabell 9"/>
          <p:cNvGraphicFramePr>
            <a:graphicFrameLocks noGrp="1"/>
          </p:cNvGraphicFramePr>
          <p:nvPr/>
        </p:nvGraphicFramePr>
        <p:xfrm>
          <a:off x="3012848" y="4467187"/>
          <a:ext cx="5701241" cy="1463040"/>
        </p:xfrm>
        <a:graphic>
          <a:graphicData uri="http://schemas.openxmlformats.org/drawingml/2006/table">
            <a:tbl>
              <a:tblPr firstRow="1" bandRow="1">
                <a:tableStyleId>{5940675A-B579-460E-94D1-54222C63F5DA}</a:tableStyleId>
              </a:tblPr>
              <a:tblGrid>
                <a:gridCol w="438557"/>
                <a:gridCol w="438557"/>
                <a:gridCol w="438557"/>
                <a:gridCol w="438557"/>
                <a:gridCol w="438557"/>
                <a:gridCol w="438557"/>
                <a:gridCol w="438557"/>
                <a:gridCol w="438557"/>
                <a:gridCol w="438557"/>
                <a:gridCol w="438557"/>
                <a:gridCol w="438557"/>
                <a:gridCol w="438557"/>
                <a:gridCol w="438557"/>
              </a:tblGrid>
              <a:tr h="243840">
                <a:tc>
                  <a:txBody>
                    <a:bodyPr/>
                    <a:lstStyle/>
                    <a:p>
                      <a:r>
                        <a:rPr lang="nn-NO" sz="1000"/>
                        <a:t>1999</a:t>
                      </a:r>
                    </a:p>
                  </a:txBody>
                  <a:tcPr>
                    <a:solidFill>
                      <a:srgbClr val="3366FF"/>
                    </a:solidFill>
                  </a:tcPr>
                </a:tc>
                <a:tc>
                  <a:txBody>
                    <a:bodyPr/>
                    <a:lstStyle/>
                    <a:p>
                      <a:r>
                        <a:rPr lang="nn-NO" sz="1000"/>
                        <a:t>2000</a:t>
                      </a:r>
                    </a:p>
                  </a:txBody>
                  <a:tcPr>
                    <a:solidFill>
                      <a:srgbClr val="3366FF"/>
                    </a:solidFill>
                  </a:tcPr>
                </a:tc>
                <a:tc>
                  <a:txBody>
                    <a:bodyPr/>
                    <a:lstStyle/>
                    <a:p>
                      <a:r>
                        <a:rPr lang="nn-NO" sz="1000"/>
                        <a:t>2001</a:t>
                      </a:r>
                    </a:p>
                  </a:txBody>
                  <a:tcPr>
                    <a:solidFill>
                      <a:srgbClr val="3366FF"/>
                    </a:solidFill>
                  </a:tcPr>
                </a:tc>
                <a:tc>
                  <a:txBody>
                    <a:bodyPr/>
                    <a:lstStyle/>
                    <a:p>
                      <a:r>
                        <a:rPr lang="nn-NO" sz="1000"/>
                        <a:t>2002</a:t>
                      </a:r>
                    </a:p>
                  </a:txBody>
                  <a:tcPr>
                    <a:solidFill>
                      <a:srgbClr val="3366FF"/>
                    </a:solidFill>
                  </a:tcPr>
                </a:tc>
                <a:tc>
                  <a:txBody>
                    <a:bodyPr/>
                    <a:lstStyle/>
                    <a:p>
                      <a:r>
                        <a:rPr lang="nn-NO" sz="1000"/>
                        <a:t>2003</a:t>
                      </a:r>
                    </a:p>
                  </a:txBody>
                  <a:tcPr>
                    <a:solidFill>
                      <a:srgbClr val="3366FF"/>
                    </a:solidFill>
                  </a:tcPr>
                </a:tc>
                <a:tc>
                  <a:txBody>
                    <a:bodyPr/>
                    <a:lstStyle/>
                    <a:p>
                      <a:r>
                        <a:rPr lang="nn-NO" sz="1000"/>
                        <a:t>2004</a:t>
                      </a:r>
                    </a:p>
                  </a:txBody>
                  <a:tcPr>
                    <a:solidFill>
                      <a:srgbClr val="3366FF"/>
                    </a:solidFill>
                  </a:tcPr>
                </a:tc>
                <a:tc>
                  <a:txBody>
                    <a:bodyPr/>
                    <a:lstStyle/>
                    <a:p>
                      <a:r>
                        <a:rPr lang="nn-NO" sz="1000"/>
                        <a:t>2005</a:t>
                      </a:r>
                    </a:p>
                  </a:txBody>
                  <a:tcPr>
                    <a:solidFill>
                      <a:srgbClr val="3366FF"/>
                    </a:solidFill>
                  </a:tcPr>
                </a:tc>
                <a:tc>
                  <a:txBody>
                    <a:bodyPr/>
                    <a:lstStyle/>
                    <a:p>
                      <a:r>
                        <a:rPr lang="nn-NO" sz="1000"/>
                        <a:t>2006</a:t>
                      </a:r>
                    </a:p>
                  </a:txBody>
                  <a:tcPr>
                    <a:solidFill>
                      <a:srgbClr val="3366FF"/>
                    </a:solidFill>
                  </a:tcPr>
                </a:tc>
                <a:tc>
                  <a:txBody>
                    <a:bodyPr/>
                    <a:lstStyle/>
                    <a:p>
                      <a:r>
                        <a:rPr lang="nn-NO" sz="1000"/>
                        <a:t>2007</a:t>
                      </a:r>
                    </a:p>
                  </a:txBody>
                  <a:tcPr>
                    <a:solidFill>
                      <a:srgbClr val="3366FF"/>
                    </a:solidFill>
                  </a:tcPr>
                </a:tc>
                <a:tc>
                  <a:txBody>
                    <a:bodyPr/>
                    <a:lstStyle/>
                    <a:p>
                      <a:r>
                        <a:rPr lang="nn-NO" sz="1000"/>
                        <a:t>2008</a:t>
                      </a:r>
                    </a:p>
                  </a:txBody>
                  <a:tcPr>
                    <a:solidFill>
                      <a:srgbClr val="3366FF"/>
                    </a:solidFill>
                  </a:tcPr>
                </a:tc>
                <a:tc>
                  <a:txBody>
                    <a:bodyPr/>
                    <a:lstStyle/>
                    <a:p>
                      <a:r>
                        <a:rPr lang="nn-NO" sz="1000"/>
                        <a:t>2009</a:t>
                      </a:r>
                    </a:p>
                  </a:txBody>
                  <a:tcPr>
                    <a:solidFill>
                      <a:srgbClr val="3366FF"/>
                    </a:solidFill>
                  </a:tcPr>
                </a:tc>
                <a:tc>
                  <a:txBody>
                    <a:bodyPr/>
                    <a:lstStyle/>
                    <a:p>
                      <a:r>
                        <a:rPr lang="nn-NO" sz="1000"/>
                        <a:t>2010</a:t>
                      </a:r>
                    </a:p>
                  </a:txBody>
                  <a:tcPr>
                    <a:solidFill>
                      <a:srgbClr val="3366FF"/>
                    </a:solidFill>
                  </a:tcPr>
                </a:tc>
                <a:tc>
                  <a:txBody>
                    <a:bodyPr/>
                    <a:lstStyle/>
                    <a:p>
                      <a:r>
                        <a:rPr lang="nn-NO" sz="1000"/>
                        <a:t>2011</a:t>
                      </a:r>
                    </a:p>
                  </a:txBody>
                  <a:tcPr>
                    <a:solidFill>
                      <a:srgbClr val="3366FF"/>
                    </a:solidFill>
                  </a:tcPr>
                </a:tc>
              </a:tr>
              <a:tr h="243840">
                <a:tc>
                  <a:txBody>
                    <a:bodyPr/>
                    <a:lstStyle/>
                    <a:p>
                      <a:r>
                        <a:rPr lang="nn-NO" sz="1000"/>
                        <a:t>0</a:t>
                      </a:r>
                    </a:p>
                  </a:txBody>
                  <a:tcPr/>
                </a:tc>
                <a:tc>
                  <a:txBody>
                    <a:bodyPr/>
                    <a:lstStyle/>
                    <a:p>
                      <a:r>
                        <a:rPr lang="nn-NO" sz="1000"/>
                        <a:t>0</a:t>
                      </a:r>
                    </a:p>
                  </a:txBody>
                  <a:tcPr/>
                </a:tc>
                <a:tc>
                  <a:txBody>
                    <a:bodyPr/>
                    <a:lstStyle/>
                    <a:p>
                      <a:r>
                        <a:rPr lang="nn-NO" sz="1000"/>
                        <a:t>0</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r>
              <a:tr h="243840">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r>
              <a:tr h="243840">
                <a:tc>
                  <a:txBody>
                    <a:bodyPr/>
                    <a:lstStyle/>
                    <a:p>
                      <a:r>
                        <a:rPr lang="nn-NO" sz="1000"/>
                        <a:t>0</a:t>
                      </a:r>
                    </a:p>
                  </a:txBody>
                  <a:tcPr/>
                </a:tc>
                <a:tc>
                  <a:txBody>
                    <a:bodyPr/>
                    <a:lstStyle/>
                    <a:p>
                      <a:r>
                        <a:rPr lang="nn-NO" sz="1000"/>
                        <a:t>0</a:t>
                      </a:r>
                    </a:p>
                  </a:txBody>
                  <a:tcPr/>
                </a:tc>
                <a:tc>
                  <a:txBody>
                    <a:bodyPr/>
                    <a:lstStyle/>
                    <a:p>
                      <a:r>
                        <a:rPr lang="nn-NO" sz="1000"/>
                        <a:t>0</a:t>
                      </a:r>
                    </a:p>
                  </a:txBody>
                  <a:tcPr/>
                </a:tc>
                <a:tc>
                  <a:txBody>
                    <a:bodyPr/>
                    <a:lstStyle/>
                    <a:p>
                      <a:r>
                        <a:rPr lang="nn-NO" sz="1000"/>
                        <a:t>0</a:t>
                      </a:r>
                    </a:p>
                  </a:txBody>
                  <a:tcPr/>
                </a:tc>
                <a:tc>
                  <a:txBody>
                    <a:bodyPr/>
                    <a:lstStyle/>
                    <a:p>
                      <a:r>
                        <a:rPr lang="nn-NO" sz="1000"/>
                        <a:t>0</a:t>
                      </a:r>
                    </a:p>
                  </a:txBody>
                  <a:tcPr/>
                </a:tc>
                <a:tc>
                  <a:txBody>
                    <a:bodyPr/>
                    <a:lstStyle/>
                    <a:p>
                      <a:r>
                        <a:rPr lang="nn-NO" sz="1000"/>
                        <a:t>0</a:t>
                      </a:r>
                    </a:p>
                  </a:txBody>
                  <a:tcPr/>
                </a:tc>
                <a:tc>
                  <a:txBody>
                    <a:bodyPr/>
                    <a:lstStyle/>
                    <a:p>
                      <a:r>
                        <a:rPr lang="nn-NO" sz="1000"/>
                        <a:t>0</a:t>
                      </a:r>
                    </a:p>
                  </a:txBody>
                  <a:tcPr/>
                </a:tc>
                <a:tc>
                  <a:txBody>
                    <a:bodyPr/>
                    <a:lstStyle/>
                    <a:p>
                      <a:r>
                        <a:rPr lang="nn-NO" sz="1000"/>
                        <a:t>0</a:t>
                      </a:r>
                    </a:p>
                  </a:txBody>
                  <a:tcPr/>
                </a:tc>
                <a:tc>
                  <a:txBody>
                    <a:bodyPr/>
                    <a:lstStyle/>
                    <a:p>
                      <a:r>
                        <a:rPr lang="nn-NO" sz="1000"/>
                        <a:t>0</a:t>
                      </a:r>
                    </a:p>
                  </a:txBody>
                  <a:tcPr/>
                </a:tc>
                <a:tc>
                  <a:txBody>
                    <a:bodyPr/>
                    <a:lstStyle/>
                    <a:p>
                      <a:r>
                        <a:rPr lang="nn-NO" sz="1000"/>
                        <a:t>0</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r>
              <a:tr h="243840">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r>
              <a:tr h="243840">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r>
            </a:tbl>
          </a:graphicData>
        </a:graphic>
      </p:graphicFrame>
      <p:sp>
        <p:nvSpPr>
          <p:cNvPr id="11" name="Plassholder for lysbildenummer 10"/>
          <p:cNvSpPr>
            <a:spLocks noGrp="1"/>
          </p:cNvSpPr>
          <p:nvPr>
            <p:ph type="sldNum" sz="quarter" idx="12"/>
          </p:nvPr>
        </p:nvSpPr>
        <p:spPr/>
        <p:txBody>
          <a:bodyPr/>
          <a:lstStyle/>
          <a:p>
            <a:fld id="{59F861E8-AF8C-7345-8C92-545AC566BE01}" type="slidenum">
              <a:rPr lang="nb-NO"/>
              <a:pPr/>
              <a:t>6</a:t>
            </a:fld>
            <a:endParaRPr lang="nb-NO"/>
          </a:p>
        </p:txBody>
      </p:sp>
      <p:sp>
        <p:nvSpPr>
          <p:cNvPr id="12" name="Plassholder for bunntekst 11"/>
          <p:cNvSpPr>
            <a:spLocks noGrp="1"/>
          </p:cNvSpPr>
          <p:nvPr>
            <p:ph type="ftr" sz="quarter" idx="11"/>
          </p:nvPr>
        </p:nvSpPr>
        <p:spPr/>
        <p:txBody>
          <a:bodyPr/>
          <a:lstStyle/>
          <a:p>
            <a:r>
              <a:rPr lang="nb-NO"/>
              <a:t>Copyright Rune Fardal </a:t>
            </a:r>
            <a:endParaRPr lang="nn-NO"/>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aphicFrame>
        <p:nvGraphicFramePr>
          <p:cNvPr id="9" name="Tabell 8"/>
          <p:cNvGraphicFramePr>
            <a:graphicFrameLocks noGrp="1"/>
          </p:cNvGraphicFramePr>
          <p:nvPr/>
        </p:nvGraphicFramePr>
        <p:xfrm>
          <a:off x="587699" y="667490"/>
          <a:ext cx="2165583" cy="1463040"/>
        </p:xfrm>
        <a:graphic>
          <a:graphicData uri="http://schemas.openxmlformats.org/drawingml/2006/table">
            <a:tbl>
              <a:tblPr firstRow="1" bandRow="1">
                <a:tableStyleId>{5940675A-B579-460E-94D1-54222C63F5DA}</a:tableStyleId>
              </a:tblPr>
              <a:tblGrid>
                <a:gridCol w="2165583"/>
              </a:tblGrid>
              <a:tr h="213705">
                <a:tc>
                  <a:txBody>
                    <a:bodyPr/>
                    <a:lstStyle/>
                    <a:p>
                      <a:r>
                        <a:rPr lang="nn-NO" sz="1000" b="1"/>
                        <a:t>3. Foreldres personlighet</a:t>
                      </a:r>
                    </a:p>
                  </a:txBody>
                  <a:tcPr>
                    <a:solidFill>
                      <a:srgbClr val="3366FF"/>
                    </a:solidFill>
                  </a:tcPr>
                </a:tc>
              </a:tr>
              <a:tr h="213705">
                <a:tc>
                  <a:txBody>
                    <a:bodyPr/>
                    <a:lstStyle/>
                    <a:p>
                      <a:r>
                        <a:rPr lang="nn-NO" sz="1000"/>
                        <a:t>Samarbeid dårlig</a:t>
                      </a:r>
                    </a:p>
                  </a:txBody>
                  <a:tcPr/>
                </a:tc>
              </a:tr>
              <a:tr h="0">
                <a:tc>
                  <a:txBody>
                    <a:bodyPr/>
                    <a:lstStyle/>
                    <a:p>
                      <a:r>
                        <a:rPr lang="nn-NO" sz="1000"/>
                        <a:t>Stråmannsargumentasjon</a:t>
                      </a:r>
                    </a:p>
                  </a:txBody>
                  <a:tcPr/>
                </a:tc>
              </a:tr>
              <a:tr h="213705">
                <a:tc>
                  <a:txBody>
                    <a:bodyPr/>
                    <a:lstStyle/>
                    <a:p>
                      <a:r>
                        <a:rPr lang="nn-NO" sz="1000"/>
                        <a:t>Primitivt psykologisk forsvar</a:t>
                      </a:r>
                    </a:p>
                  </a:txBody>
                  <a:tcPr/>
                </a:tc>
              </a:tr>
              <a:tr h="213705">
                <a:tc>
                  <a:txBody>
                    <a:bodyPr/>
                    <a:lstStyle/>
                    <a:p>
                      <a:r>
                        <a:rPr lang="nn-NO" sz="1000"/>
                        <a:t>Mentaliseringsvikt</a:t>
                      </a:r>
                    </a:p>
                  </a:txBody>
                  <a:tcPr/>
                </a:tc>
              </a:tr>
              <a:tr h="213705">
                <a:tc>
                  <a:txBody>
                    <a:bodyPr/>
                    <a:lstStyle/>
                    <a:p>
                      <a:r>
                        <a:rPr lang="nn-NO" sz="1000"/>
                        <a:t>Rigiditet</a:t>
                      </a:r>
                    </a:p>
                  </a:txBody>
                  <a:tcPr/>
                </a:tc>
              </a:tr>
            </a:tbl>
          </a:graphicData>
        </a:graphic>
      </p:graphicFrame>
      <p:graphicFrame>
        <p:nvGraphicFramePr>
          <p:cNvPr id="10" name="Tabell 9"/>
          <p:cNvGraphicFramePr>
            <a:graphicFrameLocks noGrp="1"/>
          </p:cNvGraphicFramePr>
          <p:nvPr/>
        </p:nvGraphicFramePr>
        <p:xfrm>
          <a:off x="3063836" y="667490"/>
          <a:ext cx="5701241" cy="1463040"/>
        </p:xfrm>
        <a:graphic>
          <a:graphicData uri="http://schemas.openxmlformats.org/drawingml/2006/table">
            <a:tbl>
              <a:tblPr firstRow="1" bandRow="1">
                <a:tableStyleId>{5940675A-B579-460E-94D1-54222C63F5DA}</a:tableStyleId>
              </a:tblPr>
              <a:tblGrid>
                <a:gridCol w="438557"/>
                <a:gridCol w="438557"/>
                <a:gridCol w="438557"/>
                <a:gridCol w="438557"/>
                <a:gridCol w="438557"/>
                <a:gridCol w="438557"/>
                <a:gridCol w="438557"/>
                <a:gridCol w="438557"/>
                <a:gridCol w="438557"/>
                <a:gridCol w="438557"/>
                <a:gridCol w="438557"/>
                <a:gridCol w="438557"/>
                <a:gridCol w="438557"/>
              </a:tblGrid>
              <a:tr h="243840">
                <a:tc>
                  <a:txBody>
                    <a:bodyPr/>
                    <a:lstStyle/>
                    <a:p>
                      <a:r>
                        <a:rPr lang="nn-NO" sz="1000"/>
                        <a:t>1999</a:t>
                      </a:r>
                    </a:p>
                  </a:txBody>
                  <a:tcPr>
                    <a:solidFill>
                      <a:srgbClr val="3366FF"/>
                    </a:solidFill>
                  </a:tcPr>
                </a:tc>
                <a:tc>
                  <a:txBody>
                    <a:bodyPr/>
                    <a:lstStyle/>
                    <a:p>
                      <a:r>
                        <a:rPr lang="nn-NO" sz="1000"/>
                        <a:t>2000</a:t>
                      </a:r>
                    </a:p>
                  </a:txBody>
                  <a:tcPr>
                    <a:solidFill>
                      <a:srgbClr val="3366FF"/>
                    </a:solidFill>
                  </a:tcPr>
                </a:tc>
                <a:tc>
                  <a:txBody>
                    <a:bodyPr/>
                    <a:lstStyle/>
                    <a:p>
                      <a:r>
                        <a:rPr lang="nn-NO" sz="1000"/>
                        <a:t>2001</a:t>
                      </a:r>
                    </a:p>
                  </a:txBody>
                  <a:tcPr>
                    <a:solidFill>
                      <a:srgbClr val="3366FF"/>
                    </a:solidFill>
                  </a:tcPr>
                </a:tc>
                <a:tc>
                  <a:txBody>
                    <a:bodyPr/>
                    <a:lstStyle/>
                    <a:p>
                      <a:r>
                        <a:rPr lang="nn-NO" sz="1000"/>
                        <a:t>2002</a:t>
                      </a:r>
                    </a:p>
                  </a:txBody>
                  <a:tcPr>
                    <a:solidFill>
                      <a:srgbClr val="3366FF"/>
                    </a:solidFill>
                  </a:tcPr>
                </a:tc>
                <a:tc>
                  <a:txBody>
                    <a:bodyPr/>
                    <a:lstStyle/>
                    <a:p>
                      <a:r>
                        <a:rPr lang="nn-NO" sz="1000"/>
                        <a:t>2003</a:t>
                      </a:r>
                    </a:p>
                  </a:txBody>
                  <a:tcPr>
                    <a:solidFill>
                      <a:srgbClr val="3366FF"/>
                    </a:solidFill>
                  </a:tcPr>
                </a:tc>
                <a:tc>
                  <a:txBody>
                    <a:bodyPr/>
                    <a:lstStyle/>
                    <a:p>
                      <a:r>
                        <a:rPr lang="nn-NO" sz="1000"/>
                        <a:t>2004</a:t>
                      </a:r>
                    </a:p>
                  </a:txBody>
                  <a:tcPr>
                    <a:solidFill>
                      <a:srgbClr val="3366FF"/>
                    </a:solidFill>
                  </a:tcPr>
                </a:tc>
                <a:tc>
                  <a:txBody>
                    <a:bodyPr/>
                    <a:lstStyle/>
                    <a:p>
                      <a:r>
                        <a:rPr lang="nn-NO" sz="1000"/>
                        <a:t>2005</a:t>
                      </a:r>
                    </a:p>
                  </a:txBody>
                  <a:tcPr>
                    <a:solidFill>
                      <a:srgbClr val="3366FF"/>
                    </a:solidFill>
                  </a:tcPr>
                </a:tc>
                <a:tc>
                  <a:txBody>
                    <a:bodyPr/>
                    <a:lstStyle/>
                    <a:p>
                      <a:r>
                        <a:rPr lang="nn-NO" sz="1000"/>
                        <a:t>2006</a:t>
                      </a:r>
                    </a:p>
                  </a:txBody>
                  <a:tcPr>
                    <a:solidFill>
                      <a:srgbClr val="3366FF"/>
                    </a:solidFill>
                  </a:tcPr>
                </a:tc>
                <a:tc>
                  <a:txBody>
                    <a:bodyPr/>
                    <a:lstStyle/>
                    <a:p>
                      <a:r>
                        <a:rPr lang="nn-NO" sz="1000"/>
                        <a:t>2007</a:t>
                      </a:r>
                    </a:p>
                  </a:txBody>
                  <a:tcPr>
                    <a:solidFill>
                      <a:srgbClr val="3366FF"/>
                    </a:solidFill>
                  </a:tcPr>
                </a:tc>
                <a:tc>
                  <a:txBody>
                    <a:bodyPr/>
                    <a:lstStyle/>
                    <a:p>
                      <a:r>
                        <a:rPr lang="nn-NO" sz="1000"/>
                        <a:t>2008</a:t>
                      </a:r>
                    </a:p>
                  </a:txBody>
                  <a:tcPr>
                    <a:solidFill>
                      <a:srgbClr val="3366FF"/>
                    </a:solidFill>
                  </a:tcPr>
                </a:tc>
                <a:tc>
                  <a:txBody>
                    <a:bodyPr/>
                    <a:lstStyle/>
                    <a:p>
                      <a:r>
                        <a:rPr lang="nn-NO" sz="1000"/>
                        <a:t>2009</a:t>
                      </a:r>
                    </a:p>
                  </a:txBody>
                  <a:tcPr>
                    <a:solidFill>
                      <a:srgbClr val="3366FF"/>
                    </a:solidFill>
                  </a:tcPr>
                </a:tc>
                <a:tc>
                  <a:txBody>
                    <a:bodyPr/>
                    <a:lstStyle/>
                    <a:p>
                      <a:r>
                        <a:rPr lang="nn-NO" sz="1000"/>
                        <a:t>2010</a:t>
                      </a:r>
                    </a:p>
                  </a:txBody>
                  <a:tcPr>
                    <a:solidFill>
                      <a:srgbClr val="3366FF"/>
                    </a:solidFill>
                  </a:tcPr>
                </a:tc>
                <a:tc>
                  <a:txBody>
                    <a:bodyPr/>
                    <a:lstStyle/>
                    <a:p>
                      <a:r>
                        <a:rPr lang="nn-NO" sz="1000"/>
                        <a:t>2011</a:t>
                      </a:r>
                    </a:p>
                  </a:txBody>
                  <a:tcPr>
                    <a:solidFill>
                      <a:srgbClr val="3366FF"/>
                    </a:solidFill>
                  </a:tcPr>
                </a:tc>
              </a:tr>
              <a:tr h="243840">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r>
              <a:tr h="243840">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r>
              <a:tr h="243840">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r>
              <a:tr h="243840">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r>
              <a:tr h="243840">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r>
            </a:tbl>
          </a:graphicData>
        </a:graphic>
      </p:graphicFrame>
      <p:graphicFrame>
        <p:nvGraphicFramePr>
          <p:cNvPr id="11" name="Tabell 10"/>
          <p:cNvGraphicFramePr>
            <a:graphicFrameLocks noGrp="1"/>
          </p:cNvGraphicFramePr>
          <p:nvPr/>
        </p:nvGraphicFramePr>
        <p:xfrm>
          <a:off x="587699" y="2130530"/>
          <a:ext cx="2165583" cy="1463040"/>
        </p:xfrm>
        <a:graphic>
          <a:graphicData uri="http://schemas.openxmlformats.org/drawingml/2006/table">
            <a:tbl>
              <a:tblPr firstRow="1" bandRow="1">
                <a:tableStyleId>{5940675A-B579-460E-94D1-54222C63F5DA}</a:tableStyleId>
              </a:tblPr>
              <a:tblGrid>
                <a:gridCol w="2165583"/>
              </a:tblGrid>
              <a:tr h="213705">
                <a:tc>
                  <a:txBody>
                    <a:bodyPr/>
                    <a:lstStyle/>
                    <a:p>
                      <a:r>
                        <a:rPr lang="nn-NO" sz="1000" b="1"/>
                        <a:t>4. Tredjepart bidrag til konflikt</a:t>
                      </a:r>
                    </a:p>
                  </a:txBody>
                  <a:tcPr>
                    <a:solidFill>
                      <a:srgbClr val="3366FF"/>
                    </a:solidFill>
                  </a:tcPr>
                </a:tc>
              </a:tr>
              <a:tr h="213705">
                <a:tc>
                  <a:txBody>
                    <a:bodyPr/>
                    <a:lstStyle/>
                    <a:p>
                      <a:r>
                        <a:rPr lang="nn-NO" sz="1000"/>
                        <a:t>Rettsavgjørelse = konflikt?</a:t>
                      </a:r>
                    </a:p>
                  </a:txBody>
                  <a:tcPr/>
                </a:tc>
              </a:tr>
              <a:tr h="0">
                <a:tc>
                  <a:txBody>
                    <a:bodyPr/>
                    <a:lstStyle/>
                    <a:p>
                      <a:r>
                        <a:rPr lang="nn-NO" sz="1000"/>
                        <a:t>Sakkyndige, helsepep. faglig svikt?</a:t>
                      </a:r>
                    </a:p>
                  </a:txBody>
                  <a:tcPr/>
                </a:tc>
              </a:tr>
              <a:tr h="213705">
                <a:tc>
                  <a:txBody>
                    <a:bodyPr/>
                    <a:lstStyle/>
                    <a:p>
                      <a:r>
                        <a:rPr lang="nn-NO" sz="1000"/>
                        <a:t>Barnevern, manglende forståelse?</a:t>
                      </a:r>
                    </a:p>
                  </a:txBody>
                  <a:tcPr/>
                </a:tc>
              </a:tr>
              <a:tr h="213705">
                <a:tc>
                  <a:txBody>
                    <a:bodyPr/>
                    <a:lstStyle/>
                    <a:p>
                      <a:r>
                        <a:rPr lang="nn-NO" sz="1000"/>
                        <a:t>Skole  ikke objektiv</a:t>
                      </a:r>
                    </a:p>
                  </a:txBody>
                  <a:tcPr/>
                </a:tc>
              </a:tr>
              <a:tr h="213705">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nn-NO" sz="1000"/>
                        <a:t>Advokat bidratt til konflikt?</a:t>
                      </a:r>
                    </a:p>
                  </a:txBody>
                  <a:tcPr/>
                </a:tc>
              </a:tr>
            </a:tbl>
          </a:graphicData>
        </a:graphic>
      </p:graphicFrame>
      <p:graphicFrame>
        <p:nvGraphicFramePr>
          <p:cNvPr id="12" name="Tabell 11"/>
          <p:cNvGraphicFramePr>
            <a:graphicFrameLocks noGrp="1"/>
          </p:cNvGraphicFramePr>
          <p:nvPr/>
        </p:nvGraphicFramePr>
        <p:xfrm>
          <a:off x="587699" y="3593570"/>
          <a:ext cx="2165583" cy="1463040"/>
        </p:xfrm>
        <a:graphic>
          <a:graphicData uri="http://schemas.openxmlformats.org/drawingml/2006/table">
            <a:tbl>
              <a:tblPr firstRow="1" bandRow="1">
                <a:tableStyleId>{5940675A-B579-460E-94D1-54222C63F5DA}</a:tableStyleId>
              </a:tblPr>
              <a:tblGrid>
                <a:gridCol w="2165583"/>
              </a:tblGrid>
              <a:tr h="213705">
                <a:tc>
                  <a:txBody>
                    <a:bodyPr/>
                    <a:lstStyle/>
                    <a:p>
                      <a:r>
                        <a:rPr lang="nn-NO" sz="1000" b="1"/>
                        <a:t>5. Prosesser</a:t>
                      </a:r>
                    </a:p>
                  </a:txBody>
                  <a:tcPr>
                    <a:solidFill>
                      <a:srgbClr val="3366FF"/>
                    </a:solidFill>
                  </a:tcPr>
                </a:tc>
              </a:tr>
              <a:tr h="213705">
                <a:tc>
                  <a:txBody>
                    <a:bodyPr/>
                    <a:lstStyle/>
                    <a:p>
                      <a:r>
                        <a:rPr lang="nn-NO" sz="1000"/>
                        <a:t>Rettsak forekommet</a:t>
                      </a:r>
                    </a:p>
                  </a:txBody>
                  <a:tcPr/>
                </a:tc>
              </a:tr>
              <a:tr h="0">
                <a:tc>
                  <a:txBody>
                    <a:bodyPr/>
                    <a:lstStyle/>
                    <a:p>
                      <a:r>
                        <a:rPr lang="nn-NO" sz="1000"/>
                        <a:t>Bekymringsmelding til  Barnevern</a:t>
                      </a:r>
                    </a:p>
                  </a:txBody>
                  <a:tcPr/>
                </a:tc>
              </a:tr>
              <a:tr h="213705">
                <a:tc>
                  <a:txBody>
                    <a:bodyPr/>
                    <a:lstStyle/>
                    <a:p>
                      <a:r>
                        <a:rPr lang="nn-NO" sz="1000"/>
                        <a:t>Barn henvist BUP</a:t>
                      </a:r>
                    </a:p>
                  </a:txBody>
                  <a:tcPr/>
                </a:tc>
              </a:tr>
              <a:tr h="213705">
                <a:tc>
                  <a:txBody>
                    <a:bodyPr/>
                    <a:lstStyle/>
                    <a:p>
                      <a:r>
                        <a:rPr lang="nn-NO" sz="1000"/>
                        <a:t>Mekling, nektet møtt</a:t>
                      </a:r>
                    </a:p>
                  </a:txBody>
                  <a:tcPr/>
                </a:tc>
              </a:tr>
              <a:tr h="213705">
                <a:tc>
                  <a:txBody>
                    <a:bodyPr/>
                    <a:lstStyle/>
                    <a:p>
                      <a:r>
                        <a:rPr lang="nn-NO" sz="1000"/>
                        <a:t>Psykologhjep til foreldre</a:t>
                      </a:r>
                    </a:p>
                  </a:txBody>
                  <a:tcPr/>
                </a:tc>
              </a:tr>
            </a:tbl>
          </a:graphicData>
        </a:graphic>
      </p:graphicFrame>
      <p:graphicFrame>
        <p:nvGraphicFramePr>
          <p:cNvPr id="15" name="Tabell 14"/>
          <p:cNvGraphicFramePr>
            <a:graphicFrameLocks noGrp="1"/>
          </p:cNvGraphicFramePr>
          <p:nvPr/>
        </p:nvGraphicFramePr>
        <p:xfrm>
          <a:off x="3063836" y="2130530"/>
          <a:ext cx="5701241" cy="1463040"/>
        </p:xfrm>
        <a:graphic>
          <a:graphicData uri="http://schemas.openxmlformats.org/drawingml/2006/table">
            <a:tbl>
              <a:tblPr firstRow="1" bandRow="1">
                <a:tableStyleId>{5940675A-B579-460E-94D1-54222C63F5DA}</a:tableStyleId>
              </a:tblPr>
              <a:tblGrid>
                <a:gridCol w="438557"/>
                <a:gridCol w="438557"/>
                <a:gridCol w="438557"/>
                <a:gridCol w="438557"/>
                <a:gridCol w="438557"/>
                <a:gridCol w="438557"/>
                <a:gridCol w="438557"/>
                <a:gridCol w="438557"/>
                <a:gridCol w="438557"/>
                <a:gridCol w="438557"/>
                <a:gridCol w="438557"/>
                <a:gridCol w="438557"/>
                <a:gridCol w="438557"/>
              </a:tblGrid>
              <a:tr h="243840">
                <a:tc>
                  <a:txBody>
                    <a:bodyPr/>
                    <a:lstStyle/>
                    <a:p>
                      <a:r>
                        <a:rPr lang="nn-NO" sz="1000"/>
                        <a:t>1999</a:t>
                      </a:r>
                    </a:p>
                  </a:txBody>
                  <a:tcPr>
                    <a:solidFill>
                      <a:srgbClr val="3366FF"/>
                    </a:solidFill>
                  </a:tcPr>
                </a:tc>
                <a:tc>
                  <a:txBody>
                    <a:bodyPr/>
                    <a:lstStyle/>
                    <a:p>
                      <a:r>
                        <a:rPr lang="nn-NO" sz="1000"/>
                        <a:t>2000</a:t>
                      </a:r>
                    </a:p>
                  </a:txBody>
                  <a:tcPr>
                    <a:solidFill>
                      <a:srgbClr val="3366FF"/>
                    </a:solidFill>
                  </a:tcPr>
                </a:tc>
                <a:tc>
                  <a:txBody>
                    <a:bodyPr/>
                    <a:lstStyle/>
                    <a:p>
                      <a:r>
                        <a:rPr lang="nn-NO" sz="1000"/>
                        <a:t>2001</a:t>
                      </a:r>
                    </a:p>
                  </a:txBody>
                  <a:tcPr>
                    <a:solidFill>
                      <a:srgbClr val="3366FF"/>
                    </a:solidFill>
                  </a:tcPr>
                </a:tc>
                <a:tc>
                  <a:txBody>
                    <a:bodyPr/>
                    <a:lstStyle/>
                    <a:p>
                      <a:r>
                        <a:rPr lang="nn-NO" sz="1000"/>
                        <a:t>2002</a:t>
                      </a:r>
                    </a:p>
                  </a:txBody>
                  <a:tcPr>
                    <a:solidFill>
                      <a:srgbClr val="3366FF"/>
                    </a:solidFill>
                  </a:tcPr>
                </a:tc>
                <a:tc>
                  <a:txBody>
                    <a:bodyPr/>
                    <a:lstStyle/>
                    <a:p>
                      <a:r>
                        <a:rPr lang="nn-NO" sz="1000"/>
                        <a:t>2003</a:t>
                      </a:r>
                    </a:p>
                  </a:txBody>
                  <a:tcPr>
                    <a:solidFill>
                      <a:srgbClr val="3366FF"/>
                    </a:solidFill>
                  </a:tcPr>
                </a:tc>
                <a:tc>
                  <a:txBody>
                    <a:bodyPr/>
                    <a:lstStyle/>
                    <a:p>
                      <a:r>
                        <a:rPr lang="nn-NO" sz="1000"/>
                        <a:t>2004</a:t>
                      </a:r>
                    </a:p>
                  </a:txBody>
                  <a:tcPr>
                    <a:solidFill>
                      <a:srgbClr val="3366FF"/>
                    </a:solidFill>
                  </a:tcPr>
                </a:tc>
                <a:tc>
                  <a:txBody>
                    <a:bodyPr/>
                    <a:lstStyle/>
                    <a:p>
                      <a:r>
                        <a:rPr lang="nn-NO" sz="1000"/>
                        <a:t>2005</a:t>
                      </a:r>
                    </a:p>
                  </a:txBody>
                  <a:tcPr>
                    <a:solidFill>
                      <a:srgbClr val="3366FF"/>
                    </a:solidFill>
                  </a:tcPr>
                </a:tc>
                <a:tc>
                  <a:txBody>
                    <a:bodyPr/>
                    <a:lstStyle/>
                    <a:p>
                      <a:r>
                        <a:rPr lang="nn-NO" sz="1000"/>
                        <a:t>2006</a:t>
                      </a:r>
                    </a:p>
                  </a:txBody>
                  <a:tcPr>
                    <a:solidFill>
                      <a:srgbClr val="3366FF"/>
                    </a:solidFill>
                  </a:tcPr>
                </a:tc>
                <a:tc>
                  <a:txBody>
                    <a:bodyPr/>
                    <a:lstStyle/>
                    <a:p>
                      <a:r>
                        <a:rPr lang="nn-NO" sz="1000"/>
                        <a:t>2007</a:t>
                      </a:r>
                    </a:p>
                  </a:txBody>
                  <a:tcPr>
                    <a:solidFill>
                      <a:srgbClr val="3366FF"/>
                    </a:solidFill>
                  </a:tcPr>
                </a:tc>
                <a:tc>
                  <a:txBody>
                    <a:bodyPr/>
                    <a:lstStyle/>
                    <a:p>
                      <a:r>
                        <a:rPr lang="nn-NO" sz="1000"/>
                        <a:t>2008</a:t>
                      </a:r>
                    </a:p>
                  </a:txBody>
                  <a:tcPr>
                    <a:solidFill>
                      <a:srgbClr val="3366FF"/>
                    </a:solidFill>
                  </a:tcPr>
                </a:tc>
                <a:tc>
                  <a:txBody>
                    <a:bodyPr/>
                    <a:lstStyle/>
                    <a:p>
                      <a:r>
                        <a:rPr lang="nn-NO" sz="1000"/>
                        <a:t>2009</a:t>
                      </a:r>
                    </a:p>
                  </a:txBody>
                  <a:tcPr>
                    <a:solidFill>
                      <a:srgbClr val="3366FF"/>
                    </a:solidFill>
                  </a:tcPr>
                </a:tc>
                <a:tc>
                  <a:txBody>
                    <a:bodyPr/>
                    <a:lstStyle/>
                    <a:p>
                      <a:r>
                        <a:rPr lang="nn-NO" sz="1000"/>
                        <a:t>2010</a:t>
                      </a:r>
                    </a:p>
                  </a:txBody>
                  <a:tcPr>
                    <a:solidFill>
                      <a:srgbClr val="3366FF"/>
                    </a:solidFill>
                  </a:tcPr>
                </a:tc>
                <a:tc>
                  <a:txBody>
                    <a:bodyPr/>
                    <a:lstStyle/>
                    <a:p>
                      <a:r>
                        <a:rPr lang="nn-NO" sz="1000"/>
                        <a:t>2011</a:t>
                      </a:r>
                    </a:p>
                  </a:txBody>
                  <a:tcPr>
                    <a:solidFill>
                      <a:srgbClr val="3366FF"/>
                    </a:solidFill>
                  </a:tcPr>
                </a:tc>
              </a:tr>
              <a:tr h="243840">
                <a:tc>
                  <a:txBody>
                    <a:bodyPr/>
                    <a:lstStyle/>
                    <a:p>
                      <a:r>
                        <a:rPr lang="nn-NO" sz="1000"/>
                        <a:t>0</a:t>
                      </a:r>
                    </a:p>
                  </a:txBody>
                  <a:tcPr/>
                </a:tc>
                <a:tc>
                  <a:txBody>
                    <a:bodyPr/>
                    <a:lstStyle/>
                    <a:p>
                      <a:r>
                        <a:rPr lang="nn-NO" sz="1000"/>
                        <a:t>1</a:t>
                      </a:r>
                    </a:p>
                  </a:txBody>
                  <a:tcPr/>
                </a:tc>
                <a:tc>
                  <a:txBody>
                    <a:bodyPr/>
                    <a:lstStyle/>
                    <a:p>
                      <a:r>
                        <a:rPr lang="nn-NO" sz="1000"/>
                        <a:t>0</a:t>
                      </a:r>
                    </a:p>
                  </a:txBody>
                  <a:tcPr/>
                </a:tc>
                <a:tc>
                  <a:txBody>
                    <a:bodyPr/>
                    <a:lstStyle/>
                    <a:p>
                      <a:r>
                        <a:rPr lang="nn-NO" sz="1000"/>
                        <a:t>1</a:t>
                      </a:r>
                    </a:p>
                  </a:txBody>
                  <a:tcPr/>
                </a:tc>
                <a:tc>
                  <a:txBody>
                    <a:bodyPr/>
                    <a:lstStyle/>
                    <a:p>
                      <a:r>
                        <a:rPr lang="nn-NO" sz="1000"/>
                        <a:t>1</a:t>
                      </a:r>
                    </a:p>
                  </a:txBody>
                  <a:tcPr/>
                </a:tc>
                <a:tc>
                  <a:txBody>
                    <a:bodyPr/>
                    <a:lstStyle/>
                    <a:p>
                      <a:r>
                        <a:rPr lang="nn-NO" sz="1000"/>
                        <a:t>0</a:t>
                      </a:r>
                    </a:p>
                  </a:txBody>
                  <a:tcPr/>
                </a:tc>
                <a:tc>
                  <a:txBody>
                    <a:bodyPr/>
                    <a:lstStyle/>
                    <a:p>
                      <a:r>
                        <a:rPr lang="nn-NO" sz="1000"/>
                        <a:t>0</a:t>
                      </a:r>
                    </a:p>
                  </a:txBody>
                  <a:tcPr/>
                </a:tc>
                <a:tc>
                  <a:txBody>
                    <a:bodyPr/>
                    <a:lstStyle/>
                    <a:p>
                      <a:r>
                        <a:rPr lang="nn-NO" sz="1000"/>
                        <a:t>0</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r>
              <a:tr h="243840">
                <a:tc>
                  <a:txBody>
                    <a:bodyPr/>
                    <a:lstStyle/>
                    <a:p>
                      <a:r>
                        <a:rPr lang="nn-NO" sz="1000"/>
                        <a:t>1</a:t>
                      </a:r>
                    </a:p>
                  </a:txBody>
                  <a:tcPr/>
                </a:tc>
                <a:tc>
                  <a:txBody>
                    <a:bodyPr/>
                    <a:lstStyle/>
                    <a:p>
                      <a:r>
                        <a:rPr lang="nn-NO" sz="1000"/>
                        <a:t>1</a:t>
                      </a:r>
                    </a:p>
                  </a:txBody>
                  <a:tcPr/>
                </a:tc>
                <a:tc>
                  <a:txBody>
                    <a:bodyPr/>
                    <a:lstStyle/>
                    <a:p>
                      <a:r>
                        <a:rPr lang="nn-NO" sz="1000"/>
                        <a:t>0</a:t>
                      </a:r>
                    </a:p>
                  </a:txBody>
                  <a:tcPr/>
                </a:tc>
                <a:tc>
                  <a:txBody>
                    <a:bodyPr/>
                    <a:lstStyle/>
                    <a:p>
                      <a:r>
                        <a:rPr lang="nn-NO" sz="1000"/>
                        <a:t>1</a:t>
                      </a:r>
                    </a:p>
                  </a:txBody>
                  <a:tcPr/>
                </a:tc>
                <a:tc>
                  <a:txBody>
                    <a:bodyPr/>
                    <a:lstStyle/>
                    <a:p>
                      <a:r>
                        <a:rPr lang="nn-NO" sz="1000"/>
                        <a:t>1</a:t>
                      </a:r>
                    </a:p>
                  </a:txBody>
                  <a:tcPr/>
                </a:tc>
                <a:tc>
                  <a:txBody>
                    <a:bodyPr/>
                    <a:lstStyle/>
                    <a:p>
                      <a:r>
                        <a:rPr lang="nn-NO" sz="1000"/>
                        <a:t>0</a:t>
                      </a:r>
                    </a:p>
                  </a:txBody>
                  <a:tcPr/>
                </a:tc>
                <a:tc>
                  <a:txBody>
                    <a:bodyPr/>
                    <a:lstStyle/>
                    <a:p>
                      <a:r>
                        <a:rPr lang="nn-NO" sz="1000"/>
                        <a:t>0</a:t>
                      </a:r>
                    </a:p>
                  </a:txBody>
                  <a:tcPr/>
                </a:tc>
                <a:tc>
                  <a:txBody>
                    <a:bodyPr/>
                    <a:lstStyle/>
                    <a:p>
                      <a:r>
                        <a:rPr lang="nn-NO" sz="1000"/>
                        <a:t>0</a:t>
                      </a:r>
                    </a:p>
                  </a:txBody>
                  <a:tcPr/>
                </a:tc>
                <a:tc>
                  <a:txBody>
                    <a:bodyPr/>
                    <a:lstStyle/>
                    <a:p>
                      <a:r>
                        <a:rPr lang="nn-NO" sz="1000"/>
                        <a:t>0</a:t>
                      </a:r>
                    </a:p>
                  </a:txBody>
                  <a:tcPr/>
                </a:tc>
                <a:tc>
                  <a:txBody>
                    <a:bodyPr/>
                    <a:lstStyle/>
                    <a:p>
                      <a:r>
                        <a:rPr lang="nn-NO" sz="1000"/>
                        <a:t>0</a:t>
                      </a:r>
                    </a:p>
                  </a:txBody>
                  <a:tcPr/>
                </a:tc>
                <a:tc>
                  <a:txBody>
                    <a:bodyPr/>
                    <a:lstStyle/>
                    <a:p>
                      <a:r>
                        <a:rPr lang="nn-NO" sz="1000"/>
                        <a:t>0</a:t>
                      </a:r>
                    </a:p>
                  </a:txBody>
                  <a:tcPr/>
                </a:tc>
                <a:tc>
                  <a:txBody>
                    <a:bodyPr/>
                    <a:lstStyle/>
                    <a:p>
                      <a:r>
                        <a:rPr lang="nn-NO" sz="1000"/>
                        <a:t>1</a:t>
                      </a:r>
                    </a:p>
                  </a:txBody>
                  <a:tcPr/>
                </a:tc>
                <a:tc>
                  <a:txBody>
                    <a:bodyPr/>
                    <a:lstStyle/>
                    <a:p>
                      <a:r>
                        <a:rPr lang="nn-NO" sz="1000"/>
                        <a:t>0</a:t>
                      </a:r>
                    </a:p>
                  </a:txBody>
                  <a:tcPr/>
                </a:tc>
              </a:tr>
              <a:tr h="243840">
                <a:tc>
                  <a:txBody>
                    <a:bodyPr/>
                    <a:lstStyle/>
                    <a:p>
                      <a:r>
                        <a:rPr lang="nn-NO" sz="1000"/>
                        <a:t>0</a:t>
                      </a:r>
                    </a:p>
                  </a:txBody>
                  <a:tcPr/>
                </a:tc>
                <a:tc>
                  <a:txBody>
                    <a:bodyPr/>
                    <a:lstStyle/>
                    <a:p>
                      <a:r>
                        <a:rPr lang="nn-NO" sz="1000"/>
                        <a:t>0</a:t>
                      </a:r>
                    </a:p>
                  </a:txBody>
                  <a:tcPr/>
                </a:tc>
                <a:tc>
                  <a:txBody>
                    <a:bodyPr/>
                    <a:lstStyle/>
                    <a:p>
                      <a:r>
                        <a:rPr lang="nn-NO" sz="1000"/>
                        <a:t>0</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r>
              <a:tr h="243840">
                <a:tc>
                  <a:txBody>
                    <a:bodyPr/>
                    <a:lstStyle/>
                    <a:p>
                      <a:r>
                        <a:rPr lang="nn-NO" sz="1000"/>
                        <a:t>0</a:t>
                      </a:r>
                    </a:p>
                  </a:txBody>
                  <a:tcPr/>
                </a:tc>
                <a:tc>
                  <a:txBody>
                    <a:bodyPr/>
                    <a:lstStyle/>
                    <a:p>
                      <a:r>
                        <a:rPr lang="nn-NO" sz="1000"/>
                        <a:t>0</a:t>
                      </a:r>
                    </a:p>
                  </a:txBody>
                  <a:tcPr/>
                </a:tc>
                <a:tc>
                  <a:txBody>
                    <a:bodyPr/>
                    <a:lstStyle/>
                    <a:p>
                      <a:r>
                        <a:rPr lang="nn-NO" sz="1000"/>
                        <a:t>0</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r>
              <a:tr h="243840">
                <a:tc>
                  <a:txBody>
                    <a:bodyPr/>
                    <a:lstStyle/>
                    <a:p>
                      <a:r>
                        <a:rPr lang="nn-NO" sz="1000"/>
                        <a:t>0</a:t>
                      </a:r>
                    </a:p>
                  </a:txBody>
                  <a:tcPr/>
                </a:tc>
                <a:tc>
                  <a:txBody>
                    <a:bodyPr/>
                    <a:lstStyle/>
                    <a:p>
                      <a:r>
                        <a:rPr lang="nn-NO" sz="1000"/>
                        <a:t>1</a:t>
                      </a:r>
                    </a:p>
                  </a:txBody>
                  <a:tcPr/>
                </a:tc>
                <a:tc>
                  <a:txBody>
                    <a:bodyPr/>
                    <a:lstStyle/>
                    <a:p>
                      <a:r>
                        <a:rPr lang="nn-NO" sz="1000"/>
                        <a:t>0</a:t>
                      </a:r>
                    </a:p>
                  </a:txBody>
                  <a:tcPr/>
                </a:tc>
                <a:tc>
                  <a:txBody>
                    <a:bodyPr/>
                    <a:lstStyle/>
                    <a:p>
                      <a:r>
                        <a:rPr lang="nn-NO" sz="1000"/>
                        <a:t>1</a:t>
                      </a:r>
                    </a:p>
                  </a:txBody>
                  <a:tcPr/>
                </a:tc>
                <a:tc>
                  <a:txBody>
                    <a:bodyPr/>
                    <a:lstStyle/>
                    <a:p>
                      <a:r>
                        <a:rPr lang="nn-NO" sz="1000"/>
                        <a:t>1</a:t>
                      </a:r>
                    </a:p>
                  </a:txBody>
                  <a:tcPr/>
                </a:tc>
                <a:tc>
                  <a:txBody>
                    <a:bodyPr/>
                    <a:lstStyle/>
                    <a:p>
                      <a:r>
                        <a:rPr lang="nn-NO" sz="1000"/>
                        <a:t>0</a:t>
                      </a:r>
                    </a:p>
                  </a:txBody>
                  <a:tcPr/>
                </a:tc>
                <a:tc>
                  <a:txBody>
                    <a:bodyPr/>
                    <a:lstStyle/>
                    <a:p>
                      <a:r>
                        <a:rPr lang="nn-NO" sz="1000"/>
                        <a:t>0</a:t>
                      </a:r>
                    </a:p>
                  </a:txBody>
                  <a:tcPr/>
                </a:tc>
                <a:tc>
                  <a:txBody>
                    <a:bodyPr/>
                    <a:lstStyle/>
                    <a:p>
                      <a:r>
                        <a:rPr lang="nn-NO" sz="1000"/>
                        <a:t>0</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r>
            </a:tbl>
          </a:graphicData>
        </a:graphic>
      </p:graphicFrame>
      <p:graphicFrame>
        <p:nvGraphicFramePr>
          <p:cNvPr id="16" name="Tabell 15"/>
          <p:cNvGraphicFramePr>
            <a:graphicFrameLocks noGrp="1"/>
          </p:cNvGraphicFramePr>
          <p:nvPr/>
        </p:nvGraphicFramePr>
        <p:xfrm>
          <a:off x="3063836" y="3593570"/>
          <a:ext cx="5701241" cy="1463040"/>
        </p:xfrm>
        <a:graphic>
          <a:graphicData uri="http://schemas.openxmlformats.org/drawingml/2006/table">
            <a:tbl>
              <a:tblPr firstRow="1" bandRow="1">
                <a:tableStyleId>{5940675A-B579-460E-94D1-54222C63F5DA}</a:tableStyleId>
              </a:tblPr>
              <a:tblGrid>
                <a:gridCol w="438557"/>
                <a:gridCol w="438557"/>
                <a:gridCol w="438557"/>
                <a:gridCol w="438557"/>
                <a:gridCol w="438557"/>
                <a:gridCol w="438557"/>
                <a:gridCol w="438557"/>
                <a:gridCol w="438557"/>
                <a:gridCol w="438557"/>
                <a:gridCol w="438557"/>
                <a:gridCol w="438557"/>
                <a:gridCol w="438557"/>
                <a:gridCol w="438557"/>
              </a:tblGrid>
              <a:tr h="243840">
                <a:tc>
                  <a:txBody>
                    <a:bodyPr/>
                    <a:lstStyle/>
                    <a:p>
                      <a:r>
                        <a:rPr lang="nn-NO" sz="1000"/>
                        <a:t>1999</a:t>
                      </a:r>
                    </a:p>
                  </a:txBody>
                  <a:tcPr>
                    <a:solidFill>
                      <a:srgbClr val="3366FF"/>
                    </a:solidFill>
                  </a:tcPr>
                </a:tc>
                <a:tc>
                  <a:txBody>
                    <a:bodyPr/>
                    <a:lstStyle/>
                    <a:p>
                      <a:r>
                        <a:rPr lang="nn-NO" sz="1000"/>
                        <a:t>2000</a:t>
                      </a:r>
                    </a:p>
                  </a:txBody>
                  <a:tcPr>
                    <a:solidFill>
                      <a:srgbClr val="3366FF"/>
                    </a:solidFill>
                  </a:tcPr>
                </a:tc>
                <a:tc>
                  <a:txBody>
                    <a:bodyPr/>
                    <a:lstStyle/>
                    <a:p>
                      <a:r>
                        <a:rPr lang="nn-NO" sz="1000"/>
                        <a:t>2001</a:t>
                      </a:r>
                    </a:p>
                  </a:txBody>
                  <a:tcPr>
                    <a:solidFill>
                      <a:srgbClr val="3366FF"/>
                    </a:solidFill>
                  </a:tcPr>
                </a:tc>
                <a:tc>
                  <a:txBody>
                    <a:bodyPr/>
                    <a:lstStyle/>
                    <a:p>
                      <a:r>
                        <a:rPr lang="nn-NO" sz="1000"/>
                        <a:t>2002</a:t>
                      </a:r>
                    </a:p>
                  </a:txBody>
                  <a:tcPr>
                    <a:solidFill>
                      <a:srgbClr val="3366FF"/>
                    </a:solidFill>
                  </a:tcPr>
                </a:tc>
                <a:tc>
                  <a:txBody>
                    <a:bodyPr/>
                    <a:lstStyle/>
                    <a:p>
                      <a:r>
                        <a:rPr lang="nn-NO" sz="1000"/>
                        <a:t>2003</a:t>
                      </a:r>
                    </a:p>
                  </a:txBody>
                  <a:tcPr>
                    <a:solidFill>
                      <a:srgbClr val="3366FF"/>
                    </a:solidFill>
                  </a:tcPr>
                </a:tc>
                <a:tc>
                  <a:txBody>
                    <a:bodyPr/>
                    <a:lstStyle/>
                    <a:p>
                      <a:r>
                        <a:rPr lang="nn-NO" sz="1000"/>
                        <a:t>2004</a:t>
                      </a:r>
                    </a:p>
                  </a:txBody>
                  <a:tcPr>
                    <a:solidFill>
                      <a:srgbClr val="3366FF"/>
                    </a:solidFill>
                  </a:tcPr>
                </a:tc>
                <a:tc>
                  <a:txBody>
                    <a:bodyPr/>
                    <a:lstStyle/>
                    <a:p>
                      <a:r>
                        <a:rPr lang="nn-NO" sz="1000"/>
                        <a:t>2005</a:t>
                      </a:r>
                    </a:p>
                  </a:txBody>
                  <a:tcPr>
                    <a:solidFill>
                      <a:srgbClr val="3366FF"/>
                    </a:solidFill>
                  </a:tcPr>
                </a:tc>
                <a:tc>
                  <a:txBody>
                    <a:bodyPr/>
                    <a:lstStyle/>
                    <a:p>
                      <a:r>
                        <a:rPr lang="nn-NO" sz="1000"/>
                        <a:t>2006</a:t>
                      </a:r>
                    </a:p>
                  </a:txBody>
                  <a:tcPr>
                    <a:solidFill>
                      <a:srgbClr val="3366FF"/>
                    </a:solidFill>
                  </a:tcPr>
                </a:tc>
                <a:tc>
                  <a:txBody>
                    <a:bodyPr/>
                    <a:lstStyle/>
                    <a:p>
                      <a:r>
                        <a:rPr lang="nn-NO" sz="1000"/>
                        <a:t>2007</a:t>
                      </a:r>
                    </a:p>
                  </a:txBody>
                  <a:tcPr>
                    <a:solidFill>
                      <a:srgbClr val="3366FF"/>
                    </a:solidFill>
                  </a:tcPr>
                </a:tc>
                <a:tc>
                  <a:txBody>
                    <a:bodyPr/>
                    <a:lstStyle/>
                    <a:p>
                      <a:r>
                        <a:rPr lang="nn-NO" sz="1000"/>
                        <a:t>2008</a:t>
                      </a:r>
                    </a:p>
                  </a:txBody>
                  <a:tcPr>
                    <a:solidFill>
                      <a:srgbClr val="3366FF"/>
                    </a:solidFill>
                  </a:tcPr>
                </a:tc>
                <a:tc>
                  <a:txBody>
                    <a:bodyPr/>
                    <a:lstStyle/>
                    <a:p>
                      <a:r>
                        <a:rPr lang="nn-NO" sz="1000"/>
                        <a:t>2009</a:t>
                      </a:r>
                    </a:p>
                  </a:txBody>
                  <a:tcPr>
                    <a:solidFill>
                      <a:srgbClr val="3366FF"/>
                    </a:solidFill>
                  </a:tcPr>
                </a:tc>
                <a:tc>
                  <a:txBody>
                    <a:bodyPr/>
                    <a:lstStyle/>
                    <a:p>
                      <a:r>
                        <a:rPr lang="nn-NO" sz="1000"/>
                        <a:t>2010</a:t>
                      </a:r>
                    </a:p>
                  </a:txBody>
                  <a:tcPr>
                    <a:solidFill>
                      <a:srgbClr val="3366FF"/>
                    </a:solidFill>
                  </a:tcPr>
                </a:tc>
                <a:tc>
                  <a:txBody>
                    <a:bodyPr/>
                    <a:lstStyle/>
                    <a:p>
                      <a:r>
                        <a:rPr lang="nn-NO" sz="1000"/>
                        <a:t>2011</a:t>
                      </a:r>
                    </a:p>
                  </a:txBody>
                  <a:tcPr>
                    <a:solidFill>
                      <a:srgbClr val="3366FF"/>
                    </a:solidFill>
                  </a:tcPr>
                </a:tc>
              </a:tr>
              <a:tr h="243840">
                <a:tc>
                  <a:txBody>
                    <a:bodyPr/>
                    <a:lstStyle/>
                    <a:p>
                      <a:r>
                        <a:rPr lang="nn-NO" sz="1000"/>
                        <a:t>0</a:t>
                      </a:r>
                    </a:p>
                  </a:txBody>
                  <a:tcPr/>
                </a:tc>
                <a:tc>
                  <a:txBody>
                    <a:bodyPr/>
                    <a:lstStyle/>
                    <a:p>
                      <a:r>
                        <a:rPr lang="nn-NO" sz="1000"/>
                        <a:t>1</a:t>
                      </a:r>
                    </a:p>
                  </a:txBody>
                  <a:tcPr/>
                </a:tc>
                <a:tc>
                  <a:txBody>
                    <a:bodyPr/>
                    <a:lstStyle/>
                    <a:p>
                      <a:r>
                        <a:rPr lang="nn-NO" sz="1000"/>
                        <a:t>0</a:t>
                      </a:r>
                    </a:p>
                  </a:txBody>
                  <a:tcPr/>
                </a:tc>
                <a:tc>
                  <a:txBody>
                    <a:bodyPr/>
                    <a:lstStyle/>
                    <a:p>
                      <a:r>
                        <a:rPr lang="nn-NO" sz="1000"/>
                        <a:t>1</a:t>
                      </a:r>
                    </a:p>
                  </a:txBody>
                  <a:tcPr/>
                </a:tc>
                <a:tc>
                  <a:txBody>
                    <a:bodyPr/>
                    <a:lstStyle/>
                    <a:p>
                      <a:r>
                        <a:rPr lang="nn-NO" sz="1000"/>
                        <a:t>1</a:t>
                      </a:r>
                    </a:p>
                  </a:txBody>
                  <a:tcPr/>
                </a:tc>
                <a:tc>
                  <a:txBody>
                    <a:bodyPr/>
                    <a:lstStyle/>
                    <a:p>
                      <a:r>
                        <a:rPr lang="nn-NO" sz="1000"/>
                        <a:t>0</a:t>
                      </a:r>
                    </a:p>
                  </a:txBody>
                  <a:tcPr/>
                </a:tc>
                <a:tc>
                  <a:txBody>
                    <a:bodyPr/>
                    <a:lstStyle/>
                    <a:p>
                      <a:r>
                        <a:rPr lang="nn-NO" sz="1000"/>
                        <a:t>0</a:t>
                      </a:r>
                    </a:p>
                  </a:txBody>
                  <a:tcPr/>
                </a:tc>
                <a:tc>
                  <a:txBody>
                    <a:bodyPr/>
                    <a:lstStyle/>
                    <a:p>
                      <a:r>
                        <a:rPr lang="nn-NO" sz="1000"/>
                        <a:t>0</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r>
              <a:tr h="243840">
                <a:tc>
                  <a:txBody>
                    <a:bodyPr/>
                    <a:lstStyle/>
                    <a:p>
                      <a:r>
                        <a:rPr lang="nn-NO" sz="1000"/>
                        <a:t>0</a:t>
                      </a:r>
                    </a:p>
                  </a:txBody>
                  <a:tcPr/>
                </a:tc>
                <a:tc>
                  <a:txBody>
                    <a:bodyPr/>
                    <a:lstStyle/>
                    <a:p>
                      <a:r>
                        <a:rPr lang="nn-NO" sz="1000"/>
                        <a:t>0</a:t>
                      </a:r>
                    </a:p>
                  </a:txBody>
                  <a:tcPr/>
                </a:tc>
                <a:tc>
                  <a:txBody>
                    <a:bodyPr/>
                    <a:lstStyle/>
                    <a:p>
                      <a:r>
                        <a:rPr lang="nn-NO" sz="1000"/>
                        <a:t>0</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0</a:t>
                      </a:r>
                    </a:p>
                  </a:txBody>
                  <a:tcPr/>
                </a:tc>
                <a:tc>
                  <a:txBody>
                    <a:bodyPr/>
                    <a:lstStyle/>
                    <a:p>
                      <a:r>
                        <a:rPr lang="nn-NO" sz="1000"/>
                        <a:t>0</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0</a:t>
                      </a:r>
                    </a:p>
                  </a:txBody>
                  <a:tcPr/>
                </a:tc>
              </a:tr>
              <a:tr h="243840">
                <a:tc>
                  <a:txBody>
                    <a:bodyPr/>
                    <a:lstStyle/>
                    <a:p>
                      <a:r>
                        <a:rPr lang="nn-NO" sz="1000"/>
                        <a:t>0</a:t>
                      </a:r>
                    </a:p>
                  </a:txBody>
                  <a:tcPr/>
                </a:tc>
                <a:tc>
                  <a:txBody>
                    <a:bodyPr/>
                    <a:lstStyle/>
                    <a:p>
                      <a:r>
                        <a:rPr lang="nn-NO" sz="1000"/>
                        <a:t>0</a:t>
                      </a:r>
                    </a:p>
                  </a:txBody>
                  <a:tcPr/>
                </a:tc>
                <a:tc>
                  <a:txBody>
                    <a:bodyPr/>
                    <a:lstStyle/>
                    <a:p>
                      <a:r>
                        <a:rPr lang="nn-NO" sz="1000"/>
                        <a:t>0</a:t>
                      </a:r>
                    </a:p>
                  </a:txBody>
                  <a:tcPr/>
                </a:tc>
                <a:tc>
                  <a:txBody>
                    <a:bodyPr/>
                    <a:lstStyle/>
                    <a:p>
                      <a:r>
                        <a:rPr lang="nn-NO" sz="1000"/>
                        <a:t>1</a:t>
                      </a:r>
                    </a:p>
                  </a:txBody>
                  <a:tcPr/>
                </a:tc>
                <a:tc>
                  <a:txBody>
                    <a:bodyPr/>
                    <a:lstStyle/>
                    <a:p>
                      <a:r>
                        <a:rPr lang="nn-NO" sz="1000"/>
                        <a:t>1</a:t>
                      </a:r>
                    </a:p>
                  </a:txBody>
                  <a:tcPr/>
                </a:tc>
                <a:tc>
                  <a:txBody>
                    <a:bodyPr/>
                    <a:lstStyle/>
                    <a:p>
                      <a:r>
                        <a:rPr lang="nn-NO" sz="1000"/>
                        <a:t>0</a:t>
                      </a:r>
                    </a:p>
                  </a:txBody>
                  <a:tcPr/>
                </a:tc>
                <a:tc>
                  <a:txBody>
                    <a:bodyPr/>
                    <a:lstStyle/>
                    <a:p>
                      <a:r>
                        <a:rPr lang="nn-NO" sz="1000"/>
                        <a:t>0</a:t>
                      </a:r>
                    </a:p>
                  </a:txBody>
                  <a:tcPr/>
                </a:tc>
                <a:tc>
                  <a:txBody>
                    <a:bodyPr/>
                    <a:lstStyle/>
                    <a:p>
                      <a:r>
                        <a:rPr lang="nn-NO" sz="1000"/>
                        <a:t>0</a:t>
                      </a:r>
                    </a:p>
                  </a:txBody>
                  <a:tcPr/>
                </a:tc>
                <a:tc>
                  <a:txBody>
                    <a:bodyPr/>
                    <a:lstStyle/>
                    <a:p>
                      <a:r>
                        <a:rPr lang="nn-NO" sz="1000"/>
                        <a:t>1</a:t>
                      </a:r>
                    </a:p>
                  </a:txBody>
                  <a:tcPr/>
                </a:tc>
                <a:tc>
                  <a:txBody>
                    <a:bodyPr/>
                    <a:lstStyle/>
                    <a:p>
                      <a:r>
                        <a:rPr lang="nn-NO" sz="1000"/>
                        <a:t>1</a:t>
                      </a:r>
                    </a:p>
                  </a:txBody>
                  <a:tcPr/>
                </a:tc>
                <a:tc>
                  <a:txBody>
                    <a:bodyPr/>
                    <a:lstStyle/>
                    <a:p>
                      <a:r>
                        <a:rPr lang="nn-NO" sz="1000"/>
                        <a:t>0</a:t>
                      </a:r>
                    </a:p>
                  </a:txBody>
                  <a:tcPr/>
                </a:tc>
                <a:tc>
                  <a:txBody>
                    <a:bodyPr/>
                    <a:lstStyle/>
                    <a:p>
                      <a:r>
                        <a:rPr lang="nn-NO" sz="1000"/>
                        <a:t>1</a:t>
                      </a:r>
                    </a:p>
                  </a:txBody>
                  <a:tcPr/>
                </a:tc>
                <a:tc>
                  <a:txBody>
                    <a:bodyPr/>
                    <a:lstStyle/>
                    <a:p>
                      <a:r>
                        <a:rPr lang="nn-NO" sz="1000"/>
                        <a:t>1</a:t>
                      </a:r>
                    </a:p>
                  </a:txBody>
                  <a:tcPr/>
                </a:tc>
              </a:tr>
              <a:tr h="243840">
                <a:tc>
                  <a:txBody>
                    <a:bodyPr/>
                    <a:lstStyle/>
                    <a:p>
                      <a:r>
                        <a:rPr lang="nn-NO" sz="1000"/>
                        <a:t>0</a:t>
                      </a:r>
                    </a:p>
                  </a:txBody>
                  <a:tcPr/>
                </a:tc>
                <a:tc>
                  <a:txBody>
                    <a:bodyPr/>
                    <a:lstStyle/>
                    <a:p>
                      <a:r>
                        <a:rPr lang="nn-NO" sz="1000"/>
                        <a:t>0</a:t>
                      </a:r>
                    </a:p>
                  </a:txBody>
                  <a:tcPr/>
                </a:tc>
                <a:tc>
                  <a:txBody>
                    <a:bodyPr/>
                    <a:lstStyle/>
                    <a:p>
                      <a:r>
                        <a:rPr lang="nn-NO" sz="1000"/>
                        <a:t>0</a:t>
                      </a:r>
                    </a:p>
                  </a:txBody>
                  <a:tcPr/>
                </a:tc>
                <a:tc>
                  <a:txBody>
                    <a:bodyPr/>
                    <a:lstStyle/>
                    <a:p>
                      <a:r>
                        <a:rPr lang="nn-NO" sz="1000"/>
                        <a:t>0</a:t>
                      </a:r>
                    </a:p>
                  </a:txBody>
                  <a:tcPr/>
                </a:tc>
                <a:tc>
                  <a:txBody>
                    <a:bodyPr/>
                    <a:lstStyle/>
                    <a:p>
                      <a:r>
                        <a:rPr lang="nn-NO" sz="1000"/>
                        <a:t>0</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c>
                  <a:txBody>
                    <a:bodyPr/>
                    <a:lstStyle/>
                    <a:p>
                      <a:r>
                        <a:rPr lang="nn-NO" sz="1000"/>
                        <a:t>0</a:t>
                      </a:r>
                    </a:p>
                  </a:txBody>
                  <a:tcPr/>
                </a:tc>
                <a:tc>
                  <a:txBody>
                    <a:bodyPr/>
                    <a:lstStyle/>
                    <a:p>
                      <a:r>
                        <a:rPr lang="nn-NO" sz="1000"/>
                        <a:t>0</a:t>
                      </a:r>
                    </a:p>
                  </a:txBody>
                  <a:tcPr/>
                </a:tc>
                <a:tc>
                  <a:txBody>
                    <a:bodyPr/>
                    <a:lstStyle/>
                    <a:p>
                      <a:r>
                        <a:rPr lang="nn-NO" sz="1000"/>
                        <a:t>1</a:t>
                      </a:r>
                    </a:p>
                  </a:txBody>
                  <a:tcPr/>
                </a:tc>
                <a:tc>
                  <a:txBody>
                    <a:bodyPr/>
                    <a:lstStyle/>
                    <a:p>
                      <a:r>
                        <a:rPr lang="nn-NO" sz="1000"/>
                        <a:t>1</a:t>
                      </a:r>
                    </a:p>
                  </a:txBody>
                  <a:tcPr/>
                </a:tc>
                <a:tc>
                  <a:txBody>
                    <a:bodyPr/>
                    <a:lstStyle/>
                    <a:p>
                      <a:r>
                        <a:rPr lang="nn-NO" sz="1000"/>
                        <a:t>1</a:t>
                      </a:r>
                    </a:p>
                  </a:txBody>
                  <a:tcPr/>
                </a:tc>
              </a:tr>
              <a:tr h="243840">
                <a:tc>
                  <a:txBody>
                    <a:bodyPr/>
                    <a:lstStyle/>
                    <a:p>
                      <a:r>
                        <a:rPr lang="nn-NO" sz="1000"/>
                        <a:t>0</a:t>
                      </a:r>
                    </a:p>
                  </a:txBody>
                  <a:tcPr/>
                </a:tc>
                <a:tc>
                  <a:txBody>
                    <a:bodyPr/>
                    <a:lstStyle/>
                    <a:p>
                      <a:r>
                        <a:rPr lang="nn-NO" sz="1000"/>
                        <a:t>0</a:t>
                      </a:r>
                    </a:p>
                  </a:txBody>
                  <a:tcPr/>
                </a:tc>
                <a:tc>
                  <a:txBody>
                    <a:bodyPr/>
                    <a:lstStyle/>
                    <a:p>
                      <a:r>
                        <a:rPr lang="nn-NO" sz="1000"/>
                        <a:t>0</a:t>
                      </a:r>
                    </a:p>
                  </a:txBody>
                  <a:tcPr/>
                </a:tc>
                <a:tc>
                  <a:txBody>
                    <a:bodyPr/>
                    <a:lstStyle/>
                    <a:p>
                      <a:r>
                        <a:rPr lang="nn-NO" sz="1000"/>
                        <a:t>1</a:t>
                      </a:r>
                    </a:p>
                  </a:txBody>
                  <a:tcPr/>
                </a:tc>
                <a:tc>
                  <a:txBody>
                    <a:bodyPr/>
                    <a:lstStyle/>
                    <a:p>
                      <a:r>
                        <a:rPr lang="nn-NO" sz="1000"/>
                        <a:t>0</a:t>
                      </a:r>
                    </a:p>
                  </a:txBody>
                  <a:tcPr/>
                </a:tc>
                <a:tc>
                  <a:txBody>
                    <a:bodyPr/>
                    <a:lstStyle/>
                    <a:p>
                      <a:r>
                        <a:rPr lang="nn-NO" sz="1000"/>
                        <a:t>0</a:t>
                      </a:r>
                    </a:p>
                  </a:txBody>
                  <a:tcPr/>
                </a:tc>
                <a:tc>
                  <a:txBody>
                    <a:bodyPr/>
                    <a:lstStyle/>
                    <a:p>
                      <a:r>
                        <a:rPr lang="nn-NO" sz="1000"/>
                        <a:t>0</a:t>
                      </a:r>
                    </a:p>
                  </a:txBody>
                  <a:tcPr/>
                </a:tc>
                <a:tc>
                  <a:txBody>
                    <a:bodyPr/>
                    <a:lstStyle/>
                    <a:p>
                      <a:r>
                        <a:rPr lang="nn-NO" sz="1000"/>
                        <a:t>0</a:t>
                      </a:r>
                    </a:p>
                  </a:txBody>
                  <a:tcPr/>
                </a:tc>
                <a:tc>
                  <a:txBody>
                    <a:bodyPr/>
                    <a:lstStyle/>
                    <a:p>
                      <a:r>
                        <a:rPr lang="nn-NO" sz="1000"/>
                        <a:t>0</a:t>
                      </a:r>
                    </a:p>
                  </a:txBody>
                  <a:tcPr/>
                </a:tc>
                <a:tc>
                  <a:txBody>
                    <a:bodyPr/>
                    <a:lstStyle/>
                    <a:p>
                      <a:r>
                        <a:rPr lang="nn-NO" sz="1000"/>
                        <a:t>0</a:t>
                      </a:r>
                    </a:p>
                  </a:txBody>
                  <a:tcPr/>
                </a:tc>
                <a:tc>
                  <a:txBody>
                    <a:bodyPr/>
                    <a:lstStyle/>
                    <a:p>
                      <a:r>
                        <a:rPr lang="nn-NO" sz="1000"/>
                        <a:t>1</a:t>
                      </a:r>
                    </a:p>
                  </a:txBody>
                  <a:tcPr/>
                </a:tc>
                <a:tc>
                  <a:txBody>
                    <a:bodyPr/>
                    <a:lstStyle/>
                    <a:p>
                      <a:r>
                        <a:rPr lang="nn-NO" sz="1000"/>
                        <a:t>1</a:t>
                      </a:r>
                    </a:p>
                  </a:txBody>
                  <a:tcPr/>
                </a:tc>
                <a:tc>
                  <a:txBody>
                    <a:bodyPr/>
                    <a:lstStyle/>
                    <a:p>
                      <a:r>
                        <a:rPr lang="nn-NO" sz="1000"/>
                        <a:t>0</a:t>
                      </a:r>
                    </a:p>
                  </a:txBody>
                  <a:tcPr/>
                </a:tc>
              </a:tr>
            </a:tbl>
          </a:graphicData>
        </a:graphic>
      </p:graphicFrame>
      <p:graphicFrame>
        <p:nvGraphicFramePr>
          <p:cNvPr id="17" name="Tabell 16"/>
          <p:cNvGraphicFramePr>
            <a:graphicFrameLocks noGrp="1"/>
          </p:cNvGraphicFramePr>
          <p:nvPr/>
        </p:nvGraphicFramePr>
        <p:xfrm>
          <a:off x="3063836" y="5321364"/>
          <a:ext cx="5701241" cy="370840"/>
        </p:xfrm>
        <a:graphic>
          <a:graphicData uri="http://schemas.openxmlformats.org/drawingml/2006/table">
            <a:tbl>
              <a:tblPr firstRow="1" bandRow="1">
                <a:tableStyleId>{5940675A-B579-460E-94D1-54222C63F5DA}</a:tableStyleId>
              </a:tblPr>
              <a:tblGrid>
                <a:gridCol w="438557"/>
                <a:gridCol w="438557"/>
                <a:gridCol w="438557"/>
                <a:gridCol w="438557"/>
                <a:gridCol w="438557"/>
                <a:gridCol w="438557"/>
                <a:gridCol w="438557"/>
                <a:gridCol w="438557"/>
                <a:gridCol w="438557"/>
                <a:gridCol w="438557"/>
                <a:gridCol w="438557"/>
                <a:gridCol w="438557"/>
                <a:gridCol w="438557"/>
              </a:tblGrid>
              <a:tr h="370840">
                <a:tc>
                  <a:txBody>
                    <a:bodyPr/>
                    <a:lstStyle/>
                    <a:p>
                      <a:r>
                        <a:rPr lang="nn-NO" sz="1000"/>
                        <a:t>13</a:t>
                      </a:r>
                    </a:p>
                  </a:txBody>
                  <a:tcPr/>
                </a:tc>
                <a:tc>
                  <a:txBody>
                    <a:bodyPr/>
                    <a:lstStyle/>
                    <a:p>
                      <a:r>
                        <a:rPr lang="nn-NO" sz="1000"/>
                        <a:t>16</a:t>
                      </a:r>
                    </a:p>
                  </a:txBody>
                  <a:tcPr/>
                </a:tc>
                <a:tc>
                  <a:txBody>
                    <a:bodyPr/>
                    <a:lstStyle/>
                    <a:p>
                      <a:r>
                        <a:rPr lang="nn-NO" sz="1000"/>
                        <a:t>13</a:t>
                      </a:r>
                    </a:p>
                  </a:txBody>
                  <a:tcPr/>
                </a:tc>
                <a:tc>
                  <a:txBody>
                    <a:bodyPr/>
                    <a:lstStyle/>
                    <a:p>
                      <a:r>
                        <a:rPr lang="nn-NO" sz="1000"/>
                        <a:t>23</a:t>
                      </a:r>
                    </a:p>
                  </a:txBody>
                  <a:tcPr/>
                </a:tc>
                <a:tc>
                  <a:txBody>
                    <a:bodyPr/>
                    <a:lstStyle/>
                    <a:p>
                      <a:r>
                        <a:rPr lang="nn-NO" sz="1000"/>
                        <a:t>22</a:t>
                      </a:r>
                    </a:p>
                  </a:txBody>
                  <a:tcPr/>
                </a:tc>
                <a:tc>
                  <a:txBody>
                    <a:bodyPr/>
                    <a:lstStyle/>
                    <a:p>
                      <a:r>
                        <a:rPr lang="nn-NO" sz="1000"/>
                        <a:t>18</a:t>
                      </a:r>
                    </a:p>
                  </a:txBody>
                  <a:tcPr/>
                </a:tc>
                <a:tc>
                  <a:txBody>
                    <a:bodyPr/>
                    <a:lstStyle/>
                    <a:p>
                      <a:r>
                        <a:rPr lang="nn-NO" sz="1000"/>
                        <a:t>16</a:t>
                      </a:r>
                    </a:p>
                  </a:txBody>
                  <a:tcPr/>
                </a:tc>
                <a:tc>
                  <a:txBody>
                    <a:bodyPr/>
                    <a:lstStyle/>
                    <a:p>
                      <a:r>
                        <a:rPr lang="nn-NO" sz="1000"/>
                        <a:t>17</a:t>
                      </a:r>
                    </a:p>
                  </a:txBody>
                  <a:tcPr/>
                </a:tc>
                <a:tc>
                  <a:txBody>
                    <a:bodyPr/>
                    <a:lstStyle/>
                    <a:p>
                      <a:r>
                        <a:rPr lang="nn-NO" sz="1000"/>
                        <a:t>21</a:t>
                      </a:r>
                    </a:p>
                  </a:txBody>
                  <a:tcPr/>
                </a:tc>
                <a:tc>
                  <a:txBody>
                    <a:bodyPr/>
                    <a:lstStyle/>
                    <a:p>
                      <a:r>
                        <a:rPr lang="nn-NO" sz="1000"/>
                        <a:t>21</a:t>
                      </a:r>
                    </a:p>
                  </a:txBody>
                  <a:tcPr/>
                </a:tc>
                <a:tc>
                  <a:txBody>
                    <a:bodyPr/>
                    <a:lstStyle/>
                    <a:p>
                      <a:r>
                        <a:rPr lang="nn-NO" sz="1000"/>
                        <a:t>23</a:t>
                      </a:r>
                    </a:p>
                  </a:txBody>
                  <a:tcPr/>
                </a:tc>
                <a:tc>
                  <a:txBody>
                    <a:bodyPr/>
                    <a:lstStyle/>
                    <a:p>
                      <a:r>
                        <a:rPr lang="nn-NO" sz="1000"/>
                        <a:t>25</a:t>
                      </a:r>
                    </a:p>
                  </a:txBody>
                  <a:tcPr/>
                </a:tc>
                <a:tc>
                  <a:txBody>
                    <a:bodyPr/>
                    <a:lstStyle/>
                    <a:p>
                      <a:r>
                        <a:rPr lang="nn-NO" sz="1000"/>
                        <a:t>22</a:t>
                      </a:r>
                    </a:p>
                  </a:txBody>
                  <a:tcPr/>
                </a:tc>
              </a:tr>
            </a:tbl>
          </a:graphicData>
        </a:graphic>
      </p:graphicFrame>
      <p:graphicFrame>
        <p:nvGraphicFramePr>
          <p:cNvPr id="18" name="Tabell 17"/>
          <p:cNvGraphicFramePr>
            <a:graphicFrameLocks noGrp="1"/>
          </p:cNvGraphicFramePr>
          <p:nvPr/>
        </p:nvGraphicFramePr>
        <p:xfrm>
          <a:off x="587699" y="5321364"/>
          <a:ext cx="2165583" cy="370840"/>
        </p:xfrm>
        <a:graphic>
          <a:graphicData uri="http://schemas.openxmlformats.org/drawingml/2006/table">
            <a:tbl>
              <a:tblPr firstRow="1" bandRow="1">
                <a:tableStyleId>{5940675A-B579-460E-94D1-54222C63F5DA}</a:tableStyleId>
              </a:tblPr>
              <a:tblGrid>
                <a:gridCol w="2165583"/>
              </a:tblGrid>
              <a:tr h="370840">
                <a:tc>
                  <a:txBody>
                    <a:bodyPr/>
                    <a:lstStyle/>
                    <a:p>
                      <a:r>
                        <a:rPr lang="nn-NO" sz="1000"/>
                        <a:t>Sum skåre</a:t>
                      </a:r>
                    </a:p>
                  </a:txBody>
                  <a:tcPr/>
                </a:tc>
              </a:tr>
            </a:tbl>
          </a:graphicData>
        </a:graphic>
      </p:graphicFrame>
      <p:sp>
        <p:nvSpPr>
          <p:cNvPr id="13" name="Plassholder for lysbildenummer 12"/>
          <p:cNvSpPr>
            <a:spLocks noGrp="1"/>
          </p:cNvSpPr>
          <p:nvPr>
            <p:ph type="sldNum" sz="quarter" idx="12"/>
          </p:nvPr>
        </p:nvSpPr>
        <p:spPr/>
        <p:txBody>
          <a:bodyPr/>
          <a:lstStyle/>
          <a:p>
            <a:fld id="{59F861E8-AF8C-7345-8C92-545AC566BE01}" type="slidenum">
              <a:rPr lang="nb-NO"/>
              <a:pPr/>
              <a:t>7</a:t>
            </a:fld>
            <a:endParaRPr lang="nb-NO"/>
          </a:p>
        </p:txBody>
      </p:sp>
      <p:sp>
        <p:nvSpPr>
          <p:cNvPr id="14" name="Plassholder for bunntekst 13"/>
          <p:cNvSpPr>
            <a:spLocks noGrp="1"/>
          </p:cNvSpPr>
          <p:nvPr>
            <p:ph type="ftr" sz="quarter" idx="11"/>
          </p:nvPr>
        </p:nvSpPr>
        <p:spPr/>
        <p:txBody>
          <a:bodyPr/>
          <a:lstStyle/>
          <a:p>
            <a:r>
              <a:rPr lang="nb-NO"/>
              <a:t>Copyright Rune Fardal </a:t>
            </a:r>
            <a:endParaRPr lang="nn-NO"/>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graphicFrame>
        <p:nvGraphicFramePr>
          <p:cNvPr id="4" name="Diagram 3"/>
          <p:cNvGraphicFramePr/>
          <p:nvPr/>
        </p:nvGraphicFramePr>
        <p:xfrm>
          <a:off x="1053913" y="230901"/>
          <a:ext cx="6978787" cy="4749987"/>
        </p:xfrm>
        <a:graphic>
          <a:graphicData uri="http://schemas.openxmlformats.org/drawingml/2006/chart">
            <c:chart xmlns:c="http://schemas.openxmlformats.org/drawingml/2006/chart" xmlns:r="http://schemas.openxmlformats.org/officeDocument/2006/relationships" r:id="rId2"/>
          </a:graphicData>
        </a:graphic>
      </p:graphicFrame>
      <p:sp>
        <p:nvSpPr>
          <p:cNvPr id="6" name="TekstSylinder 5"/>
          <p:cNvSpPr txBox="1"/>
          <p:nvPr/>
        </p:nvSpPr>
        <p:spPr>
          <a:xfrm>
            <a:off x="354157" y="5164264"/>
            <a:ext cx="8435685" cy="1015663"/>
          </a:xfrm>
          <a:prstGeom prst="rect">
            <a:avLst/>
          </a:prstGeom>
          <a:noFill/>
        </p:spPr>
        <p:txBody>
          <a:bodyPr wrap="none" rtlCol="0">
            <a:spAutoFit/>
          </a:bodyPr>
          <a:lstStyle/>
          <a:p>
            <a:r>
              <a:rPr lang="nn-NO" sz="2000"/>
              <a:t>På bakgrunn av de 25 ledd som utgjør skåringsverktøyet, slik ”</a:t>
            </a:r>
            <a:r>
              <a:rPr lang="nn-NO" sz="2000" b="1" i="1"/>
              <a:t>konfliktdrivende</a:t>
            </a:r>
            <a:r>
              <a:rPr lang="nn-NO" sz="2000" i="1"/>
              <a:t>”</a:t>
            </a:r>
          </a:p>
          <a:p>
            <a:r>
              <a:rPr lang="nn-NO" sz="2000"/>
              <a:t>her defineres, viser grafen at konflikten for barnet stiger i hele perioden, også </a:t>
            </a:r>
          </a:p>
          <a:p>
            <a:r>
              <a:rPr lang="nn-NO" sz="2000" u="sng"/>
              <a:t>etter</a:t>
            </a:r>
            <a:r>
              <a:rPr lang="nn-NO" sz="2000"/>
              <a:t> at barnet har mistet all kontakt med sin far.  </a:t>
            </a:r>
          </a:p>
        </p:txBody>
      </p:sp>
      <p:sp>
        <p:nvSpPr>
          <p:cNvPr id="5" name="Plassholder for lysbildenummer 4"/>
          <p:cNvSpPr>
            <a:spLocks noGrp="1"/>
          </p:cNvSpPr>
          <p:nvPr>
            <p:ph type="sldNum" sz="quarter" idx="12"/>
          </p:nvPr>
        </p:nvSpPr>
        <p:spPr/>
        <p:txBody>
          <a:bodyPr/>
          <a:lstStyle/>
          <a:p>
            <a:fld id="{59F861E8-AF8C-7345-8C92-545AC566BE01}" type="slidenum">
              <a:rPr lang="nb-NO"/>
              <a:pPr/>
              <a:t>8</a:t>
            </a:fld>
            <a:endParaRPr lang="nb-NO"/>
          </a:p>
        </p:txBody>
      </p:sp>
      <p:sp>
        <p:nvSpPr>
          <p:cNvPr id="7" name="Plassholder for bunntekst 6"/>
          <p:cNvSpPr>
            <a:spLocks noGrp="1"/>
          </p:cNvSpPr>
          <p:nvPr>
            <p:ph type="ftr" sz="quarter" idx="11"/>
          </p:nvPr>
        </p:nvSpPr>
        <p:spPr/>
        <p:txBody>
          <a:bodyPr/>
          <a:lstStyle/>
          <a:p>
            <a:r>
              <a:rPr lang="nb-NO"/>
              <a:t>Copyright Rune Fardal </a:t>
            </a:r>
            <a:endParaRPr lang="nn-NO"/>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TekstSylinder 4"/>
          <p:cNvSpPr txBox="1"/>
          <p:nvPr/>
        </p:nvSpPr>
        <p:spPr>
          <a:xfrm>
            <a:off x="851772" y="527776"/>
            <a:ext cx="7487108" cy="5324535"/>
          </a:xfrm>
          <a:prstGeom prst="rect">
            <a:avLst/>
          </a:prstGeom>
          <a:noFill/>
        </p:spPr>
        <p:txBody>
          <a:bodyPr wrap="square" rtlCol="0">
            <a:spAutoFit/>
          </a:bodyPr>
          <a:lstStyle/>
          <a:p>
            <a:r>
              <a:rPr lang="nn-NO" sz="2000"/>
              <a:t>I denne oversikt er ”</a:t>
            </a:r>
            <a:r>
              <a:rPr lang="nn-NO" sz="2000" i="1"/>
              <a:t>konfliktdrivende</a:t>
            </a:r>
            <a:r>
              <a:rPr lang="nn-NO" sz="2000"/>
              <a:t>” operasjonalisert som summen </a:t>
            </a:r>
          </a:p>
          <a:p>
            <a:r>
              <a:rPr lang="nn-NO" sz="2000"/>
              <a:t>av de 5 punktene, med til sammen 25 underpunkter eller ledd. Alle disse ledd er et utrykk for premisser som bidrar til  økt konflikt.</a:t>
            </a:r>
          </a:p>
          <a:p>
            <a:endParaRPr lang="nn-NO" sz="2000"/>
          </a:p>
          <a:p>
            <a:r>
              <a:rPr lang="nn-NO" sz="2000"/>
              <a:t>En slik skår gjør at begrepet ”</a:t>
            </a:r>
            <a:r>
              <a:rPr lang="nn-NO" sz="2000" i="1"/>
              <a:t>konfliktdrivende”</a:t>
            </a:r>
            <a:r>
              <a:rPr lang="nn-NO" sz="2000"/>
              <a:t> ikke blir en subjektiv vurdering, men et objektivt utrykk for 25 premisser som øker konflikten for barnet. En svakhet ved denne tabell er at  den ikke  sier noe om  innholdet i det enkelte ledd. Således kan et ledd som sabotering samvær være betydelig mer konfliktdrivende enn at en part ikke har møtt til mekling.</a:t>
            </a:r>
          </a:p>
          <a:p>
            <a:endParaRPr lang="nn-NO" sz="2000"/>
          </a:p>
          <a:p>
            <a:r>
              <a:rPr lang="nn-NO" sz="2000"/>
              <a:t>Denne skåre er således et utrykk for  barnets konflikt i tidsrommet 1999 til 2010. Ved å skåre dette over flere år får vi en oversikt over utviklingen av  barnets konfliktnivået utifra de 25 ledd tabellen inneholder. I dette konkrete eksempel stiger konfliktnivået hele tiden også </a:t>
            </a:r>
            <a:r>
              <a:rPr lang="nn-NO" sz="2000" u="sng"/>
              <a:t>etter</a:t>
            </a:r>
            <a:r>
              <a:rPr lang="nn-NO" sz="2000"/>
              <a:t> at far resignerer i 2010. Interesant er det at barnest konfliktnivå øker uavhengig av fars tilstedeværelse.</a:t>
            </a:r>
          </a:p>
        </p:txBody>
      </p:sp>
      <p:sp>
        <p:nvSpPr>
          <p:cNvPr id="3" name="Plassholder for lysbildenummer 2"/>
          <p:cNvSpPr>
            <a:spLocks noGrp="1"/>
          </p:cNvSpPr>
          <p:nvPr>
            <p:ph type="sldNum" sz="quarter" idx="12"/>
          </p:nvPr>
        </p:nvSpPr>
        <p:spPr/>
        <p:txBody>
          <a:bodyPr/>
          <a:lstStyle/>
          <a:p>
            <a:fld id="{59F861E8-AF8C-7345-8C92-545AC566BE01}" type="slidenum">
              <a:rPr lang="nb-NO"/>
              <a:pPr/>
              <a:t>9</a:t>
            </a:fld>
            <a:endParaRPr lang="nb-NO"/>
          </a:p>
        </p:txBody>
      </p:sp>
      <p:sp>
        <p:nvSpPr>
          <p:cNvPr id="4" name="Plassholder for bunntekst 3"/>
          <p:cNvSpPr>
            <a:spLocks noGrp="1"/>
          </p:cNvSpPr>
          <p:nvPr>
            <p:ph type="ftr" sz="quarter" idx="11"/>
          </p:nvPr>
        </p:nvSpPr>
        <p:spPr/>
        <p:txBody>
          <a:bodyPr/>
          <a:lstStyle/>
          <a:p>
            <a:r>
              <a:rPr lang="nb-NO"/>
              <a:t>Copyright Rune Fardal </a:t>
            </a:r>
            <a:endParaRPr lang="nn-NO"/>
          </a:p>
        </p:txBody>
      </p:sp>
    </p:spTree>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1299</TotalTime>
  <Words>1598</Words>
  <Application>Microsoft Macintosh PowerPoint</Application>
  <PresentationFormat>Skjermfremvisning (4:3)</PresentationFormat>
  <Paragraphs>510</Paragraphs>
  <Slides>9</Slides>
  <Notes>0</Notes>
  <HiddenSlides>0</HiddenSlides>
  <MMClips>0</MMClips>
  <ScaleCrop>false</ScaleCrop>
  <HeadingPairs>
    <vt:vector size="4" baseType="variant">
      <vt:variant>
        <vt:lpstr>Utformingsmal</vt:lpstr>
      </vt:variant>
      <vt:variant>
        <vt:i4>1</vt:i4>
      </vt:variant>
      <vt:variant>
        <vt:lpstr>Lysbildetitler</vt:lpstr>
      </vt:variant>
      <vt:variant>
        <vt:i4>9</vt:i4>
      </vt:variant>
    </vt:vector>
  </HeadingPairs>
  <TitlesOfParts>
    <vt:vector size="10" baseType="lpstr">
      <vt:lpstr>Office-tema</vt:lpstr>
      <vt:lpstr>Operasjonalisering av begrepet :  ”konfliktdrivende” i barnefordelingsaker.  Et forslag til skåringsverktøy for konfliktnivå 2.4.2011, oppdatert 3.4.2011     Rune Fardal, psykologi student Personlighetsforstyrrelser med hovedvekt på narsissistisk problematikk i relasjon til barn http://www.sakkyndig.com     mail: rune@fardal.no </vt:lpstr>
      <vt:lpstr>Lysbilde 2</vt:lpstr>
      <vt:lpstr>Lysbilde 3</vt:lpstr>
      <vt:lpstr>Lysbilde 4</vt:lpstr>
      <vt:lpstr>Lysbilde 5</vt:lpstr>
      <vt:lpstr>Lysbilde 6</vt:lpstr>
      <vt:lpstr>Lysbilde 7</vt:lpstr>
      <vt:lpstr>Lysbilde 8</vt:lpstr>
      <vt:lpstr>Lysbilde 9</vt:lpstr>
    </vt:vector>
  </TitlesOfParts>
  <Company>angelica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Konfliktdrivende</dc:title>
  <dc:creator>Rune Fardal</dc:creator>
  <cp:lastModifiedBy>Rune Fardal</cp:lastModifiedBy>
  <cp:revision>85</cp:revision>
  <cp:lastPrinted>2011-04-03T07:22:29Z</cp:lastPrinted>
  <dcterms:created xsi:type="dcterms:W3CDTF">2011-04-03T12:54:03Z</dcterms:created>
  <dcterms:modified xsi:type="dcterms:W3CDTF">2011-04-03T13:05:39Z</dcterms:modified>
</cp:coreProperties>
</file>