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81" r:id="rId2"/>
    <p:sldId id="256" r:id="rId3"/>
    <p:sldId id="282" r:id="rId4"/>
    <p:sldId id="307" r:id="rId5"/>
    <p:sldId id="293" r:id="rId6"/>
    <p:sldId id="283" r:id="rId7"/>
    <p:sldId id="294" r:id="rId8"/>
    <p:sldId id="300" r:id="rId9"/>
    <p:sldId id="280" r:id="rId10"/>
    <p:sldId id="305" r:id="rId11"/>
    <p:sldId id="306" r:id="rId12"/>
    <p:sldId id="308" r:id="rId13"/>
    <p:sldId id="284" r:id="rId14"/>
    <p:sldId id="289" r:id="rId15"/>
    <p:sldId id="301" r:id="rId16"/>
    <p:sldId id="291" r:id="rId17"/>
    <p:sldId id="276" r:id="rId18"/>
    <p:sldId id="258" r:id="rId19"/>
    <p:sldId id="259" r:id="rId20"/>
    <p:sldId id="260" r:id="rId21"/>
    <p:sldId id="261" r:id="rId22"/>
    <p:sldId id="285" r:id="rId23"/>
    <p:sldId id="262" r:id="rId24"/>
    <p:sldId id="263" r:id="rId25"/>
    <p:sldId id="303" r:id="rId26"/>
    <p:sldId id="304" r:id="rId27"/>
    <p:sldId id="264" r:id="rId28"/>
    <p:sldId id="265" r:id="rId29"/>
    <p:sldId id="277" r:id="rId30"/>
    <p:sldId id="287" r:id="rId31"/>
    <p:sldId id="266" r:id="rId32"/>
    <p:sldId id="288" r:id="rId33"/>
    <p:sldId id="302" r:id="rId34"/>
    <p:sldId id="298" r:id="rId35"/>
    <p:sldId id="295" r:id="rId36"/>
    <p:sldId id="296" r:id="rId37"/>
    <p:sldId id="297" r:id="rId38"/>
    <p:sldId id="299" r:id="rId39"/>
    <p:sldId id="267" r:id="rId40"/>
    <p:sldId id="268" r:id="rId41"/>
    <p:sldId id="269" r:id="rId42"/>
    <p:sldId id="278" r:id="rId43"/>
    <p:sldId id="290" r:id="rId44"/>
    <p:sldId id="270" r:id="rId45"/>
    <p:sldId id="271" r:id="rId46"/>
    <p:sldId id="274" r:id="rId47"/>
    <p:sldId id="273" r:id="rId48"/>
    <p:sldId id="275" r:id="rId49"/>
    <p:sldId id="279" r:id="rId50"/>
    <p:sldId id="286" r:id="rId51"/>
    <p:sldId id="292" r:id="rId52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8C1D8-1594-D34A-A9AA-5D3070AC511A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0C3C2-E860-CA47-AE51-A6412DC612D7}" type="slidenum">
              <a:rPr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9071F-407C-7F46-9AA5-48304C75CDAD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8EE67-974A-7349-8BA0-C213D9F74141}" type="slidenum">
              <a:rPr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1</a:t>
            </a:fld>
            <a:endParaRPr lang="nn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10</a:t>
            </a:fld>
            <a:endParaRPr lang="nn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11</a:t>
            </a:fld>
            <a:endParaRPr lang="nn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2</a:t>
            </a:fld>
            <a:endParaRPr lang="nn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3</a:t>
            </a:fld>
            <a:endParaRPr lang="nn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4</a:t>
            </a:fld>
            <a:endParaRPr lang="nn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5</a:t>
            </a:fld>
            <a:endParaRPr lang="nn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6</a:t>
            </a:fld>
            <a:endParaRPr lang="nn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7</a:t>
            </a:fld>
            <a:endParaRPr lang="nn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8</a:t>
            </a:fld>
            <a:endParaRPr lang="nn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8EE67-974A-7349-8BA0-C213D9F74141}" type="slidenum">
              <a:rPr/>
              <a:pPr/>
              <a:t>9</a:t>
            </a:fld>
            <a:endParaRPr lang="nn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F73-88B9-E14C-ACAC-6D6BA3114772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5DDD-A414-124E-BC5D-3B2C0448DF0D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82DA-748D-4B48-9598-C06DC5CC50EE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0014-7496-7F47-BDAC-49AA54BE0E6B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15C2-27C5-8C42-A735-A595AC669F1E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6416-F485-E74C-8440-FFC2423226A8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5B8F-AA56-0444-9BE3-87A1B556EA52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D4C8-21B5-CC4E-8068-C8CFB2BF994A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97F40-34C8-4749-8E20-4FD3BDE72185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0D12-D9BE-3F4D-9886-24888DE635D8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9E06-1E9E-8045-B8AB-7F749DFE7697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9344B-67C7-7245-A3B1-D5C274FA5C92}" type="datetime1">
              <a:rPr lang="nn-NO"/>
              <a:pPr/>
              <a:t>01-11-11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5344D-A262-A54D-BCEA-5DEBF18F7F33}" type="slidenum">
              <a:rPr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1TB:%20WEB:Sakkyndig:psykologi:artikler:2spraak.docx!OLE_LINK2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akkyndig.com/psykologi/artvit/skogli201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kkyndig.com/psykologi/artvit/mehta2009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hyperlink" Target="http://www.sakkyndig.com/psykologi/artikler/STRESS-TRAUMER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kkyndig.com/psykologi/artvit/lloyd2005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kkyndig.com/psykologi/artvit/bremner2000.pdf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kkyndig.com/psykologi/artvit/carrion2007.pdf" TargetMode="External"/><Relationship Id="rId3" Type="http://schemas.openxmlformats.org/officeDocument/2006/relationships/hyperlink" Target="http://www.sakkyndig.com/psykologi/artvit/magarinos1997.pdf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y-online.org/dictionary/atp" TargetMode="External"/><Relationship Id="rId4" Type="http://schemas.openxmlformats.org/officeDocument/2006/relationships/hyperlink" Target="http://www.biology-online.org/dictionary/adenosine" TargetMode="External"/><Relationship Id="rId5" Type="http://schemas.openxmlformats.org/officeDocument/2006/relationships/hyperlink" Target="http://www.biology-online.org/dictionary/phosphate" TargetMode="External"/><Relationship Id="rId6" Type="http://schemas.openxmlformats.org/officeDocument/2006/relationships/hyperlink" Target="http://www.biology-online.org/dictionary/adp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kkyndig.com/psykologi/artikler/diabetes1.pdf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381071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Utviklingen av diabetes 1 : Stressmodellen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964914" y="2061486"/>
            <a:ext cx="712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400" b="1"/>
              <a:t>Hvilke faktorer  fører til at et barn utvikler </a:t>
            </a:r>
            <a:r>
              <a:rPr lang="nn-NO" sz="2400" b="1" i="1">
                <a:solidFill>
                  <a:srgbClr val="FF0000"/>
                </a:solidFill>
              </a:rPr>
              <a:t>diabetes 1</a:t>
            </a:r>
            <a:r>
              <a:rPr lang="nn-NO" sz="2400" b="1"/>
              <a:t> ?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587500" y="3496518"/>
          <a:ext cx="5969000" cy="3213100"/>
        </p:xfrm>
        <a:graphic>
          <a:graphicData uri="http://schemas.openxmlformats.org/presentationml/2006/ole">
            <p:oleObj spid="_x0000_s28674" name="Dokument" r:id="rId4" imgW="5969000" imgH="3213100" progId="Word.Document.12">
              <p:link updateAutomatic="1"/>
            </p:oleObj>
          </a:graphicData>
        </a:graphic>
      </p:graphicFrame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9519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Noe annet som påvirker barnets </a:t>
            </a:r>
            <a:br>
              <a:rPr lang="nn-NO" sz="3200"/>
            </a:br>
            <a:r>
              <a:rPr lang="nn-NO" sz="3200"/>
              <a:t>hjerneutvikling er </a:t>
            </a:r>
            <a:r>
              <a:rPr lang="nn-NO" sz="3200" b="1" i="1"/>
              <a:t>omsorgsvikt</a:t>
            </a:r>
            <a:r>
              <a:rPr lang="nn-NO" sz="3200"/>
              <a:t>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0" name="Bilde 9" descr="Skjermbilde 2011-10-30 kl. 21.50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53" y="1462231"/>
            <a:ext cx="5575970" cy="4151000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4373309" y="5751730"/>
            <a:ext cx="3755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/>
              <a:t>Tidsskrift for norsk psykologforening 2010 • 47 • 403–407</a:t>
            </a:r>
            <a:endParaRPr lang="nn-NO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9519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Skogli &amp; al.  skriver bla.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1146351" y="1764752"/>
            <a:ext cx="70739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i="1" smtClean="0"/>
              <a:t>”Omsorgssviktende oppvekstbetingelser er en vesentlig stressfaktor for </a:t>
            </a:r>
          </a:p>
          <a:p>
            <a:r>
              <a:rPr lang="nb-NO" b="1" i="1" smtClean="0"/>
              <a:t>barnet og utgjør en trussel mot barnets/organismens homeostase.</a:t>
            </a:r>
          </a:p>
          <a:p>
            <a:endParaRPr lang="nb-NO" b="1" i="1" smtClean="0"/>
          </a:p>
          <a:p>
            <a:r>
              <a:rPr lang="nb-NO" b="1" i="1" smtClean="0"/>
              <a:t>Organismen vil i så tilfelle befinne seg i en kontinuerlig alarmberedskap </a:t>
            </a:r>
          </a:p>
          <a:p>
            <a:r>
              <a:rPr lang="nb-NO" b="1" i="1" smtClean="0"/>
              <a:t>og en stresset, oversensitiv, kampklar tilstand kan bli et varigt trekk </a:t>
            </a:r>
          </a:p>
          <a:p>
            <a:r>
              <a:rPr lang="nb-NO" b="1" i="1" smtClean="0"/>
              <a:t>hos det enkelte individ (Perryet al., 1995).”</a:t>
            </a:r>
            <a:endParaRPr lang="nn-NO" b="1" i="1"/>
          </a:p>
          <a:p>
            <a:endParaRPr lang="nn-NO" b="1"/>
          </a:p>
        </p:txBody>
      </p:sp>
      <p:sp>
        <p:nvSpPr>
          <p:cNvPr id="8" name="TekstSylinder 7"/>
          <p:cNvSpPr txBox="1"/>
          <p:nvPr/>
        </p:nvSpPr>
        <p:spPr>
          <a:xfrm>
            <a:off x="4080807" y="3565244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hlinkClick r:id="rId3"/>
              </a:rPr>
              <a:t>http://www.sakkyndig.com/psykologi/artvit/skogli2010.pdf</a:t>
            </a:r>
            <a:endParaRPr lang="nb-NO" sz="1200"/>
          </a:p>
          <a:p>
            <a:endParaRPr lang="nn-NO" sz="1200"/>
          </a:p>
        </p:txBody>
      </p:sp>
      <p:sp>
        <p:nvSpPr>
          <p:cNvPr id="9" name="TekstSylinder 8"/>
          <p:cNvSpPr txBox="1"/>
          <p:nvPr/>
        </p:nvSpPr>
        <p:spPr>
          <a:xfrm>
            <a:off x="1146351" y="4665970"/>
            <a:ext cx="7207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Som stadig mer forskning på barns utviklingsbehov viser, ser man at alvorlig</a:t>
            </a:r>
          </a:p>
          <a:p>
            <a:r>
              <a:rPr lang="nn-NO"/>
              <a:t>kronisk omsorgsvikt  skader barn for livet. Omsorgsvikt medfører kronisk </a:t>
            </a:r>
          </a:p>
          <a:p>
            <a:r>
              <a:rPr lang="nn-NO"/>
              <a:t>stress.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3747" y="235503"/>
            <a:ext cx="8311353" cy="7375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La oss se nærmere på hjernen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10" y="2055058"/>
            <a:ext cx="5080000" cy="4064000"/>
          </a:xfrm>
          <a:prstGeom prst="rect">
            <a:avLst/>
          </a:prstGeom>
        </p:spPr>
      </p:pic>
      <p:pic>
        <p:nvPicPr>
          <p:cNvPr id="6" name="Bilde 5" descr="Skjermbilde 2011-10-20 kl. 10.22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563" y="5828109"/>
            <a:ext cx="2197100" cy="812800"/>
          </a:xfrm>
          <a:prstGeom prst="rect">
            <a:avLst/>
          </a:prstGeom>
        </p:spPr>
      </p:pic>
      <p:pic>
        <p:nvPicPr>
          <p:cNvPr id="7" name="Bilde 6" descr="Skjermbilde 2011-10-20 kl. 10.24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091" y="2170509"/>
            <a:ext cx="4223930" cy="444500"/>
          </a:xfrm>
          <a:prstGeom prst="rect">
            <a:avLst/>
          </a:prstGeom>
        </p:spPr>
      </p:pic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12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0" name="TekstSylinder 9"/>
          <p:cNvSpPr txBox="1"/>
          <p:nvPr/>
        </p:nvSpPr>
        <p:spPr>
          <a:xfrm>
            <a:off x="293747" y="1316393"/>
            <a:ext cx="831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/>
              <a:t>En viktig struktur som behandler emosjonelle tilstander,  er hjernens </a:t>
            </a:r>
            <a:r>
              <a:rPr lang="nn-NO" i="1"/>
              <a:t>limbiske system. </a:t>
            </a:r>
            <a:endParaRPr lang="nn-NO"/>
          </a:p>
        </p:txBody>
      </p:sp>
      <p:cxnSp>
        <p:nvCxnSpPr>
          <p:cNvPr id="12" name="Rett pil 11"/>
          <p:cNvCxnSpPr/>
          <p:nvPr/>
        </p:nvCxnSpPr>
        <p:spPr>
          <a:xfrm rot="5400000">
            <a:off x="6457931" y="1791604"/>
            <a:ext cx="948348" cy="75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3747" y="235504"/>
            <a:ext cx="8311353" cy="1034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Amygdala i hjernens limbiske system </a:t>
            </a:r>
            <a:br>
              <a:rPr lang="nn-NO" sz="3200"/>
            </a:br>
            <a:r>
              <a:rPr lang="nn-NO" sz="3200"/>
              <a:t>behandler emosjoner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78" y="2283386"/>
            <a:ext cx="3161798" cy="381523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69" y="2170509"/>
            <a:ext cx="4144492" cy="4093043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3747" y="235504"/>
            <a:ext cx="8311353" cy="1034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Amygdala i hjernens limbiske system </a:t>
            </a:r>
            <a:br>
              <a:rPr lang="nn-NO" sz="3200"/>
            </a:br>
            <a:r>
              <a:rPr lang="nn-NO" sz="3200"/>
              <a:t>behandler emosjoner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77" y="2283386"/>
            <a:ext cx="2285071" cy="2757318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3124200" y="1960220"/>
            <a:ext cx="51094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smtClean="0"/>
              <a:t>”With a chronic stress, neurons in the amygdala </a:t>
            </a:r>
          </a:p>
          <a:p>
            <a:r>
              <a:rPr lang="nb-NO" i="1" smtClean="0"/>
              <a:t>grow, they become larger.</a:t>
            </a:r>
          </a:p>
          <a:p>
            <a:endParaRPr lang="nb-NO" i="1" smtClean="0"/>
          </a:p>
          <a:p>
            <a:r>
              <a:rPr lang="nb-NO" i="1" smtClean="0"/>
              <a:t>After exposure to chronic stress, if the cells in </a:t>
            </a:r>
          </a:p>
          <a:p>
            <a:r>
              <a:rPr lang="nb-NO" i="1" smtClean="0"/>
              <a:t>your </a:t>
            </a:r>
            <a:r>
              <a:rPr lang="nb-NO" i="1" u="sng" smtClean="0"/>
              <a:t>hippocampus are shrinking</a:t>
            </a:r>
            <a:r>
              <a:rPr lang="nb-NO" i="1" smtClean="0"/>
              <a:t>, and the cells in </a:t>
            </a:r>
          </a:p>
          <a:p>
            <a:r>
              <a:rPr lang="nb-NO" i="1" smtClean="0"/>
              <a:t>your </a:t>
            </a:r>
            <a:r>
              <a:rPr lang="nb-NO" i="1" u="sng" smtClean="0"/>
              <a:t>amygdala are growing</a:t>
            </a:r>
            <a:r>
              <a:rPr lang="nb-NO" i="1" smtClean="0"/>
              <a:t>, "you may have all sorts </a:t>
            </a:r>
          </a:p>
          <a:p>
            <a:r>
              <a:rPr lang="nb-NO" i="1" smtClean="0"/>
              <a:t>of anxieties and anger and fear, and yet you don't </a:t>
            </a:r>
          </a:p>
          <a:p>
            <a:r>
              <a:rPr lang="nb-NO" i="1" smtClean="0"/>
              <a:t>have the hippocampus to help you connect it to </a:t>
            </a:r>
          </a:p>
          <a:p>
            <a:r>
              <a:rPr lang="nb-NO" i="1" u="sng" smtClean="0"/>
              <a:t>where you were </a:t>
            </a:r>
            <a:r>
              <a:rPr lang="nb-NO" i="1" smtClean="0"/>
              <a:t>and what you were doing to make </a:t>
            </a:r>
          </a:p>
          <a:p>
            <a:r>
              <a:rPr lang="nb-NO" i="1" smtClean="0"/>
              <a:t>it specific. So you may have generalized anxieties as </a:t>
            </a:r>
          </a:p>
          <a:p>
            <a:r>
              <a:rPr lang="nb-NO" i="1" smtClean="0"/>
              <a:t>a result of this</a:t>
            </a:r>
            <a:r>
              <a:rPr lang="nb-NO" smtClean="0"/>
              <a:t>.”</a:t>
            </a:r>
          </a:p>
          <a:p>
            <a:r>
              <a:rPr lang="nb-NO" smtClean="0"/>
              <a:t>				Bruce S. McEwen, Ph.D. (2003)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3747" y="235504"/>
            <a:ext cx="8311353" cy="1034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Hippocampus er viktig for vår spatiale forståelse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9" name="Bilde 8" descr="img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78" y="1509111"/>
            <a:ext cx="6309905" cy="291926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6019800" y="4151374"/>
            <a:ext cx="1394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Wiggins (2009:357)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835074" y="4777365"/>
            <a:ext cx="7462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Hippocampus er mao viktig  for å angi romlige plassering, og dermed  minnet </a:t>
            </a:r>
          </a:p>
          <a:p>
            <a:r>
              <a:rPr lang="nn-NO"/>
              <a:t>om hvor  ting er i forhold til hverandre. Når man kommer til et sted man ikke </a:t>
            </a:r>
          </a:p>
          <a:p>
            <a:r>
              <a:rPr lang="nn-NO"/>
              <a:t>har vært på mange år, vil synet av  et objekt gjøre at vi husker hvor de andre </a:t>
            </a:r>
          </a:p>
          <a:p>
            <a:r>
              <a:rPr lang="nn-NO"/>
              <a:t>objekter er  i forhold til dette objekt. Dette er det hippocampus som besørger.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3747" y="235504"/>
            <a:ext cx="8311353" cy="1034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En rekke viktige strukturer i hjernen</a:t>
            </a:r>
            <a:br>
              <a:rPr lang="nn-NO" sz="3200"/>
            </a:br>
            <a:r>
              <a:rPr lang="nn-NO" sz="3200"/>
              <a:t>skades av  emosjonelt stress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762570" y="3562490"/>
            <a:ext cx="77013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smtClean="0"/>
              <a:t>”</a:t>
            </a:r>
            <a:r>
              <a:rPr lang="nb-NO" i="1"/>
              <a:t> The hippocampus, amygdala and corpus callosum have been identified as key </a:t>
            </a:r>
          </a:p>
          <a:p>
            <a:r>
              <a:rPr lang="nb-NO" i="1"/>
              <a:t>brain structures sensitive to the consequences of exposure to early negative or </a:t>
            </a:r>
          </a:p>
          <a:p>
            <a:r>
              <a:rPr lang="nb-NO" i="1"/>
              <a:t>stressful experience in experimental animals and humans (Teicher et al., 2003; </a:t>
            </a:r>
          </a:p>
          <a:p>
            <a:r>
              <a:rPr lang="nb-NO" i="1"/>
              <a:t>Sanchez, Hearn, Do, Rilling, &amp; Herndon, 1998; Suomi, 1997). In human studies, </a:t>
            </a:r>
          </a:p>
          <a:p>
            <a:r>
              <a:rPr lang="nb-NO" i="1"/>
              <a:t>negative experiences have typically included neglect and physical/sexual abuse</a:t>
            </a:r>
            <a:r>
              <a:rPr lang="nb-NO"/>
              <a:t>.”</a:t>
            </a:r>
          </a:p>
          <a:p>
            <a:endParaRPr lang="nb-NO" i="1" smtClean="0"/>
          </a:p>
          <a:p>
            <a:r>
              <a:rPr lang="nb-NO" i="1" smtClean="0"/>
              <a:t>										   Mehta M.A. &amp; al. (2009)</a:t>
            </a:r>
          </a:p>
          <a:p>
            <a:r>
              <a:rPr lang="nb-NO" sz="1200" smtClean="0">
                <a:hlinkClick r:id="rId2"/>
              </a:rPr>
              <a:t>http://www.sakkyndig.com/psykologi/artvit/mehta2009.pdf</a:t>
            </a:r>
            <a:r>
              <a:rPr lang="nb-NO" smtClean="0"/>
              <a:t>	</a:t>
            </a:r>
            <a:endParaRPr lang="nn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00" y="1500952"/>
            <a:ext cx="1380420" cy="166570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137" y="1500952"/>
            <a:ext cx="1731810" cy="163367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00952"/>
            <a:ext cx="1728203" cy="1675144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1921580" y="2655375"/>
            <a:ext cx="6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000"/>
              <a:t>Amygdala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10344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Et annet viktig senter, midt i det  </a:t>
            </a:r>
            <a:br>
              <a:rPr lang="nn-NO" sz="3200"/>
            </a:br>
            <a:r>
              <a:rPr lang="nn-NO" sz="3200"/>
              <a:t>limbiske system er </a:t>
            </a:r>
            <a:r>
              <a:rPr lang="nn-NO" sz="3200" b="1" i="1"/>
              <a:t>hypothalamus</a:t>
            </a:r>
          </a:p>
        </p:txBody>
      </p:sp>
      <p:pic>
        <p:nvPicPr>
          <p:cNvPr id="7" name="Bilde 6" descr="Hypothalamus.gif"/>
          <p:cNvPicPr>
            <a:picLocks noChangeAspect="1"/>
          </p:cNvPicPr>
          <p:nvPr/>
        </p:nvPicPr>
        <p:blipFill>
          <a:blip r:embed="rId2">
            <a:alphaModFix/>
            <a:lum/>
          </a:blip>
          <a:stretch>
            <a:fillRect/>
          </a:stretch>
        </p:blipFill>
        <p:spPr>
          <a:xfrm>
            <a:off x="1624239" y="1558896"/>
            <a:ext cx="5299104" cy="5299104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Hypothalamus har mange viktige funksjoner</a:t>
            </a:r>
            <a:br>
              <a:rPr lang="nn-NO" sz="3200"/>
            </a:br>
            <a:r>
              <a:rPr lang="nn-NO" sz="2000"/>
              <a:t>Koordinerer homeostasen. Skades eller ødelegges denne, dør vi!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95" y="1129697"/>
            <a:ext cx="5823131" cy="4914761"/>
          </a:xfrm>
          <a:prstGeom prst="rect">
            <a:avLst/>
          </a:prstGeom>
        </p:spPr>
      </p:pic>
      <p:pic>
        <p:nvPicPr>
          <p:cNvPr id="5" name="Bilde 4" descr="IMG_30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70" y="2916174"/>
            <a:ext cx="2416205" cy="3235588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18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Hypothalamus  styrer hypofysen </a:t>
            </a:r>
            <a:r>
              <a:rPr lang="nn-NO" sz="2000"/>
              <a:t>(pituitary gland)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136" y="1459631"/>
            <a:ext cx="3562576" cy="3562576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949708" y="5525159"/>
            <a:ext cx="7190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i="1"/>
              <a:t>Posterior</a:t>
            </a:r>
            <a:r>
              <a:rPr lang="nb-NO" sz="1400"/>
              <a:t> (bak-) hypofysen er utledet fra nervesystemvev og produserer nervehormoner. </a:t>
            </a:r>
          </a:p>
          <a:p>
            <a:r>
              <a:rPr lang="nb-NO" sz="1400" b="1" i="1"/>
              <a:t>Anterior</a:t>
            </a:r>
            <a:r>
              <a:rPr lang="nb-NO" sz="1400"/>
              <a:t> (for-) hypofysen er utledet fra epitelvev (overflatevev) og produserer hormoner med  endokrine oppgaver.</a:t>
            </a:r>
            <a:r>
              <a:rPr lang="nb-NO" sz="1200"/>
              <a:t>	</a:t>
            </a:r>
          </a:p>
          <a:p>
            <a:endParaRPr lang="nn-NO" sz="1200"/>
          </a:p>
        </p:txBody>
      </p:sp>
      <p:sp>
        <p:nvSpPr>
          <p:cNvPr id="11" name="TekstSylinder 10"/>
          <p:cNvSpPr txBox="1"/>
          <p:nvPr/>
        </p:nvSpPr>
        <p:spPr>
          <a:xfrm>
            <a:off x="6594952" y="4128110"/>
            <a:ext cx="11320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Forlappen</a:t>
            </a:r>
          </a:p>
          <a:p>
            <a:r>
              <a:rPr lang="nn-NO" sz="1200" b="1">
                <a:solidFill>
                  <a:srgbClr val="FF0000"/>
                </a:solidFill>
              </a:rPr>
              <a:t>Utskiller ACTH</a:t>
            </a:r>
          </a:p>
        </p:txBody>
      </p:sp>
      <p:sp>
        <p:nvSpPr>
          <p:cNvPr id="14" name="Pil venstre 13"/>
          <p:cNvSpPr/>
          <p:nvPr/>
        </p:nvSpPr>
        <p:spPr>
          <a:xfrm rot="21140599">
            <a:off x="5783229" y="4354623"/>
            <a:ext cx="640650" cy="1867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2" name="TekstSylinder 11"/>
          <p:cNvSpPr txBox="1"/>
          <p:nvPr/>
        </p:nvSpPr>
        <p:spPr>
          <a:xfrm>
            <a:off x="1424678" y="4507485"/>
            <a:ext cx="1488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Baklappen</a:t>
            </a:r>
          </a:p>
          <a:p>
            <a:r>
              <a:rPr lang="nn-NO" sz="1200"/>
              <a:t>Utskiller bla oxytocin</a:t>
            </a:r>
          </a:p>
        </p:txBody>
      </p:sp>
      <p:sp>
        <p:nvSpPr>
          <p:cNvPr id="13" name="Pil venstre 12"/>
          <p:cNvSpPr/>
          <p:nvPr/>
        </p:nvSpPr>
        <p:spPr>
          <a:xfrm flipH="1">
            <a:off x="2809076" y="4688464"/>
            <a:ext cx="630248" cy="1883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Definisjon</a:t>
            </a:r>
            <a:r>
              <a:rPr lang="nn-NO" sz="3200" i="1"/>
              <a:t> - Diabetes 1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231268" y="1632808"/>
            <a:ext cx="68782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nb-NO" sz="2400" b="1" i="1" smtClean="0"/>
              <a:t>Type 1 diabetes skyldes mangel på insulin, </a:t>
            </a:r>
          </a:p>
          <a:p>
            <a:pPr algn="just"/>
            <a:r>
              <a:rPr lang="nb-NO" sz="2400" b="1" i="1" smtClean="0"/>
              <a:t>som er nødvendig for å regulere blodsukkeret. </a:t>
            </a:r>
          </a:p>
          <a:p>
            <a:pPr algn="just"/>
            <a:r>
              <a:rPr lang="nb-NO" sz="2400" b="1" i="1" smtClean="0"/>
              <a:t>Hos personer med type 1 diabetes har kroppens </a:t>
            </a:r>
          </a:p>
          <a:p>
            <a:pPr algn="just"/>
            <a:r>
              <a:rPr lang="nb-NO" sz="2400" b="1" i="1" smtClean="0"/>
              <a:t>eget immunforsvar, gjennom en såkalt autoimmun </a:t>
            </a:r>
          </a:p>
          <a:p>
            <a:pPr algn="just"/>
            <a:r>
              <a:rPr lang="nb-NO" sz="2400" b="1" i="1" smtClean="0"/>
              <a:t>reaksjon, ødelagt de cellene som danner insulin.</a:t>
            </a:r>
          </a:p>
          <a:p>
            <a:pPr algn="r"/>
            <a:endParaRPr lang="nb-NO" sz="2400" smtClean="0"/>
          </a:p>
          <a:p>
            <a:pPr algn="r"/>
            <a:r>
              <a:rPr lang="nb-NO" sz="2400" smtClean="0"/>
              <a:t>						Folkehelseinstituttet (2011)</a:t>
            </a:r>
            <a:endParaRPr lang="nn-NO" sz="24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6" name="TekstSylinder 5"/>
          <p:cNvSpPr txBox="1"/>
          <p:nvPr/>
        </p:nvSpPr>
        <p:spPr>
          <a:xfrm>
            <a:off x="1231268" y="5113054"/>
            <a:ext cx="6708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i="1" smtClean="0"/>
              <a:t>Autoimmune sykdommer </a:t>
            </a:r>
            <a:r>
              <a:rPr lang="nb-NO" sz="1400" smtClean="0"/>
              <a:t>er en gruppe sykdommer hvor immunforsvaret til en organisme antas å oppfatte komponenter i egen organisme som fremmede, og dermed forårsake en immunreaksjon overfor organismens egne celler og vev.</a:t>
            </a:r>
            <a:endParaRPr lang="nn-NO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10429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2667" b="1">
                <a:solidFill>
                  <a:srgbClr val="FF0000"/>
                </a:solidFill>
              </a:rPr>
              <a:t>Stress, traumer og emosjoner </a:t>
            </a:r>
            <a:br>
              <a:rPr lang="nn-NO" sz="2667" b="1">
                <a:solidFill>
                  <a:srgbClr val="FF0000"/>
                </a:solidFill>
              </a:rPr>
            </a:br>
            <a:r>
              <a:rPr lang="nn-NO" sz="2667"/>
              <a:t>påvirker hypothalamus til å utsondere CRH </a:t>
            </a:r>
            <a:br>
              <a:rPr lang="nn-NO" sz="2667"/>
            </a:br>
            <a:r>
              <a:rPr lang="nn-NO" sz="1111"/>
              <a:t>(</a:t>
            </a:r>
            <a:r>
              <a:rPr lang="nb-NO" sz="1111"/>
              <a:t>Corticotropin Releasing Hormone)</a:t>
            </a:r>
            <a:endParaRPr lang="nn-NO" sz="1111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75" y="2033800"/>
            <a:ext cx="3184260" cy="374951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59" y="2033800"/>
            <a:ext cx="3556000" cy="37084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066003" y="5967979"/>
            <a:ext cx="14229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n-NO"/>
              <a:t>Binyrebarken</a:t>
            </a:r>
          </a:p>
        </p:txBody>
      </p:sp>
      <p:cxnSp>
        <p:nvCxnSpPr>
          <p:cNvPr id="8" name="Rett pil 7"/>
          <p:cNvCxnSpPr/>
          <p:nvPr/>
        </p:nvCxnSpPr>
        <p:spPr>
          <a:xfrm flipV="1">
            <a:off x="5488914" y="5742200"/>
            <a:ext cx="705722" cy="4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 rot="10800000">
            <a:off x="3101639" y="5742200"/>
            <a:ext cx="838046" cy="4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/>
          <p:cNvSpPr txBox="1"/>
          <p:nvPr/>
        </p:nvSpPr>
        <p:spPr>
          <a:xfrm>
            <a:off x="4189309" y="4399739"/>
            <a:ext cx="1176299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n-NO"/>
              <a:t>Hypofysen</a:t>
            </a:r>
          </a:p>
          <a:p>
            <a:r>
              <a:rPr lang="nn-NO" sz="1200"/>
              <a:t>Fremre del</a:t>
            </a:r>
          </a:p>
        </p:txBody>
      </p:sp>
      <p:cxnSp>
        <p:nvCxnSpPr>
          <p:cNvPr id="18" name="Rett pil 17"/>
          <p:cNvCxnSpPr/>
          <p:nvPr/>
        </p:nvCxnSpPr>
        <p:spPr>
          <a:xfrm flipV="1">
            <a:off x="5488914" y="4190039"/>
            <a:ext cx="705722" cy="4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/>
        </p:nvCxnSpPr>
        <p:spPr>
          <a:xfrm rot="10800000">
            <a:off x="3101639" y="4609439"/>
            <a:ext cx="108767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>
          <a:xfrm>
            <a:off x="6437740" y="6337311"/>
            <a:ext cx="2133600" cy="365125"/>
          </a:xfrm>
        </p:spPr>
        <p:txBody>
          <a:bodyPr/>
          <a:lstStyle/>
          <a:p>
            <a:fld id="{2915344D-A262-A54D-BCEA-5DEBF18F7F33}" type="slidenum">
              <a:rPr lang="nb-NO"/>
              <a:pPr/>
              <a:t>20</a:t>
            </a:fld>
            <a:endParaRPr lang="nb-NO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CRH får</a:t>
            </a:r>
            <a:r>
              <a:rPr lang="nb-NO" sz="1556"/>
              <a:t> </a:t>
            </a:r>
            <a:r>
              <a:rPr lang="nb-NO" sz="2667"/>
              <a:t>hypofysen til å utskille ACTH </a:t>
            </a:r>
            <a:r>
              <a:rPr lang="nb-NO" sz="1556"/>
              <a:t>(kortikotropin)</a:t>
            </a:r>
            <a:endParaRPr lang="nn-NO" sz="1556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85" y="1728108"/>
            <a:ext cx="5404043" cy="4087972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ACTH – AdrenoCorticoTropic  Hormone </a:t>
            </a:r>
            <a:r>
              <a:rPr lang="nb-NO" sz="1556"/>
              <a:t>(kortikotropin)</a:t>
            </a:r>
            <a:endParaRPr lang="nn-NO" sz="1556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14" y="1601850"/>
            <a:ext cx="5080000" cy="2222500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1597007" y="4634536"/>
            <a:ext cx="6713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i="1" smtClean="0"/>
              <a:t>”ACTH …. den viktigste faktor når det gjelder organismens tilpasning </a:t>
            </a:r>
          </a:p>
          <a:p>
            <a:r>
              <a:rPr lang="nb-NO" b="1" i="1" smtClean="0"/>
              <a:t>til skiftende krav (adaptasjon). Adrenokortikotropt hormon betyr </a:t>
            </a:r>
          </a:p>
          <a:p>
            <a:r>
              <a:rPr lang="nb-NO" b="1" i="1" smtClean="0"/>
              <a:t>Binyrebark-stimulerende hormon ….</a:t>
            </a:r>
            <a:r>
              <a:rPr lang="nb-NO" smtClean="0"/>
              <a:t>”</a:t>
            </a:r>
          </a:p>
          <a:p>
            <a:endParaRPr lang="nb-NO" smtClean="0"/>
          </a:p>
          <a:p>
            <a:r>
              <a:rPr lang="nb-NO" smtClean="0"/>
              <a:t>							    Store Norske leksikon (2011)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ACTH påvirker </a:t>
            </a:r>
            <a:r>
              <a:rPr lang="nb-NO" sz="2667" u="sng"/>
              <a:t>binyrebarken</a:t>
            </a:r>
            <a:r>
              <a:rPr lang="nb-NO" sz="2667"/>
              <a:t> til å utskille </a:t>
            </a:r>
            <a:r>
              <a:rPr lang="nb-NO" sz="2667" b="1" i="1">
                <a:solidFill>
                  <a:srgbClr val="FF0000"/>
                </a:solidFill>
              </a:rPr>
              <a:t>kortisol</a:t>
            </a:r>
            <a:endParaRPr lang="nn-NO" sz="2000" b="1" i="1">
              <a:solidFill>
                <a:srgbClr val="FF000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82" y="1573812"/>
            <a:ext cx="3969229" cy="406082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423563" y="138914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Adrenal cortex</a:t>
            </a:r>
          </a:p>
        </p:txBody>
      </p:sp>
      <p:sp>
        <p:nvSpPr>
          <p:cNvPr id="7" name="Pil høyre 6"/>
          <p:cNvSpPr/>
          <p:nvPr/>
        </p:nvSpPr>
        <p:spPr>
          <a:xfrm rot="880974">
            <a:off x="2992956" y="1674763"/>
            <a:ext cx="822960" cy="20510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kstSylinder 8"/>
          <p:cNvSpPr txBox="1"/>
          <p:nvPr/>
        </p:nvSpPr>
        <p:spPr>
          <a:xfrm>
            <a:off x="6234514" y="1281426"/>
            <a:ext cx="2223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400" u="sng"/>
              <a:t>Adrenl cortex </a:t>
            </a:r>
            <a:r>
              <a:rPr lang="nn-NO" sz="1400"/>
              <a:t>produserer</a:t>
            </a:r>
          </a:p>
          <a:p>
            <a:r>
              <a:rPr lang="nn-NO" sz="1400">
                <a:solidFill>
                  <a:srgbClr val="FF0000"/>
                </a:solidFill>
              </a:rPr>
              <a:t>Kortisol</a:t>
            </a:r>
            <a:r>
              <a:rPr lang="nn-NO" sz="1400"/>
              <a:t>, mens den indre</a:t>
            </a:r>
          </a:p>
          <a:p>
            <a:r>
              <a:rPr lang="nn-NO" sz="1400" u="sng"/>
              <a:t>Adrenal medulla </a:t>
            </a:r>
            <a:r>
              <a:rPr lang="nn-NO" sz="1400"/>
              <a:t>produserer</a:t>
            </a:r>
          </a:p>
          <a:p>
            <a:r>
              <a:rPr lang="nn-NO" sz="1400">
                <a:solidFill>
                  <a:srgbClr val="FF0000"/>
                </a:solidFill>
              </a:rPr>
              <a:t>Adrenalin</a:t>
            </a:r>
            <a:r>
              <a:rPr lang="nn-NO" sz="1400"/>
              <a:t> (fight/flight)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23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Hva  er det så kortisol gjør?</a:t>
            </a:r>
            <a:endParaRPr lang="nn-NO" sz="2000">
              <a:solidFill>
                <a:srgbClr val="FF0000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025" y="1837205"/>
            <a:ext cx="2222500" cy="20066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59" y="1444336"/>
            <a:ext cx="2857500" cy="2603500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960919" y="4246950"/>
            <a:ext cx="68275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nn-NO" b="1" i="1"/>
              <a:t>Kortisol</a:t>
            </a:r>
            <a:r>
              <a:rPr lang="nn-NO"/>
              <a:t>:</a:t>
            </a:r>
          </a:p>
          <a:p>
            <a:pPr marL="342900" indent="-342900">
              <a:buAutoNum type="arabicPeriod"/>
            </a:pPr>
            <a:r>
              <a:rPr lang="nn-NO"/>
              <a:t>Bryter ned glykogen i lever/muskler til glukose </a:t>
            </a:r>
          </a:p>
          <a:p>
            <a:pPr marL="342900" indent="-342900">
              <a:buAutoNum type="arabicPeriod"/>
            </a:pPr>
            <a:r>
              <a:rPr lang="nn-NO"/>
              <a:t>Fører til økt blodtrykk for økt fysisk aktivitet (blodbaner innsnevres)</a:t>
            </a:r>
          </a:p>
          <a:p>
            <a:pPr marL="342900" indent="-342900">
              <a:buAutoNum type="arabicPeriod"/>
            </a:pPr>
            <a:r>
              <a:rPr lang="nn-NO"/>
              <a:t>Stimulerer hjernen til økt sensitivitet</a:t>
            </a:r>
          </a:p>
          <a:p>
            <a:pPr marL="342900" indent="-342900">
              <a:buAutoNum type="arabicPeriod"/>
            </a:pPr>
            <a:r>
              <a:rPr lang="nn-NO"/>
              <a:t>Reduserer immunsystemets aktivitet </a:t>
            </a:r>
          </a:p>
          <a:p>
            <a:pPr marL="342900" indent="-342900">
              <a:buAutoNum type="arabicPeriod"/>
            </a:pPr>
            <a:r>
              <a:rPr lang="nn-NO"/>
              <a:t>I kroniske mengder er skadelig for mange organer</a:t>
            </a:r>
          </a:p>
          <a:p>
            <a:pPr marL="342900" indent="-342900">
              <a:buAutoNum type="arabicPeriod"/>
            </a:pPr>
            <a:r>
              <a:rPr lang="nn-NO"/>
              <a:t>og……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191537" y="1837205"/>
            <a:ext cx="168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Kortisol molekyl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… kortisol øker kroppens stoffskifte (metabolisme)</a:t>
            </a:r>
            <a:endParaRPr lang="nn-NO" sz="2000">
              <a:solidFill>
                <a:srgbClr val="FF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36" y="1560580"/>
            <a:ext cx="2900637" cy="3315013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685800" y="4875593"/>
            <a:ext cx="7617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Kortisol bidrar i  omsetningen av  fett, proteiner (muskelvev)  og karbohydrater </a:t>
            </a:r>
          </a:p>
          <a:p>
            <a:r>
              <a:rPr lang="nn-NO"/>
              <a:t>til  glukose, som cellene bruker i sin forbrenning. Konkrete saker har vist at barn </a:t>
            </a:r>
          </a:p>
          <a:p>
            <a:r>
              <a:rPr lang="nn-NO"/>
              <a:t>som utvikler diabetes 1 har vist  klare preferanser for energirik mat.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2278923" y="1245580"/>
            <a:ext cx="4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Det skaper behov for rask energi tilgang…….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667"/>
              <a:t>Kronisk kortisol påvirker DNA</a:t>
            </a:r>
            <a:endParaRPr lang="nn-NO" sz="2000">
              <a:solidFill>
                <a:srgbClr val="FF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6" name="TekstSylinder 15"/>
          <p:cNvSpPr txBox="1"/>
          <p:nvPr/>
        </p:nvSpPr>
        <p:spPr>
          <a:xfrm>
            <a:off x="976665" y="4373644"/>
            <a:ext cx="7481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”</a:t>
            </a:r>
            <a:r>
              <a:rPr lang="nb-NO" i="1" smtClean="0"/>
              <a:t>…. the stress hormone cortisol hinders the cell's ability to use telomerase to </a:t>
            </a:r>
          </a:p>
          <a:p>
            <a:r>
              <a:rPr lang="nb-NO" i="1" smtClean="0"/>
              <a:t>preserve telomere length. People under chronic stress have shorter telomeres </a:t>
            </a:r>
          </a:p>
          <a:p>
            <a:r>
              <a:rPr lang="nb-NO" i="1" smtClean="0"/>
              <a:t>and therefore less active immune systems</a:t>
            </a:r>
            <a:r>
              <a:rPr lang="nb-NO" smtClean="0"/>
              <a:t>.”				</a:t>
            </a:r>
          </a:p>
          <a:p>
            <a:r>
              <a:rPr lang="nb-NO" smtClean="0"/>
              <a:t>											Effros (2008)</a:t>
            </a:r>
            <a:endParaRPr lang="nn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75" y="1505942"/>
            <a:ext cx="2905815" cy="244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1042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b-NO" sz="2667"/>
              <a:t>Når ”faren” er over, sørger HPA aksen </a:t>
            </a:r>
            <a:r>
              <a:rPr lang="nb-NO" sz="1556"/>
              <a:t>(Hypothalamus-Piuitary-Adrenal) </a:t>
            </a:r>
            <a:r>
              <a:rPr lang="nb-NO" sz="2667"/>
              <a:t/>
            </a:r>
            <a:br>
              <a:rPr lang="nb-NO" sz="2667"/>
            </a:br>
            <a:r>
              <a:rPr lang="nb-NO" sz="2667"/>
              <a:t>for at kroppen igjen kommer i balanse</a:t>
            </a:r>
            <a:endParaRPr lang="nn-NO" sz="2000">
              <a:solidFill>
                <a:srgbClr val="FF0000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392" y="1763012"/>
            <a:ext cx="3257615" cy="4358999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4980587" y="2713100"/>
            <a:ext cx="38523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b="1" i="1"/>
              <a:t>Amygdala</a:t>
            </a:r>
            <a:r>
              <a:rPr lang="nn-NO"/>
              <a:t> </a:t>
            </a:r>
            <a:r>
              <a:rPr lang="nn-NO" u="sng"/>
              <a:t>letter</a:t>
            </a:r>
            <a:r>
              <a:rPr lang="nn-NO"/>
              <a:t> CRF utskillelse</a:t>
            </a:r>
          </a:p>
          <a:p>
            <a:endParaRPr lang="nn-NO"/>
          </a:p>
          <a:p>
            <a:r>
              <a:rPr lang="nn-NO" b="1" i="1"/>
              <a:t>Hippocampus</a:t>
            </a:r>
            <a:r>
              <a:rPr lang="nn-NO"/>
              <a:t> </a:t>
            </a:r>
            <a:r>
              <a:rPr lang="nn-NO" u="sng"/>
              <a:t>hemmer</a:t>
            </a:r>
            <a:r>
              <a:rPr lang="nn-NO"/>
              <a:t> CRF utskillelse</a:t>
            </a:r>
          </a:p>
          <a:p>
            <a:endParaRPr lang="nn-NO"/>
          </a:p>
          <a:p>
            <a:r>
              <a:rPr lang="nn-NO"/>
              <a:t>Om disse organ forstyrres/skades </a:t>
            </a:r>
          </a:p>
          <a:p>
            <a:r>
              <a:rPr lang="nn-NO"/>
              <a:t>av kronisk høye kortisolnivåer, vil</a:t>
            </a:r>
          </a:p>
          <a:p>
            <a:r>
              <a:rPr lang="nn-NO"/>
              <a:t>det forstyrre denne balanse. Resultatet</a:t>
            </a:r>
          </a:p>
          <a:p>
            <a:r>
              <a:rPr lang="nn-NO"/>
              <a:t>blir unormalt høye kortisolnivåer over </a:t>
            </a:r>
          </a:p>
          <a:p>
            <a:r>
              <a:rPr lang="nn-NO"/>
              <a:t>tid.</a:t>
            </a:r>
            <a:r>
              <a:rPr lang="nn-NO"/>
              <a:t> </a:t>
            </a:r>
          </a:p>
          <a:p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13725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Hva skjer når  et barn  stadig opplever stress </a:t>
            </a:r>
            <a:br>
              <a:rPr lang="nn-NO" sz="2800"/>
            </a:br>
            <a:r>
              <a:rPr lang="nn-NO" sz="2800"/>
              <a:t>og aldri helt får hentet seg inn igjen?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574293" y="5063354"/>
            <a:ext cx="7772400" cy="1208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Hva skjer når  dette hormonsystem  </a:t>
            </a:r>
            <a:endParaRPr lang="nb-NO" sz="3200"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ikke  går tilbake i balanse i tidlig alder?</a:t>
            </a:r>
            <a:endParaRPr kumimoji="0" lang="nn-NO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422" y="1954684"/>
            <a:ext cx="2161559" cy="291810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954684"/>
            <a:ext cx="2768600" cy="2933700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28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39088"/>
            <a:ext cx="2466703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1416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3200" b="1"/>
              <a:t>Da opplever barnet en </a:t>
            </a:r>
            <a:r>
              <a:rPr lang="nb-NO" sz="3200" b="1" u="sng"/>
              <a:t>følelse</a:t>
            </a:r>
            <a:r>
              <a:rPr lang="nb-NO" sz="3200" b="1"/>
              <a:t> av </a:t>
            </a:r>
            <a:br>
              <a:rPr lang="nb-NO" sz="3200" b="1"/>
            </a:br>
            <a:r>
              <a:rPr lang="nb-NO" sz="3200" b="1" i="1"/>
              <a:t>kronisk</a:t>
            </a:r>
            <a:r>
              <a:rPr lang="nb-NO" sz="3200" b="1"/>
              <a:t> </a:t>
            </a:r>
            <a:r>
              <a:rPr lang="nb-NO" sz="3200" b="1" i="1"/>
              <a:t>stress</a:t>
            </a:r>
            <a:r>
              <a:rPr lang="nn-NO" sz="3200"/>
              <a:t>  </a:t>
            </a:r>
          </a:p>
        </p:txBody>
      </p:sp>
      <p:sp>
        <p:nvSpPr>
          <p:cNvPr id="7" name="Lyn 6"/>
          <p:cNvSpPr/>
          <p:nvPr/>
        </p:nvSpPr>
        <p:spPr>
          <a:xfrm rot="4745813">
            <a:off x="5237269" y="2158634"/>
            <a:ext cx="1565063" cy="1753110"/>
          </a:xfrm>
          <a:prstGeom prst="lightningBol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29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3" name="TekstSylinder 12"/>
          <p:cNvSpPr txBox="1"/>
          <p:nvPr/>
        </p:nvSpPr>
        <p:spPr>
          <a:xfrm>
            <a:off x="4653506" y="4565576"/>
            <a:ext cx="3214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Og denne typen ”</a:t>
            </a:r>
            <a:r>
              <a:rPr lang="nn-NO" i="1"/>
              <a:t>usunt stress</a:t>
            </a:r>
            <a:r>
              <a:rPr lang="nn-NO"/>
              <a:t>” </a:t>
            </a:r>
          </a:p>
          <a:p>
            <a:r>
              <a:rPr lang="nn-NO"/>
              <a:t>skader hjernens utvikling på et</a:t>
            </a:r>
          </a:p>
          <a:p>
            <a:r>
              <a:rPr lang="nn-NO"/>
              <a:t>kritisk tidspunkt, nemlig når den </a:t>
            </a:r>
          </a:p>
          <a:p>
            <a:r>
              <a:rPr lang="nn-NO"/>
              <a:t>utvikles !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94" y="1822942"/>
            <a:ext cx="2616582" cy="366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 i="1"/>
              <a:t>Diabetes 1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544325" y="1513954"/>
            <a:ext cx="827681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1600" b="1" i="1" smtClean="0"/>
              <a:t>Årsak: Arv og ukjente miljøfaktorer</a:t>
            </a:r>
          </a:p>
          <a:p>
            <a:pPr algn="just"/>
            <a:endParaRPr lang="nb-NO" sz="1600" i="1" smtClean="0"/>
          </a:p>
          <a:p>
            <a:pPr algn="just"/>
            <a:r>
              <a:rPr lang="nb-NO" sz="1600" i="1" smtClean="0"/>
              <a:t>En kombinasjon av arvelige anlegg og </a:t>
            </a:r>
            <a:r>
              <a:rPr lang="nb-NO" sz="1600" i="1" u="sng" smtClean="0"/>
              <a:t>ukjente miljøfaktorerer</a:t>
            </a:r>
            <a:r>
              <a:rPr lang="nb-NO" sz="1600" i="1" smtClean="0"/>
              <a:t> er årsaken til type 1 diabetes. </a:t>
            </a:r>
          </a:p>
          <a:p>
            <a:pPr algn="just"/>
            <a:r>
              <a:rPr lang="nb-NO" sz="1600" i="1" smtClean="0"/>
              <a:t>Om lag 2,1 prosent av nyfødte i Norge har arvet </a:t>
            </a:r>
            <a:r>
              <a:rPr lang="nb-NO" sz="1600" i="1" u="sng" smtClean="0"/>
              <a:t>tre kjente  risikogener </a:t>
            </a:r>
            <a:r>
              <a:rPr lang="nb-NO" sz="1600" i="1" smtClean="0"/>
              <a:t>fra begge foreldre </a:t>
            </a:r>
          </a:p>
          <a:p>
            <a:pPr algn="just"/>
            <a:r>
              <a:rPr lang="nb-NO" sz="1600" i="1" smtClean="0"/>
              <a:t>og har dermed klart økt risiko for å utvikle type 1 diabetes.  De aller fleste ”høyrisikobarna”, </a:t>
            </a:r>
          </a:p>
          <a:p>
            <a:pPr algn="just"/>
            <a:r>
              <a:rPr lang="nb-NO" sz="1600" i="1" smtClean="0"/>
              <a:t>får likevel ikke diabetes – bare mellom </a:t>
            </a:r>
            <a:r>
              <a:rPr lang="nb-NO" sz="1600" i="1" u="sng" smtClean="0"/>
              <a:t>seks og syv prosent  </a:t>
            </a:r>
            <a:r>
              <a:rPr lang="nb-NO" sz="1600" i="1" smtClean="0"/>
              <a:t>av dem får sykdommen før de </a:t>
            </a:r>
          </a:p>
          <a:p>
            <a:pPr algn="just"/>
            <a:r>
              <a:rPr lang="nb-NO" sz="1600" i="1" smtClean="0"/>
              <a:t>fyller 15 år. Inntil 20 prosent av dem får sykdommen i løpet  av livet. Man vet ikke hvorfor </a:t>
            </a:r>
          </a:p>
          <a:p>
            <a:pPr algn="just"/>
            <a:r>
              <a:rPr lang="nb-NO" sz="1600" i="1" smtClean="0"/>
              <a:t>noen får sykdommen og andre ikke. Også personer som </a:t>
            </a:r>
            <a:r>
              <a:rPr lang="nb-NO" sz="1600" i="1" u="sng" smtClean="0"/>
              <a:t>ikke</a:t>
            </a:r>
            <a:r>
              <a:rPr lang="nb-NO" sz="1600" i="1" smtClean="0"/>
              <a:t>  har "høyrisikogenene" får </a:t>
            </a:r>
          </a:p>
          <a:p>
            <a:pPr algn="just"/>
            <a:r>
              <a:rPr lang="nb-NO" sz="1600" i="1" smtClean="0"/>
              <a:t>type 1 diabetes. En andel av befolkningen har gener som gir  moderat økt risiko for sykdommen. </a:t>
            </a:r>
          </a:p>
          <a:p>
            <a:pPr algn="just"/>
            <a:endParaRPr lang="nb-NO" sz="1600" i="1" smtClean="0"/>
          </a:p>
          <a:p>
            <a:pPr algn="just"/>
            <a:r>
              <a:rPr lang="nb-NO" sz="1600" i="1" smtClean="0"/>
              <a:t>På den annen side har om lag 30 prosent av befolkningen  gener som gir sterk beskyttelse mot </a:t>
            </a:r>
          </a:p>
          <a:p>
            <a:pPr algn="just"/>
            <a:r>
              <a:rPr lang="nb-NO" sz="1600" i="1" smtClean="0"/>
              <a:t>utvikling av type 1 diabetes. Siden forekomsten av type 1 diabetes er økt i mange land de siste</a:t>
            </a:r>
          </a:p>
          <a:p>
            <a:pPr algn="just"/>
            <a:r>
              <a:rPr lang="nb-NO" sz="1600" i="1" smtClean="0"/>
              <a:t>30 årene, må </a:t>
            </a:r>
            <a:r>
              <a:rPr lang="nb-NO" sz="1600" i="1" u="sng" smtClean="0"/>
              <a:t>miljøfaktorer</a:t>
            </a:r>
            <a:r>
              <a:rPr lang="nb-NO" sz="1600" i="1" smtClean="0"/>
              <a:t> også spille en viktig rolle.</a:t>
            </a:r>
          </a:p>
          <a:p>
            <a:pPr algn="just"/>
            <a:endParaRPr lang="nb-NO" sz="1600" i="1" smtClean="0"/>
          </a:p>
          <a:p>
            <a:pPr algn="just"/>
            <a:r>
              <a:rPr lang="nb-NO" sz="1600" i="1" smtClean="0"/>
              <a:t>Gener endrer seg ikke på så kort tid. Studier på eneggede tvillinger bekrefter at miljøfaktorer </a:t>
            </a:r>
          </a:p>
          <a:p>
            <a:pPr algn="just"/>
            <a:r>
              <a:rPr lang="nb-NO" sz="1600" i="1" smtClean="0"/>
              <a:t>må ha betydning. Hvis den ene eneggede tvillingen får diabetes, rammes den andre i bare 50 </a:t>
            </a:r>
          </a:p>
          <a:p>
            <a:pPr algn="just"/>
            <a:r>
              <a:rPr lang="nb-NO" sz="1600" i="1" smtClean="0"/>
              <a:t>prosent av tilfellene. I dag kjenner vi ikke de </a:t>
            </a:r>
            <a:r>
              <a:rPr lang="nb-NO" sz="1600" b="1" i="1" u="sng" smtClean="0"/>
              <a:t>utløsende miljøfaktorene </a:t>
            </a:r>
            <a:r>
              <a:rPr lang="nb-NO" sz="1600" i="1" smtClean="0"/>
              <a:t>for type 1 diabetes.</a:t>
            </a:r>
          </a:p>
          <a:p>
            <a:pPr algn="just"/>
            <a:endParaRPr lang="nb-NO" sz="1600" i="1" smtClean="0"/>
          </a:p>
          <a:p>
            <a:pPr algn="just"/>
            <a:r>
              <a:rPr lang="nb-NO" sz="1000" smtClean="0"/>
              <a:t>(Uthevet av forfatter)	</a:t>
            </a:r>
            <a:r>
              <a:rPr lang="nb-NO" sz="1600" smtClean="0"/>
              <a:t>								Folkehelseinstituttet (2011)</a:t>
            </a:r>
            <a:endParaRPr lang="nn-NO" sz="16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0865" y="235505"/>
            <a:ext cx="7772400" cy="8860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Forskning er meget klar: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1" name="TekstSylinder 10"/>
          <p:cNvSpPr txBox="1"/>
          <p:nvPr/>
        </p:nvSpPr>
        <p:spPr>
          <a:xfrm>
            <a:off x="643049" y="1665794"/>
            <a:ext cx="53767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Det er en </a:t>
            </a:r>
            <a:r>
              <a:rPr lang="nb-NO" u="sng" smtClean="0"/>
              <a:t>årsakssammenheng</a:t>
            </a:r>
            <a:r>
              <a:rPr lang="nb-NO" smtClean="0"/>
              <a:t> mellom  barns traumer i tidlig alder  og påfølgende psykiske lidelser i form av depresjoner og personlighetsforstyrrelser i ettertid.</a:t>
            </a:r>
          </a:p>
          <a:p>
            <a:r>
              <a:rPr lang="nb-NO" smtClean="0"/>
              <a:t> </a:t>
            </a:r>
          </a:p>
          <a:p>
            <a:r>
              <a:rPr lang="nb-NO" smtClean="0"/>
              <a:t>Et overveldende materiale, 300 artikler av ulike forskere verden over, der mer enn 150.000 mennesker  deltar,  viser denne årsak/virkning sammenhengen.  </a:t>
            </a:r>
          </a:p>
          <a:p>
            <a:endParaRPr lang="nb-NO" smtClean="0"/>
          </a:p>
          <a:p>
            <a:r>
              <a:rPr lang="nb-NO" b="1" i="1" smtClean="0"/>
              <a:t>”… the fact that living with a depressed parent may also be traumatic in itself for a child.” 								</a:t>
            </a:r>
            <a:r>
              <a:rPr lang="nb-NO" sz="1400" smtClean="0"/>
              <a:t>Whitfield (2003.s.30)</a:t>
            </a:r>
            <a:endParaRPr lang="nn-NO" sz="140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9642">
            <a:off x="6525680" y="1929866"/>
            <a:ext cx="2205502" cy="3337659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1649426" y="5226477"/>
            <a:ext cx="5169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400"/>
              <a:t>Ytterligere  beskrivelser av dette finnes her:</a:t>
            </a:r>
          </a:p>
          <a:p>
            <a:endParaRPr lang="nn-NO" sz="1400"/>
          </a:p>
          <a:p>
            <a:r>
              <a:rPr lang="nb-NO" sz="1400">
                <a:hlinkClick r:id="rId3"/>
              </a:rPr>
              <a:t>http://www.sakkyndig.com/psykologi/artikler/STRESS-TRAUMER.pdf</a:t>
            </a:r>
            <a:endParaRPr lang="nn-NO" sz="1400"/>
          </a:p>
          <a:p>
            <a:endParaRPr lang="nb-NO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1416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Stress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067887" y="1665349"/>
            <a:ext cx="713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Stress er en subjektiv opplevelse, der den samme stimulus kan oppfattes </a:t>
            </a:r>
          </a:p>
          <a:p>
            <a:r>
              <a:rPr lang="nb-NO"/>
              <a:t>ulikt av ulike personer. Det </a:t>
            </a:r>
            <a:r>
              <a:rPr lang="nb-NO" u="sng"/>
              <a:t>en</a:t>
            </a:r>
            <a:r>
              <a:rPr lang="nb-NO"/>
              <a:t> person opplever som stress, kan en annen </a:t>
            </a:r>
          </a:p>
          <a:p>
            <a:r>
              <a:rPr lang="nb-NO"/>
              <a:t>oppleve  som helt adekvat. </a:t>
            </a:r>
            <a:endParaRPr lang="nn-NO"/>
          </a:p>
        </p:txBody>
      </p:sp>
      <p:sp>
        <p:nvSpPr>
          <p:cNvPr id="6" name="TekstSylinder 5"/>
          <p:cNvSpPr txBox="1"/>
          <p:nvPr/>
        </p:nvSpPr>
        <p:spPr>
          <a:xfrm>
            <a:off x="1067887" y="3108933"/>
            <a:ext cx="72665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/>
              <a:t>Stress kan defineres slik Lloyd &amp; al. (2005) beskriver :</a:t>
            </a:r>
          </a:p>
          <a:p>
            <a:r>
              <a:rPr lang="nb-NO" b="1"/>
              <a:t> </a:t>
            </a:r>
            <a:endParaRPr lang="nb-NO"/>
          </a:p>
          <a:p>
            <a:r>
              <a:rPr lang="nb-NO" b="1"/>
              <a:t>” </a:t>
            </a:r>
            <a:r>
              <a:rPr lang="nb-NO" i="1"/>
              <a:t>Stress may be thought of as</a:t>
            </a:r>
            <a:br>
              <a:rPr lang="nb-NO" i="1"/>
            </a:br>
            <a:r>
              <a:rPr lang="nb-NO" i="1"/>
              <a:t>a) a </a:t>
            </a:r>
            <a:r>
              <a:rPr lang="nb-NO" i="1" u="sng"/>
              <a:t>phy</a:t>
            </a:r>
            <a:r>
              <a:rPr lang="nb-NO" i="1"/>
              <a:t>siological response to an external stimulus, or</a:t>
            </a:r>
            <a:br>
              <a:rPr lang="nb-NO" i="1"/>
            </a:br>
            <a:r>
              <a:rPr lang="nb-NO" i="1"/>
              <a:t>b) a </a:t>
            </a:r>
            <a:r>
              <a:rPr lang="nb-NO" i="1" u="sng"/>
              <a:t>psy</a:t>
            </a:r>
            <a:r>
              <a:rPr lang="nb-NO" i="1"/>
              <a:t>chological response to external stimuli, or</a:t>
            </a:r>
            <a:br>
              <a:rPr lang="nb-NO" i="1"/>
            </a:br>
            <a:r>
              <a:rPr lang="nb-NO" i="1"/>
              <a:t>c) stressful events themselves, which can be negative or positive or both.”</a:t>
            </a:r>
          </a:p>
          <a:p>
            <a:r>
              <a:rPr lang="nb-NO" i="1"/>
              <a:t>							 </a:t>
            </a:r>
            <a:r>
              <a:rPr lang="nb-NO" sz="1200">
                <a:hlinkClick r:id="rId2"/>
              </a:rPr>
              <a:t>http://www.sakkyndig.com/psykologi/artvit/lloyd2005.pdf</a:t>
            </a:r>
            <a:r>
              <a:rPr lang="nb-NO" sz="1200"/>
              <a:t> </a:t>
            </a:r>
            <a:r>
              <a:rPr lang="nb-NO" sz="1200" i="1"/>
              <a:t> </a:t>
            </a:r>
            <a:endParaRPr lang="nb-NO" sz="1200"/>
          </a:p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31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1416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Stress typer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464208" y="2214694"/>
            <a:ext cx="610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Fysisk stress</a:t>
            </a:r>
          </a:p>
          <a:p>
            <a:r>
              <a:rPr lang="nb-NO"/>
              <a:t>Når kroppen begynner lide som følge av  stor belastning</a:t>
            </a:r>
          </a:p>
          <a:p>
            <a:endParaRPr lang="nb-NO"/>
          </a:p>
          <a:p>
            <a:r>
              <a:rPr lang="nb-NO" b="1"/>
              <a:t>Emosjonelt stress</a:t>
            </a:r>
          </a:p>
          <a:p>
            <a:r>
              <a:rPr lang="nb-NO"/>
              <a:t>Påkjenninger som utløser angst, sinne, depresjon, irritabilitet, frustrasjon, ofte kortvarig  og intenst.</a:t>
            </a:r>
          </a:p>
          <a:p>
            <a:endParaRPr lang="nb-NO"/>
          </a:p>
          <a:p>
            <a:r>
              <a:rPr lang="nb-NO" b="1"/>
              <a:t>Psykologisk stress</a:t>
            </a:r>
          </a:p>
          <a:p>
            <a:r>
              <a:rPr lang="nb-NO"/>
              <a:t>Langvarige negative påkjenninger som fører til fobier, tvangshandlinger, tilbaketrekning, personlighetsforstyrresler mm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32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81" y="1737765"/>
            <a:ext cx="1071863" cy="104804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81" y="2905891"/>
            <a:ext cx="1071331" cy="160992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81" y="4682990"/>
            <a:ext cx="1071331" cy="725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1416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Stressbelastning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33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0" name="Bilde 9" descr="curvlinear-relationsh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80" y="1591331"/>
            <a:ext cx="3769119" cy="3200133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2153286" y="3006732"/>
            <a:ext cx="73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Ytelse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999857" y="4791464"/>
            <a:ext cx="17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Stress belastning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447678" y="5416402"/>
            <a:ext cx="6413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Opp til et visst nivå er  økningen i kortisol fordelaktig for vår ytelse.</a:t>
            </a:r>
          </a:p>
          <a:p>
            <a:r>
              <a:rPr lang="nn-NO"/>
              <a:t>Over dette reduseres ytelse og kortisol blir giftig for kroppen.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1416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Stress handler om emosjoner på avveie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34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0" name="TekstSylinder 9"/>
          <p:cNvSpPr txBox="1"/>
          <p:nvPr/>
        </p:nvSpPr>
        <p:spPr>
          <a:xfrm>
            <a:off x="1220575" y="2267789"/>
            <a:ext cx="66607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Når emosjoner  blir av en slik karakter at  vårt psykologiske forsvar får</a:t>
            </a:r>
          </a:p>
          <a:p>
            <a:r>
              <a:rPr lang="nn-NO"/>
              <a:t>problemer, kan stress oppstå. Hvordan kan vi forklare emosjoner?</a:t>
            </a:r>
          </a:p>
          <a:p>
            <a:endParaRPr lang="nn-NO"/>
          </a:p>
          <a:p>
            <a:r>
              <a:rPr lang="nn-NO"/>
              <a:t>Det er særlig 3 teorier om emosjoner som fremheves:</a:t>
            </a:r>
          </a:p>
          <a:p>
            <a:endParaRPr lang="nn-NO"/>
          </a:p>
          <a:p>
            <a:pPr marL="342900" indent="-342900">
              <a:buAutoNum type="arabicPeriod"/>
            </a:pPr>
            <a:r>
              <a:rPr lang="nn-NO"/>
              <a:t>James-Langes  teori</a:t>
            </a:r>
          </a:p>
          <a:p>
            <a:pPr marL="342900" indent="-342900">
              <a:buAutoNum type="arabicPeriod"/>
            </a:pPr>
            <a:r>
              <a:rPr lang="nn-NO"/>
              <a:t>Cannon – Bards teori</a:t>
            </a:r>
          </a:p>
          <a:p>
            <a:pPr marL="342900" indent="-342900">
              <a:buAutoNum type="arabicPeriod"/>
            </a:pPr>
            <a:r>
              <a:rPr lang="nn-NO"/>
              <a:t>Schachters teor</a:t>
            </a:r>
          </a:p>
          <a:p>
            <a:pPr marL="342900" indent="-342900"/>
            <a:endParaRPr lang="nn-NO"/>
          </a:p>
          <a:p>
            <a:pPr marL="342900" indent="-342900"/>
            <a:r>
              <a:rPr lang="nn-NO"/>
              <a:t>La oss kort se på de ulike teoriers vinkling</a:t>
            </a:r>
          </a:p>
          <a:p>
            <a:pPr marL="342900" indent="-342900">
              <a:buAutoNum type="arabicPeriod"/>
            </a:pP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20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1. James – Langes teori om emosjoner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35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2" name="Bilde 11" descr="img4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01" y="1273852"/>
            <a:ext cx="6641595" cy="2567088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85800" y="3840940"/>
            <a:ext cx="81012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Mange vil si at ser du en slange, så løper du </a:t>
            </a:r>
            <a:r>
              <a:rPr lang="nn-NO" u="sng"/>
              <a:t>fordi</a:t>
            </a:r>
            <a:r>
              <a:rPr lang="nn-NO"/>
              <a:t> du blir skremt. Denne teorien </a:t>
            </a:r>
          </a:p>
          <a:p>
            <a:r>
              <a:rPr lang="nn-NO"/>
              <a:t>snur på dette og sier </a:t>
            </a:r>
            <a:r>
              <a:rPr lang="nn-NO" b="1" i="1"/>
              <a:t>du blir skremt fordi du løper</a:t>
            </a:r>
            <a:r>
              <a:rPr lang="nn-NO"/>
              <a:t>! Teorien mener de autonome </a:t>
            </a:r>
          </a:p>
          <a:p>
            <a:r>
              <a:rPr lang="nn-NO"/>
              <a:t>forandringer kommer før vi opplever emosjonen. Den beviste opplevelsen av </a:t>
            </a:r>
          </a:p>
          <a:p>
            <a:r>
              <a:rPr lang="nn-NO"/>
              <a:t>emosjonen skjer </a:t>
            </a:r>
            <a:r>
              <a:rPr lang="nn-NO" u="sng"/>
              <a:t>etter</a:t>
            </a:r>
            <a:r>
              <a:rPr lang="nn-NO"/>
              <a:t> at vi mottar  feedback fra de forandringer som skjer i kroppen.</a:t>
            </a:r>
          </a:p>
          <a:p>
            <a:r>
              <a:rPr lang="nn-NO"/>
              <a:t>Når et emosjonelt betydningsfullt stimuli mottas blir det registrert i det autonome </a:t>
            </a:r>
          </a:p>
          <a:p>
            <a:r>
              <a:rPr lang="nn-NO"/>
              <a:t>nervesystem som aktiverer fight/flight responsen. Denne kroppsaktivering oppdages</a:t>
            </a:r>
          </a:p>
          <a:p>
            <a:r>
              <a:rPr lang="nn-NO"/>
              <a:t>av vår bevisthet som tolker  den emosjonelle natur av de fysiologiske tilstander den </a:t>
            </a:r>
          </a:p>
          <a:p>
            <a:r>
              <a:rPr lang="nn-NO"/>
              <a:t>opplever.  De ulike emosjoner er assosiert med spesifikke sett av fysiologiske </a:t>
            </a:r>
          </a:p>
          <a:p>
            <a:r>
              <a:rPr lang="nn-NO"/>
              <a:t>forandringer som aktiveres </a:t>
            </a:r>
            <a:r>
              <a:rPr lang="nn-NO" u="sng"/>
              <a:t>før</a:t>
            </a:r>
            <a:r>
              <a:rPr lang="nn-NO"/>
              <a:t> de bevist oppleves som en emosjon.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553200" y="3425441"/>
            <a:ext cx="114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Wickens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20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2. Cannon – Bards teori om emosjoner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36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1" name="Bilde 10" descr="img4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1" y="1324300"/>
            <a:ext cx="6485796" cy="2506870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975584" y="4382055"/>
            <a:ext cx="78202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Denne teori sier at fysiologisk og kognitiv  </a:t>
            </a:r>
            <a:r>
              <a:rPr lang="nn-NO" b="1" i="1"/>
              <a:t>respons skjer samtidig </a:t>
            </a:r>
            <a:r>
              <a:rPr lang="nn-NO"/>
              <a:t>og uavhengig av </a:t>
            </a:r>
          </a:p>
          <a:p>
            <a:r>
              <a:rPr lang="nn-NO"/>
              <a:t>hverandre. Det skjer en stimulering av 1) kroppens autonome nervesystem som </a:t>
            </a:r>
          </a:p>
          <a:p>
            <a:r>
              <a:rPr lang="nn-NO"/>
              <a:t>aktiverer det fysiologiske system for fiht/flight og 2) samtidig blir stimuleringen </a:t>
            </a:r>
          </a:p>
          <a:p>
            <a:r>
              <a:rPr lang="nn-NO"/>
              <a:t>registrert i cerebral cortex. Vi ser en slange, og samtidig  som hormonsystemet  </a:t>
            </a:r>
          </a:p>
          <a:p>
            <a:r>
              <a:rPr lang="nn-NO"/>
              <a:t>reagerer, så regarer vår bevisthet. Teorien sier at vi  opplever en emosjon </a:t>
            </a:r>
            <a:r>
              <a:rPr lang="nn-NO" u="sng"/>
              <a:t>før</a:t>
            </a:r>
            <a:r>
              <a:rPr lang="nn-NO"/>
              <a:t> dens </a:t>
            </a:r>
          </a:p>
          <a:p>
            <a:r>
              <a:rPr lang="nn-NO"/>
              <a:t>tilhørende fysiologiske reaksjon finner sted </a:t>
            </a:r>
            <a:r>
              <a:rPr lang="nn-NO" u="sng"/>
              <a:t>og</a:t>
            </a:r>
            <a:r>
              <a:rPr lang="nn-NO"/>
              <a:t> at alle emosjoner produserer den</a:t>
            </a:r>
          </a:p>
          <a:p>
            <a:r>
              <a:rPr lang="nn-NO"/>
              <a:t>samme fysiologiske reaksjon.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911090" y="3969669"/>
            <a:ext cx="114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Wickens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20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3. Schachters teori om emosjoner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37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0" name="Bilde 9" descr="img4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50" y="1349621"/>
            <a:ext cx="6233301" cy="1740378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211070" y="4020388"/>
            <a:ext cx="72550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Denne teorien sier at </a:t>
            </a:r>
            <a:r>
              <a:rPr lang="nn-NO" b="1" i="1"/>
              <a:t>når vi  blir oppmerksomme på kroppens fysiologiske </a:t>
            </a:r>
          </a:p>
          <a:p>
            <a:r>
              <a:rPr lang="nn-NO" b="1" i="1"/>
              <a:t>aktivering søker vi å forstå  kognitivt hva som skjer</a:t>
            </a:r>
            <a:r>
              <a:rPr lang="nn-NO"/>
              <a:t>. Og vanligvis tillegger vi </a:t>
            </a:r>
          </a:p>
          <a:p>
            <a:r>
              <a:rPr lang="nn-NO"/>
              <a:t>våre emosjoner til de rådende omgivelses betingelser. Vi opplever en </a:t>
            </a:r>
          </a:p>
          <a:p>
            <a:r>
              <a:rPr lang="nn-NO"/>
              <a:t>fysiologisk aktivering, og henvender oss  (kognitivt) til omgivelsene for</a:t>
            </a:r>
          </a:p>
          <a:p>
            <a:r>
              <a:rPr lang="nn-NO"/>
              <a:t>å forstå årsak til denne aktivering, og samtidig hvilken emosjon vi føler. </a:t>
            </a:r>
          </a:p>
          <a:p>
            <a:r>
              <a:rPr lang="nn-NO"/>
              <a:t>Også denne teori sier at det er bare </a:t>
            </a:r>
            <a:r>
              <a:rPr lang="nn-NO" u="sng"/>
              <a:t>en</a:t>
            </a:r>
            <a:r>
              <a:rPr lang="nn-NO"/>
              <a:t> fysiologisk reaksjon, men vi avgjør</a:t>
            </a:r>
          </a:p>
          <a:p>
            <a:r>
              <a:rPr lang="nn-NO"/>
              <a:t>hvilken emosjon vi opplever gjennom en kombinasjon av  en kognitiv </a:t>
            </a:r>
          </a:p>
          <a:p>
            <a:r>
              <a:rPr lang="nn-NO"/>
              <a:t>opplevelse av  både vår kropp og den omgivende situasjon. 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6754395" y="3174974"/>
            <a:ext cx="114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Wickens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20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Overveldende emosjoner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38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8" name="TekstSylinder 7"/>
          <p:cNvSpPr txBox="1"/>
          <p:nvPr/>
        </p:nvSpPr>
        <p:spPr>
          <a:xfrm>
            <a:off x="853184" y="1286861"/>
            <a:ext cx="760501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Når de emosjoner vi opplever blir så overveldende at vi ikke klarer håndtere</a:t>
            </a:r>
          </a:p>
          <a:p>
            <a:r>
              <a:rPr lang="nn-NO"/>
              <a:t>dem, utløser det  prosesser som får vårt fysiologiske og psykologiske forsvar </a:t>
            </a:r>
          </a:p>
          <a:p>
            <a:r>
              <a:rPr lang="nn-NO"/>
              <a:t>i uballanse. Når disse emosjoner oppleves som truende  skaper det stress.</a:t>
            </a:r>
          </a:p>
          <a:p>
            <a:r>
              <a:rPr lang="nn-NO"/>
              <a:t>I en kronisk form  utgjør dette </a:t>
            </a:r>
            <a:r>
              <a:rPr lang="nn-NO" i="1"/>
              <a:t>usunt stress</a:t>
            </a:r>
            <a:r>
              <a:rPr lang="nn-NO"/>
              <a:t>, stress som skader kroppen.</a:t>
            </a:r>
          </a:p>
          <a:p>
            <a:endParaRPr lang="nn-NO"/>
          </a:p>
          <a:p>
            <a:r>
              <a:rPr lang="nb-NO" smtClean="0"/>
              <a:t>Vi kan beskrive stress som:  </a:t>
            </a:r>
          </a:p>
          <a:p>
            <a:r>
              <a:rPr lang="nb-NO" smtClean="0"/>
              <a:t>“</a:t>
            </a:r>
            <a:r>
              <a:rPr lang="nb-NO" b="1" i="1" smtClean="0"/>
              <a:t>A physiologic reaction by an organism to an uncomfortable or unfamiliar </a:t>
            </a:r>
          </a:p>
          <a:p>
            <a:r>
              <a:rPr lang="nb-NO" b="1" i="1" smtClean="0"/>
              <a:t>physical or psychological stimulus. Biological changes result from stimulation </a:t>
            </a:r>
          </a:p>
          <a:p>
            <a:r>
              <a:rPr lang="nb-NO" b="1" i="1" smtClean="0"/>
              <a:t>of the sympathetic nervous system, including a heightened state of alertness, </a:t>
            </a:r>
          </a:p>
          <a:p>
            <a:r>
              <a:rPr lang="nb-NO" b="1" i="1" smtClean="0"/>
              <a:t>anxiety, increased heart rate, and sweating.</a:t>
            </a:r>
            <a:r>
              <a:rPr lang="nb-NO" smtClean="0"/>
              <a:t>”</a:t>
            </a:r>
            <a:endParaRPr lang="nn-NO"/>
          </a:p>
        </p:txBody>
      </p:sp>
      <p:pic>
        <p:nvPicPr>
          <p:cNvPr id="11" name="Bilde 10" descr="Skjermbilde 2011-10-28 kl. 00.40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63" y="4565586"/>
            <a:ext cx="2510640" cy="179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6"/>
            <a:ext cx="7772400" cy="13829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Et barn som vokser opp i et miljø der det opplever </a:t>
            </a:r>
            <a:br>
              <a:rPr lang="nn-NO" sz="3200"/>
            </a:br>
            <a:r>
              <a:rPr lang="nn-NO" sz="3200"/>
              <a:t>kronisk stress, vil ha varige høye nivåer av stresshormonet kortisol.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727748" y="5650014"/>
            <a:ext cx="773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400" b="1"/>
              <a:t>Hvilke skader  kan kronisk høyt kortisolnivå påføre et barn?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48" y="2703173"/>
            <a:ext cx="2561225" cy="256122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05" y="2732628"/>
            <a:ext cx="3538641" cy="2531770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39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1905087" y="1805986"/>
            <a:ext cx="2399634" cy="102784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10" name="TekstSylinder 9"/>
          <p:cNvSpPr txBox="1"/>
          <p:nvPr/>
        </p:nvSpPr>
        <p:spPr>
          <a:xfrm>
            <a:off x="2098900" y="1805986"/>
            <a:ext cx="2030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      Hvis du ikke </a:t>
            </a:r>
          </a:p>
          <a:p>
            <a:r>
              <a:rPr lang="nn-NO"/>
              <a:t>   gjør som jeg sier</a:t>
            </a:r>
          </a:p>
          <a:p>
            <a:r>
              <a:rPr lang="nn-NO"/>
              <a:t>tar jeg livet av meg!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 i="1"/>
              <a:t>Diabetes 1 forekomst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6" name="Bilde 5" descr="Skjermbilde 2011-10-31 kl. 22.44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085" y="1393659"/>
            <a:ext cx="5390914" cy="4073135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4732384" y="5030368"/>
            <a:ext cx="231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Professor Trond Jensen, UiT,  2010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1910780" y="5596134"/>
            <a:ext cx="526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Ca 600 nyoppdagede pr. år i Norge, mest barn og unge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3890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La oss se på </a:t>
            </a:r>
            <a:r>
              <a:rPr lang="nn-NO" sz="2800" b="1" i="1"/>
              <a:t>hippocampus</a:t>
            </a:r>
            <a:r>
              <a:rPr lang="nn-NO" sz="2800"/>
              <a:t> og kortisol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94" y="1624562"/>
            <a:ext cx="3043104" cy="28706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735" y="1867634"/>
            <a:ext cx="2540000" cy="22352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34" y="4495224"/>
            <a:ext cx="2805806" cy="1796701"/>
          </a:xfrm>
          <a:prstGeom prst="rect">
            <a:avLst/>
          </a:prstGeom>
        </p:spPr>
      </p:pic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40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13890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Forskning har vist at  hippocampus skades </a:t>
            </a:r>
            <a:br>
              <a:rPr lang="nn-NO" sz="2800"/>
            </a:br>
            <a:r>
              <a:rPr lang="nn-NO" sz="2800"/>
              <a:t>av kronisk høye cortisolnivåer</a:t>
            </a:r>
          </a:p>
        </p:txBody>
      </p:sp>
      <p:pic>
        <p:nvPicPr>
          <p:cNvPr id="9" name="Bilde 8" descr="Skjermbilde 2011-10-20 kl. 14.00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28640"/>
            <a:ext cx="4056644" cy="249235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5137959" y="2317268"/>
            <a:ext cx="31470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I et snitt gjennom hippocampus </a:t>
            </a:r>
          </a:p>
          <a:p>
            <a:pPr marL="342900" indent="-342900">
              <a:buAutoNum type="alphaLcParenR"/>
            </a:pPr>
            <a:r>
              <a:rPr lang="nn-NO"/>
              <a:t>på en dominerende ape og </a:t>
            </a:r>
          </a:p>
          <a:p>
            <a:pPr marL="342900" indent="-342900">
              <a:buAutoNum type="alphaLcParenR"/>
            </a:pPr>
            <a:r>
              <a:rPr lang="nn-NO"/>
              <a:t>b) underdannig ape,</a:t>
            </a:r>
          </a:p>
          <a:p>
            <a:r>
              <a:rPr lang="nn-NO"/>
              <a:t>som viser degenerasjon av  </a:t>
            </a:r>
          </a:p>
          <a:p>
            <a:r>
              <a:rPr lang="nn-NO"/>
              <a:t>hippocampus-nevroner etter </a:t>
            </a:r>
          </a:p>
          <a:p>
            <a:r>
              <a:rPr lang="nn-NO"/>
              <a:t>alvorlig stress.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685800" y="4836113"/>
            <a:ext cx="8032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”</a:t>
            </a:r>
            <a:r>
              <a:rPr lang="nb-NO" i="1" smtClean="0"/>
              <a:t>Forsøk på mus viser blant annet at hippocampus, den viktigste delen av hjernen </a:t>
            </a:r>
          </a:p>
          <a:p>
            <a:r>
              <a:rPr lang="nb-NO" i="1" smtClean="0"/>
              <a:t>for hukommelse og romlig orientering, minsker i størrelse ved stress over noen uker. </a:t>
            </a:r>
          </a:p>
          <a:p>
            <a:r>
              <a:rPr lang="nb-NO" i="1" smtClean="0"/>
              <a:t>Dette fører igjen til at kortisol nivået stiger ytterligere.</a:t>
            </a:r>
            <a:r>
              <a:rPr lang="nb-NO" smtClean="0"/>
              <a:t>”</a:t>
            </a:r>
          </a:p>
          <a:p>
            <a:r>
              <a:rPr lang="nb-NO" smtClean="0"/>
              <a:t>													</a:t>
            </a:r>
            <a:r>
              <a:rPr lang="nb-NO" sz="1200" smtClean="0"/>
              <a:t>DHEA.no (2011)</a:t>
            </a:r>
            <a:endParaRPr lang="nn-NO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2790"/>
            <a:ext cx="7772400" cy="7262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Varige høye kortisolnivåer  skader hjernen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184867" y="1901111"/>
            <a:ext cx="6977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i="1"/>
              <a:t>”</a:t>
            </a:r>
            <a:r>
              <a:rPr lang="nb-NO" i="1" smtClean="0"/>
              <a:t>Upon severe stress things can get out of control, the brain ‘buffering’ capacity is exhausted and the nerve cells in the hippocampus – an area of the brain responsible for learning and memory – start to withdraw their processes, don’t effectively communicate with other cells and show signs of disease.</a:t>
            </a:r>
            <a:r>
              <a:rPr lang="nb-NO" smtClean="0"/>
              <a:t>”   Pawlak (2011)</a:t>
            </a:r>
          </a:p>
          <a:p>
            <a:endParaRPr lang="nb-NO" smtClean="0"/>
          </a:p>
          <a:p>
            <a:endParaRPr lang="nb-NO" smtClean="0"/>
          </a:p>
          <a:p>
            <a:r>
              <a:rPr lang="nn-NO"/>
              <a:t>”</a:t>
            </a:r>
            <a:r>
              <a:rPr lang="nn-NO" i="1"/>
              <a:t>Patients with depression had a statistically significant 19% smaller </a:t>
            </a:r>
          </a:p>
          <a:p>
            <a:r>
              <a:rPr lang="nn-NO" i="1"/>
              <a:t>left hippocampal volume</a:t>
            </a:r>
            <a:r>
              <a:rPr lang="nn-NO"/>
              <a:t>”.   Bremner (2000)</a:t>
            </a:r>
          </a:p>
          <a:p>
            <a:endParaRPr lang="nn-NO"/>
          </a:p>
          <a:p>
            <a:r>
              <a:rPr lang="nb-NO" sz="1200">
                <a:hlinkClick r:id="rId2"/>
              </a:rPr>
              <a:t>http://www.sakkyndig.com/psykologi/artvit/bremner2000.pdf</a:t>
            </a:r>
            <a:endParaRPr lang="nb-NO" sz="1200"/>
          </a:p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2790"/>
            <a:ext cx="7772400" cy="7262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Varige høye kortisolnivåer  skader hjernen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168223" y="1742329"/>
            <a:ext cx="71720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”</a:t>
            </a:r>
            <a:r>
              <a:rPr lang="nb-NO" i="1"/>
              <a:t>Stress is associated with hippocampel reduction in children with </a:t>
            </a:r>
          </a:p>
          <a:p>
            <a:r>
              <a:rPr lang="nb-NO" i="1"/>
              <a:t>Posttraumatic stress disorder symptoms, and provide preliminary </a:t>
            </a:r>
          </a:p>
          <a:p>
            <a:r>
              <a:rPr lang="nb-NO" i="1"/>
              <a:t>human evidence that stress may indeed damage hippocampus</a:t>
            </a:r>
            <a:r>
              <a:rPr lang="nb-NO"/>
              <a:t>”</a:t>
            </a:r>
          </a:p>
          <a:p>
            <a:r>
              <a:rPr lang="nb-NO"/>
              <a:t>Carrion (2007)</a:t>
            </a:r>
          </a:p>
          <a:p>
            <a:endParaRPr lang="nb-NO"/>
          </a:p>
          <a:p>
            <a:r>
              <a:rPr lang="nb-NO" sz="1200">
                <a:hlinkClick r:id="rId2"/>
              </a:rPr>
              <a:t>http://www.sakkyndig.com/psykologi/artvit/carrion2007.pdf</a:t>
            </a:r>
            <a:endParaRPr lang="nb-NO" sz="1200"/>
          </a:p>
          <a:p>
            <a:endParaRPr lang="nb-NO"/>
          </a:p>
          <a:p>
            <a:endParaRPr lang="nb-NO"/>
          </a:p>
          <a:p>
            <a:r>
              <a:rPr lang="nn-NO"/>
              <a:t>”</a:t>
            </a:r>
            <a:r>
              <a:rPr lang="nb-NO" i="1"/>
              <a:t>Repeated psychosocial or restraint stress causes atrophy [reduction] </a:t>
            </a:r>
          </a:p>
          <a:p>
            <a:r>
              <a:rPr lang="nb-NO" i="1"/>
              <a:t>of apical dendrites in CA3 pyramidal neurons of the hippocampus, </a:t>
            </a:r>
          </a:p>
          <a:p>
            <a:r>
              <a:rPr lang="nb-NO" i="1"/>
              <a:t>accompanied by specific cognitive deficits in spatial learning and memory</a:t>
            </a:r>
            <a:r>
              <a:rPr lang="nb-NO"/>
              <a:t>.”</a:t>
            </a:r>
          </a:p>
          <a:p>
            <a:r>
              <a:rPr lang="nb-NO"/>
              <a:t>Magarinos (1997)</a:t>
            </a:r>
          </a:p>
          <a:p>
            <a:endParaRPr lang="nb-NO"/>
          </a:p>
          <a:p>
            <a:r>
              <a:rPr lang="nb-NO" sz="1200">
                <a:hlinkClick r:id="rId3"/>
              </a:rPr>
              <a:t>http://www.sakkyndig.com/psykologi/artvit/magarinos1997.pdf</a:t>
            </a:r>
            <a:endParaRPr lang="nn-NO"/>
          </a:p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074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Hippocampus krymper ved kronisk stress</a:t>
            </a:r>
          </a:p>
        </p:txBody>
      </p:sp>
      <p:pic>
        <p:nvPicPr>
          <p:cNvPr id="5" name="Bilde 4" descr="Skjermbilde 2011-10-20 kl. 14.09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5285"/>
            <a:ext cx="3565879" cy="3894874"/>
          </a:xfrm>
          <a:prstGeom prst="rect">
            <a:avLst/>
          </a:prstGeom>
        </p:spPr>
      </p:pic>
      <p:pic>
        <p:nvPicPr>
          <p:cNvPr id="7" name="Bilde 6" descr="Skjermbilde 2011-10-20 kl. 14.11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236" y="1885285"/>
            <a:ext cx="3629036" cy="3899077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112030" y="1412278"/>
            <a:ext cx="8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Normal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5997936" y="1412278"/>
            <a:ext cx="145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Kronisk stress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44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074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Stress forandrer hjernen!</a:t>
            </a:r>
          </a:p>
        </p:txBody>
      </p:sp>
      <p:pic>
        <p:nvPicPr>
          <p:cNvPr id="9" name="Bilde 8" descr="Skjermbilde 2011-10-20 kl. 14.22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53" y="1743899"/>
            <a:ext cx="3046498" cy="4416241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140" y="1736154"/>
            <a:ext cx="1904120" cy="268994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65" y="4426101"/>
            <a:ext cx="2293432" cy="1540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5"/>
            <a:ext cx="7772400" cy="8074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Hvordan kan så stress utløse diabetes 1?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818292" y="1245222"/>
            <a:ext cx="783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/>
              <a:t>Diabetes 1 oppstår som følge av at  de cellene som produserer insulin svikter.</a:t>
            </a:r>
          </a:p>
          <a:p>
            <a:pPr marL="342900" indent="-342900"/>
            <a:r>
              <a:rPr lang="nb-NO"/>
              <a:t>De cellene kalles - </a:t>
            </a:r>
            <a:r>
              <a:rPr lang="nb-NO" b="1" i="1"/>
              <a:t>beta celler </a:t>
            </a:r>
            <a:r>
              <a:rPr lang="nb-NO"/>
              <a:t>- og befinner seg i  bukspyttkjertelen (pancreas)</a:t>
            </a:r>
          </a:p>
          <a:p>
            <a:pPr marL="342900" indent="-342900"/>
            <a:r>
              <a:rPr lang="nb-NO"/>
              <a:t>nærmere bestemt i de områder som kalles  ”</a:t>
            </a:r>
            <a:r>
              <a:rPr lang="nb-NO" b="1" i="1"/>
              <a:t>islets of Langerhans</a:t>
            </a:r>
            <a:r>
              <a:rPr lang="nb-NO"/>
              <a:t>”.</a:t>
            </a:r>
            <a:endParaRPr lang="nn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4" y="2810334"/>
            <a:ext cx="4310956" cy="344876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73" y="2985234"/>
            <a:ext cx="3722127" cy="3113208"/>
          </a:xfrm>
          <a:prstGeom prst="rect">
            <a:avLst/>
          </a:prstGeom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</p:pic>
      <p:pic>
        <p:nvPicPr>
          <p:cNvPr id="9" name="Bilde 8" descr="Skjermbilde 2011-10-20 kl. 23.10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534" y="5921838"/>
            <a:ext cx="1149866" cy="674520"/>
          </a:xfrm>
          <a:prstGeom prst="rect">
            <a:avLst/>
          </a:prstGeom>
        </p:spPr>
      </p:pic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46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6"/>
            <a:ext cx="7772400" cy="688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Beta cellen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60" y="1153494"/>
            <a:ext cx="3645972" cy="364597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85800" y="4971355"/>
            <a:ext cx="74662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/>
              <a:t>Insulin utskillelse i </a:t>
            </a:r>
            <a:r>
              <a:rPr lang="nb-NO" sz="1400" u="sng"/>
              <a:t>beta cellene </a:t>
            </a:r>
            <a:r>
              <a:rPr lang="nb-NO" sz="1400"/>
              <a:t> trigges av økt blodsukkernivå (glukose). </a:t>
            </a:r>
          </a:p>
          <a:p>
            <a:pPr>
              <a:buFontTx/>
              <a:buChar char="-"/>
            </a:pPr>
            <a:r>
              <a:rPr lang="nb-NO" sz="1400"/>
              <a:t> Det starter med opptak av glukose ved  GLUT2-proteinet, </a:t>
            </a:r>
          </a:p>
          <a:p>
            <a:pPr>
              <a:buFontTx/>
              <a:buChar char="-"/>
            </a:pPr>
            <a:r>
              <a:rPr lang="nb-NO" sz="1400"/>
              <a:t> Det fører til en økning i  ATP:ADP forholdet. </a:t>
            </a:r>
          </a:p>
          <a:p>
            <a:r>
              <a:rPr lang="nb-NO" sz="1400"/>
              <a:t>- Denne økningen inaktiverer natrium kanaler som igjen fører til depolarisering av  cellemembranen.</a:t>
            </a:r>
          </a:p>
          <a:p>
            <a:pPr>
              <a:buFontTx/>
              <a:buChar char="-"/>
            </a:pPr>
            <a:r>
              <a:rPr lang="nb-NO" sz="1400"/>
              <a:t> Dette fører til at kalsium kanaler åpnes , og kalsiumioner strømme inn i cellen.  </a:t>
            </a:r>
          </a:p>
          <a:p>
            <a:pPr>
              <a:buFontTx/>
              <a:buChar char="-"/>
            </a:pPr>
            <a:r>
              <a:rPr lang="nb-NO" sz="1400"/>
              <a:t> Det økte kalsiumnivået fører til  at cellen frigør insulin. 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5836776" y="2094432"/>
            <a:ext cx="27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hlinkClick r:id="rId3"/>
              </a:rPr>
              <a:t>ATP</a:t>
            </a:r>
            <a:r>
              <a:rPr lang="en-US" sz="1000"/>
              <a:t> stands for Adenosine Tri-Phosphate, </a:t>
            </a:r>
          </a:p>
          <a:p>
            <a:r>
              <a:rPr lang="en-US" sz="1000"/>
              <a:t>and is the energy used by an organism in</a:t>
            </a:r>
          </a:p>
          <a:p>
            <a:r>
              <a:rPr lang="en-US" sz="1000"/>
              <a:t>its daily operations. It consists of an </a:t>
            </a:r>
            <a:r>
              <a:rPr lang="en-US" sz="1000" i="1">
                <a:hlinkClick r:id="rId4"/>
              </a:rPr>
              <a:t>adenosine</a:t>
            </a:r>
            <a:r>
              <a:rPr lang="en-US" sz="1000"/>
              <a:t> </a:t>
            </a:r>
          </a:p>
          <a:p>
            <a:r>
              <a:rPr lang="en-US" sz="1000"/>
              <a:t>molecule and three inorganic </a:t>
            </a:r>
            <a:r>
              <a:rPr lang="en-US" sz="1000" i="1">
                <a:hlinkClick r:id="rId5"/>
              </a:rPr>
              <a:t>phosphates</a:t>
            </a:r>
            <a:r>
              <a:rPr lang="en-US" sz="1000"/>
              <a:t>. </a:t>
            </a:r>
          </a:p>
          <a:p>
            <a:r>
              <a:rPr lang="en-US" sz="1000"/>
              <a:t>After a simple reaction breaking down ATP</a:t>
            </a:r>
          </a:p>
          <a:p>
            <a:r>
              <a:rPr lang="en-US" sz="1000"/>
              <a:t> to </a:t>
            </a:r>
            <a:r>
              <a:rPr lang="en-US" sz="1000" i="1">
                <a:hlinkClick r:id="rId6"/>
              </a:rPr>
              <a:t>ADP</a:t>
            </a:r>
            <a:r>
              <a:rPr lang="en-US" sz="1000"/>
              <a:t>, the energy released from the breaking</a:t>
            </a:r>
          </a:p>
          <a:p>
            <a:r>
              <a:rPr lang="en-US" sz="1000"/>
              <a:t> of a molecular bond is the energy we use to </a:t>
            </a:r>
          </a:p>
          <a:p>
            <a:r>
              <a:rPr lang="en-US" sz="1000"/>
              <a:t>keep ourselves alive.</a:t>
            </a:r>
            <a:endParaRPr lang="nb-NO" sz="1000"/>
          </a:p>
          <a:p>
            <a:endParaRPr lang="nn-NO" sz="1000"/>
          </a:p>
        </p:txBody>
      </p:sp>
      <p:sp>
        <p:nvSpPr>
          <p:cNvPr id="7" name="TekstSylinder 6"/>
          <p:cNvSpPr txBox="1"/>
          <p:nvPr/>
        </p:nvSpPr>
        <p:spPr>
          <a:xfrm>
            <a:off x="4625492" y="2622389"/>
            <a:ext cx="4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Na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919691" y="24377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+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47</a:t>
            </a:fld>
            <a:endParaRPr lang="nb-NO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352" y="396549"/>
            <a:ext cx="7772400" cy="8074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Langvarig psykologisk </a:t>
            </a:r>
            <a:r>
              <a:rPr lang="nn-NO" sz="2800" i="1" u="sng"/>
              <a:t>stress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909958" y="1860915"/>
            <a:ext cx="310411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n-NO"/>
              <a:t>Kronisk høye verdier av kortisol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3352076" y="3034714"/>
            <a:ext cx="533544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/>
              <a:t>Ukjent autoimmun prosess, men noe vet vi:</a:t>
            </a:r>
          </a:p>
          <a:p>
            <a:pPr marL="342900" indent="-342900">
              <a:buAutoNum type="arabicPeriod"/>
            </a:pPr>
            <a:r>
              <a:rPr lang="nn-NO"/>
              <a:t>Alfa celler frigjør glutamat som angriper</a:t>
            </a:r>
            <a:r>
              <a:rPr lang="nn-NO" b="1"/>
              <a:t> beta celler  </a:t>
            </a:r>
          </a:p>
          <a:p>
            <a:pPr marL="342900" indent="-342900">
              <a:buAutoNum type="arabicPeriod"/>
            </a:pPr>
            <a:r>
              <a:rPr lang="nn-NO"/>
              <a:t>Immunsystemets  T-celler angriper </a:t>
            </a:r>
            <a:r>
              <a:rPr lang="nn-NO" b="1"/>
              <a:t>beta celler</a:t>
            </a:r>
            <a:endParaRPr lang="nn-NO"/>
          </a:p>
          <a:p>
            <a:pPr marL="342900" indent="-342900">
              <a:buAutoNum type="arabicPeriod"/>
            </a:pPr>
            <a:r>
              <a:rPr lang="nn-NO"/>
              <a:t>Virus angriper </a:t>
            </a:r>
            <a:r>
              <a:rPr lang="nn-NO" b="1"/>
              <a:t>beta celler</a:t>
            </a:r>
            <a:endParaRPr lang="nn-NO"/>
          </a:p>
        </p:txBody>
      </p:sp>
      <p:sp>
        <p:nvSpPr>
          <p:cNvPr id="9" name="TekstSylinder 8"/>
          <p:cNvSpPr txBox="1"/>
          <p:nvPr/>
        </p:nvSpPr>
        <p:spPr>
          <a:xfrm>
            <a:off x="457736" y="5453218"/>
            <a:ext cx="822906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sz="2800" b="1"/>
              <a:t>Betacellene  slutter produsere insulin, de  blir ødelagt</a:t>
            </a:r>
          </a:p>
        </p:txBody>
      </p:sp>
      <p:sp>
        <p:nvSpPr>
          <p:cNvPr id="10" name="Pil ned 9"/>
          <p:cNvSpPr/>
          <p:nvPr/>
        </p:nvSpPr>
        <p:spPr>
          <a:xfrm>
            <a:off x="1571516" y="1330942"/>
            <a:ext cx="242852" cy="361319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il ned 11"/>
          <p:cNvSpPr/>
          <p:nvPr/>
        </p:nvSpPr>
        <p:spPr>
          <a:xfrm>
            <a:off x="1571516" y="2405116"/>
            <a:ext cx="242852" cy="41519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il ned 12"/>
          <p:cNvSpPr/>
          <p:nvPr/>
        </p:nvSpPr>
        <p:spPr>
          <a:xfrm>
            <a:off x="5159015" y="4512649"/>
            <a:ext cx="353750" cy="562958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il ned 10"/>
          <p:cNvSpPr/>
          <p:nvPr/>
        </p:nvSpPr>
        <p:spPr>
          <a:xfrm rot="16200000">
            <a:off x="4361159" y="1935125"/>
            <a:ext cx="251086" cy="353751"/>
          </a:xfrm>
          <a:prstGeom prst="downArrow">
            <a:avLst>
              <a:gd name="adj1" fmla="val 50000"/>
              <a:gd name="adj2" fmla="val 4014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kstSylinder 13"/>
          <p:cNvSpPr txBox="1"/>
          <p:nvPr/>
        </p:nvSpPr>
        <p:spPr>
          <a:xfrm>
            <a:off x="4839495" y="1860915"/>
            <a:ext cx="347360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/>
              <a:t>Frigjør glukose og fett i blodet</a:t>
            </a:r>
          </a:p>
          <a:p>
            <a:r>
              <a:rPr lang="nn-NO"/>
              <a:t>og skader viktige deler av hjernen</a:t>
            </a:r>
          </a:p>
        </p:txBody>
      </p:sp>
      <p:sp>
        <p:nvSpPr>
          <p:cNvPr id="15" name="Plassholder for lysbilde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48</a:t>
            </a:fld>
            <a:endParaRPr lang="nb-NO"/>
          </a:p>
        </p:txBody>
      </p:sp>
      <p:sp>
        <p:nvSpPr>
          <p:cNvPr id="16" name="Plassholder for bunnteks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18" name="TekstSylinder 17"/>
          <p:cNvSpPr txBox="1"/>
          <p:nvPr/>
        </p:nvSpPr>
        <p:spPr>
          <a:xfrm>
            <a:off x="909958" y="3034714"/>
            <a:ext cx="158837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n-NO"/>
              <a:t>Immunsystem </a:t>
            </a:r>
          </a:p>
          <a:p>
            <a:r>
              <a:rPr lang="nn-NO"/>
              <a:t>ute av kontroll,</a:t>
            </a:r>
          </a:p>
          <a:p>
            <a:r>
              <a:rPr lang="nn-NO"/>
              <a:t>angriper </a:t>
            </a:r>
          </a:p>
          <a:p>
            <a:r>
              <a:rPr lang="nn-NO"/>
              <a:t>beta celler</a:t>
            </a:r>
          </a:p>
        </p:txBody>
      </p:sp>
      <p:sp>
        <p:nvSpPr>
          <p:cNvPr id="19" name="Pil ned 18"/>
          <p:cNvSpPr/>
          <p:nvPr/>
        </p:nvSpPr>
        <p:spPr>
          <a:xfrm rot="16200000">
            <a:off x="2821783" y="3519675"/>
            <a:ext cx="251086" cy="353751"/>
          </a:xfrm>
          <a:prstGeom prst="downArrow">
            <a:avLst>
              <a:gd name="adj1" fmla="val 50000"/>
              <a:gd name="adj2" fmla="val 4014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352" y="396549"/>
            <a:ext cx="7772400" cy="8074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Konsekvens av </a:t>
            </a:r>
            <a:r>
              <a:rPr lang="nn-NO" sz="2800" i="1"/>
              <a:t>kronisk stress 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296877" y="3911327"/>
            <a:ext cx="195378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sz="2000"/>
              <a:t>Høyt blodsukker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5587785" y="4828811"/>
            <a:ext cx="244392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sz="2000" b="1"/>
              <a:t>Forstyrrelser i: </a:t>
            </a:r>
          </a:p>
          <a:p>
            <a:r>
              <a:rPr lang="nn-NO" sz="2000" b="1"/>
              <a:t>Nervesystem, </a:t>
            </a:r>
          </a:p>
          <a:p>
            <a:r>
              <a:rPr lang="nn-NO" sz="2000" b="1"/>
              <a:t>Hjerte, Blodårer, </a:t>
            </a:r>
          </a:p>
          <a:p>
            <a:r>
              <a:rPr lang="nn-NO" sz="2000" b="1"/>
              <a:t>Øyne, Nyrer osv.</a:t>
            </a:r>
            <a:r>
              <a:rPr lang="nn-NO" sz="2000"/>
              <a:t>  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4251417" y="3116367"/>
            <a:ext cx="132693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sz="2000"/>
              <a:t>Lite insulin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34" y="4436141"/>
            <a:ext cx="1928618" cy="1928618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2416720" y="2432610"/>
            <a:ext cx="19756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/>
              <a:t>Betaceller ødelagt </a:t>
            </a:r>
          </a:p>
        </p:txBody>
      </p:sp>
      <p:sp>
        <p:nvSpPr>
          <p:cNvPr id="19" name="Bøyd pil 18"/>
          <p:cNvSpPr/>
          <p:nvPr/>
        </p:nvSpPr>
        <p:spPr>
          <a:xfrm rot="16200000" flipH="1" flipV="1">
            <a:off x="7216929" y="4062505"/>
            <a:ext cx="565320" cy="4978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solidFill>
                <a:schemeClr val="tx1"/>
              </a:solidFill>
            </a:endParaRPr>
          </a:p>
        </p:txBody>
      </p:sp>
      <p:sp>
        <p:nvSpPr>
          <p:cNvPr id="20" name="Bøyd pil 19"/>
          <p:cNvSpPr/>
          <p:nvPr/>
        </p:nvSpPr>
        <p:spPr>
          <a:xfrm rot="16200000" flipH="1" flipV="1">
            <a:off x="4427224" y="2553011"/>
            <a:ext cx="477454" cy="4978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solidFill>
                <a:schemeClr val="tx1"/>
              </a:solidFill>
            </a:endParaRPr>
          </a:p>
        </p:txBody>
      </p:sp>
      <p:sp>
        <p:nvSpPr>
          <p:cNvPr id="21" name="Bøyd pil 20"/>
          <p:cNvSpPr/>
          <p:nvPr/>
        </p:nvSpPr>
        <p:spPr>
          <a:xfrm rot="16200000" flipH="1" flipV="1">
            <a:off x="5597990" y="3267545"/>
            <a:ext cx="477454" cy="4978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solidFill>
                <a:schemeClr val="tx1"/>
              </a:solidFill>
            </a:endParaRPr>
          </a:p>
        </p:txBody>
      </p:sp>
      <p:sp>
        <p:nvSpPr>
          <p:cNvPr id="22" name="Pil venstre 21"/>
          <p:cNvSpPr/>
          <p:nvPr/>
        </p:nvSpPr>
        <p:spPr>
          <a:xfrm>
            <a:off x="3768580" y="5134412"/>
            <a:ext cx="1360401" cy="748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3" name="TekstSylinder 22"/>
          <p:cNvSpPr txBox="1"/>
          <p:nvPr/>
        </p:nvSpPr>
        <p:spPr>
          <a:xfrm>
            <a:off x="877564" y="1691896"/>
            <a:ext cx="21537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n-NO"/>
              <a:t>Kronisk høyt </a:t>
            </a:r>
            <a:r>
              <a:rPr lang="nn-NO" b="1" i="1"/>
              <a:t>kortisol</a:t>
            </a:r>
          </a:p>
        </p:txBody>
      </p:sp>
      <p:sp>
        <p:nvSpPr>
          <p:cNvPr id="24" name="Bøyd pil 23"/>
          <p:cNvSpPr/>
          <p:nvPr/>
        </p:nvSpPr>
        <p:spPr>
          <a:xfrm rot="16200000" flipH="1" flipV="1">
            <a:off x="3041524" y="1812297"/>
            <a:ext cx="477454" cy="4978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solidFill>
                <a:schemeClr val="tx1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4037320" y="5368173"/>
            <a:ext cx="877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 i="1"/>
              <a:t>Diabetes 1</a:t>
            </a:r>
          </a:p>
        </p:txBody>
      </p:sp>
      <p:sp>
        <p:nvSpPr>
          <p:cNvPr id="15" name="Plassholder for lysbilde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49</a:t>
            </a:fld>
            <a:endParaRPr lang="nb-NO"/>
          </a:p>
        </p:txBody>
      </p:sp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 i="1"/>
              <a:t>Diabetes 1 mekanismen er kjent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6" name="Bilde 5" descr="prote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6" y="1193625"/>
            <a:ext cx="7349499" cy="365943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904466" y="5104308"/>
            <a:ext cx="7378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Insulin fester seg til reseptorer som så signaliserer til  et protein i celleveggen </a:t>
            </a:r>
          </a:p>
          <a:p>
            <a:r>
              <a:rPr lang="nb-NO"/>
              <a:t>at det kan åpne seg for glukose (</a:t>
            </a:r>
            <a:r>
              <a:rPr lang="nb-NO" sz="1200"/>
              <a:t>metabotrofisk prosess/ikke ionotropisk</a:t>
            </a:r>
            <a:r>
              <a:rPr lang="nb-NO"/>
              <a:t>). Uten insulin </a:t>
            </a:r>
          </a:p>
          <a:p>
            <a:r>
              <a:rPr lang="nb-NO"/>
              <a:t>stenges blodsukkeret ute fra cellene.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352" y="308030"/>
            <a:ext cx="7772400" cy="6186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2800"/>
              <a:t>Hva er så </a:t>
            </a:r>
            <a:r>
              <a:rPr lang="nn-NO" sz="2800" i="1" u="sng"/>
              <a:t>kronisk stress </a:t>
            </a:r>
            <a:r>
              <a:rPr lang="nn-NO" sz="2800"/>
              <a:t>for et barn?</a:t>
            </a:r>
            <a:endParaRPr lang="nn-NO" sz="2800" i="1"/>
          </a:p>
        </p:txBody>
      </p:sp>
      <p:sp>
        <p:nvSpPr>
          <p:cNvPr id="15" name="TekstSylinder 14"/>
          <p:cNvSpPr txBox="1"/>
          <p:nvPr/>
        </p:nvSpPr>
        <p:spPr>
          <a:xfrm>
            <a:off x="1052148" y="1124148"/>
            <a:ext cx="740460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b="1" i="1" u="sng"/>
              <a:t>Det er ikke</a:t>
            </a:r>
            <a:r>
              <a:rPr lang="nn-NO"/>
              <a:t> </a:t>
            </a:r>
          </a:p>
          <a:p>
            <a:pPr>
              <a:buFontTx/>
              <a:buChar char="-"/>
            </a:pPr>
            <a:r>
              <a:rPr lang="nn-NO"/>
              <a:t> kortvarig stressede opplevelser [</a:t>
            </a:r>
            <a:r>
              <a:rPr lang="nn-NO" sz="1400"/>
              <a:t>Magarinos &amp; al. (1997), Braarud &amp; al. (2011)</a:t>
            </a:r>
            <a:r>
              <a:rPr lang="nn-NO"/>
              <a:t>]</a:t>
            </a:r>
          </a:p>
          <a:p>
            <a:pPr>
              <a:buFontTx/>
              <a:buChar char="-"/>
            </a:pPr>
            <a:r>
              <a:rPr lang="nn-NO"/>
              <a:t> forsovelse om morgenen, løpe til bussen, ikke få viljen sin</a:t>
            </a:r>
          </a:p>
          <a:p>
            <a:pPr>
              <a:buFontTx/>
              <a:buChar char="-"/>
            </a:pPr>
            <a:r>
              <a:rPr lang="nn-NO"/>
              <a:t> få alvorlige traumer, der en voksen hjelper barnet med å bearbeide traumet</a:t>
            </a:r>
          </a:p>
          <a:p>
            <a:endParaRPr lang="nn-NO" b="1" i="1" u="sng">
              <a:solidFill>
                <a:srgbClr val="FF0000"/>
              </a:solidFill>
            </a:endParaRPr>
          </a:p>
          <a:p>
            <a:r>
              <a:rPr lang="nn-NO" b="1" i="1" u="sng">
                <a:solidFill>
                  <a:srgbClr val="FF0000"/>
                </a:solidFill>
              </a:rPr>
              <a:t>Det er</a:t>
            </a:r>
            <a:r>
              <a:rPr lang="nn-NO">
                <a:solidFill>
                  <a:srgbClr val="FF0000"/>
                </a:solidFill>
              </a:rPr>
              <a:t> :</a:t>
            </a:r>
          </a:p>
          <a:p>
            <a:pPr>
              <a:buFontTx/>
              <a:buChar char="-"/>
            </a:pPr>
            <a:r>
              <a:rPr lang="nn-NO"/>
              <a:t> langvarige psykologiske belastnininger barnet ikke får bearbeidet</a:t>
            </a:r>
          </a:p>
          <a:p>
            <a:pPr>
              <a:buFontTx/>
              <a:buChar char="-"/>
            </a:pPr>
            <a:r>
              <a:rPr lang="nn-NO"/>
              <a:t> de kan være små eller store, men de er kronisk tilstede</a:t>
            </a:r>
          </a:p>
          <a:p>
            <a:pPr>
              <a:buFontTx/>
              <a:buChar char="-"/>
            </a:pPr>
            <a:r>
              <a:rPr lang="nn-NO"/>
              <a:t> belastninger barnet ikke har forutsetninger for eller hindres i  å bearbeide</a:t>
            </a:r>
          </a:p>
          <a:p>
            <a:endParaRPr lang="nn-NO" b="1" i="1" u="sng"/>
          </a:p>
          <a:p>
            <a:r>
              <a:rPr lang="nn-NO" b="1" i="1" u="sng"/>
              <a:t>Og:</a:t>
            </a:r>
            <a:endParaRPr lang="nn-NO"/>
          </a:p>
          <a:p>
            <a:r>
              <a:rPr lang="nn-NO"/>
              <a:t>Det er </a:t>
            </a:r>
            <a:r>
              <a:rPr lang="nn-NO" u="sng"/>
              <a:t>barnets</a:t>
            </a:r>
            <a:r>
              <a:rPr lang="nn-NO"/>
              <a:t> opplevelse av  stressoren som avgjør dens skadelige effekt,</a:t>
            </a:r>
          </a:p>
          <a:p>
            <a:r>
              <a:rPr lang="nn-NO"/>
              <a:t>ikke hvordan  </a:t>
            </a:r>
            <a:r>
              <a:rPr lang="nn-NO" u="sng"/>
              <a:t>miljøet eller omsorgsperson</a:t>
            </a:r>
            <a:r>
              <a:rPr lang="nn-NO"/>
              <a:t> ellers  oppfatter stressoren!</a:t>
            </a:r>
          </a:p>
          <a:p>
            <a:pPr>
              <a:buFontTx/>
              <a:buChar char="-"/>
            </a:pPr>
            <a:endParaRPr lang="nn-NO"/>
          </a:p>
        </p:txBody>
      </p:sp>
      <p:sp>
        <p:nvSpPr>
          <p:cNvPr id="17" name="TekstSylinder 16"/>
          <p:cNvSpPr txBox="1"/>
          <p:nvPr/>
        </p:nvSpPr>
        <p:spPr>
          <a:xfrm>
            <a:off x="1707595" y="5094466"/>
            <a:ext cx="5827236" cy="984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n-NO" sz="2000"/>
              <a:t>En utdyping av hva som er kronisk stressende for barn nærmere beskrevet her:</a:t>
            </a:r>
          </a:p>
          <a:p>
            <a:r>
              <a:rPr lang="nb-NO">
                <a:hlinkClick r:id="rId2"/>
              </a:rPr>
              <a:t>http://www.sakkyndig.com/psykologi/artikler/diabetes1.pdf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50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4352" y="308030"/>
            <a:ext cx="7772400" cy="86107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2800"/>
              <a:t>For et barn å vokse opp med en narsissistisk mor, er hverdagen en eneste lang kamp mot </a:t>
            </a:r>
            <a:r>
              <a:rPr lang="nn-NO" sz="2800" u="sng"/>
              <a:t>forventninger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51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98" y="1519876"/>
            <a:ext cx="3238500" cy="250190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836492" y="4592326"/>
            <a:ext cx="5548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I 2001, fortalte Jennifer Aniston til  </a:t>
            </a:r>
            <a:r>
              <a:rPr lang="nb-NO" i="1" smtClean="0"/>
              <a:t>London Telegraph</a:t>
            </a:r>
            <a:r>
              <a:rPr lang="nb-NO" smtClean="0"/>
              <a:t>:</a:t>
            </a:r>
          </a:p>
          <a:p>
            <a:endParaRPr lang="nb-NO" smtClean="0"/>
          </a:p>
          <a:p>
            <a:r>
              <a:rPr lang="nb-NO" smtClean="0"/>
              <a:t> </a:t>
            </a:r>
            <a:r>
              <a:rPr lang="nb-NO" b="1" smtClean="0"/>
              <a:t>“</a:t>
            </a:r>
            <a:r>
              <a:rPr lang="nb-NO" b="1" i="1" smtClean="0"/>
              <a:t>I really think my mother was doing the best she could, </a:t>
            </a:r>
          </a:p>
          <a:p>
            <a:r>
              <a:rPr lang="nb-NO" b="1" i="1" smtClean="0"/>
              <a:t>but she didn’t know where she ended and I began</a:t>
            </a:r>
            <a:r>
              <a:rPr lang="nb-NO" b="1" smtClean="0"/>
              <a:t>.”</a:t>
            </a:r>
            <a:r>
              <a:rPr lang="nb-NO" smtClean="0"/>
              <a:t> </a:t>
            </a:r>
            <a:endParaRPr lang="nn-NO"/>
          </a:p>
        </p:txBody>
      </p:sp>
      <p:sp>
        <p:nvSpPr>
          <p:cNvPr id="9" name="TekstSylinder 8"/>
          <p:cNvSpPr txBox="1"/>
          <p:nvPr/>
        </p:nvSpPr>
        <p:spPr>
          <a:xfrm>
            <a:off x="2977214" y="4051538"/>
            <a:ext cx="1358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smtClean="0"/>
              <a:t>Jennifer Aniston</a:t>
            </a:r>
            <a:endParaRPr lang="nn-NO" sz="1400"/>
          </a:p>
        </p:txBody>
      </p:sp>
      <p:sp>
        <p:nvSpPr>
          <p:cNvPr id="10" name="TekstSylinder 9"/>
          <p:cNvSpPr txBox="1"/>
          <p:nvPr/>
        </p:nvSpPr>
        <p:spPr>
          <a:xfrm>
            <a:off x="4825053" y="4051538"/>
            <a:ext cx="101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smtClean="0"/>
              <a:t>Nancy Dow</a:t>
            </a:r>
            <a:endParaRPr lang="nn-NO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9972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 b="1"/>
              <a:t>Insulin</a:t>
            </a:r>
            <a:r>
              <a:rPr lang="nn-NO" sz="3200"/>
              <a:t> kontrollerer også nivået av glokose </a:t>
            </a:r>
            <a:br>
              <a:rPr lang="nn-NO" sz="3200"/>
            </a:br>
            <a:r>
              <a:rPr lang="nn-NO" sz="3200"/>
              <a:t>i blodet på 3 andre måter: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6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pic>
        <p:nvPicPr>
          <p:cNvPr id="8" name="Bilde 7" descr="img4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38" y="2537595"/>
            <a:ext cx="6180712" cy="3541756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1106576" y="1484371"/>
            <a:ext cx="6865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n-NO"/>
              <a:t>Konverterer overflødig glukose til glykogen, lagret i lever og muskler</a:t>
            </a:r>
          </a:p>
          <a:p>
            <a:pPr marL="342900" indent="-342900">
              <a:buAutoNum type="arabicPeriod"/>
            </a:pPr>
            <a:r>
              <a:rPr lang="nn-NO"/>
              <a:t>Letter transporten av aminosyrer til cellene, for proteinsyntese</a:t>
            </a:r>
          </a:p>
          <a:p>
            <a:pPr marL="342900" indent="-342900">
              <a:buAutoNum type="arabicPeriod"/>
            </a:pPr>
            <a:r>
              <a:rPr lang="nn-NO"/>
              <a:t>Letter transporten av fett inn i fettkapsler for lagring 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6228530" y="5802352"/>
            <a:ext cx="14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200"/>
              <a:t>Wickens  (2009:177)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 i="1"/>
              <a:t>Ukjente miljøfaktorer ?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548355" y="1702749"/>
            <a:ext cx="60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nb-NO" sz="2000" b="1" i="1" smtClean="0"/>
              <a:t>Hvilke miljøfaktorer er det så, som  utløser  diabetes 1 ?</a:t>
            </a:r>
            <a:endParaRPr lang="nn-NO" sz="2000" b="1"/>
          </a:p>
        </p:txBody>
      </p:sp>
      <p:sp>
        <p:nvSpPr>
          <p:cNvPr id="4" name="TekstSylinder 3"/>
          <p:cNvSpPr txBox="1"/>
          <p:nvPr/>
        </p:nvSpPr>
        <p:spPr>
          <a:xfrm>
            <a:off x="2185489" y="2539924"/>
            <a:ext cx="479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Nyere forskning har vist at </a:t>
            </a:r>
            <a:r>
              <a:rPr lang="nn-NO" i="1" u="sng"/>
              <a:t>stress</a:t>
            </a:r>
            <a:r>
              <a:rPr lang="nn-NO"/>
              <a:t> er en slik faktor!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974257" y="3331588"/>
            <a:ext cx="7712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”</a:t>
            </a:r>
            <a:r>
              <a:rPr lang="nb-NO" i="1"/>
              <a:t>Psychological stress, measured as psychosocial strain in the family, seems to </a:t>
            </a:r>
          </a:p>
          <a:p>
            <a:r>
              <a:rPr lang="nb-NO" i="1"/>
              <a:t>be involved in the induction, or progression, of diabetes-related autoimmunity </a:t>
            </a:r>
          </a:p>
          <a:p>
            <a:r>
              <a:rPr lang="nb-NO" i="1"/>
              <a:t>in the child during the 1st year of life</a:t>
            </a:r>
            <a:r>
              <a:rPr lang="nb-NO"/>
              <a:t>.</a:t>
            </a:r>
          </a:p>
          <a:p>
            <a:endParaRPr lang="nb-NO"/>
          </a:p>
          <a:p>
            <a:r>
              <a:rPr lang="nb-NO" i="1"/>
              <a:t>….. psychological stress in children might be caused by negative family circumstances, e.g., parenting stress…”</a:t>
            </a:r>
          </a:p>
          <a:p>
            <a:endParaRPr lang="nb-NO"/>
          </a:p>
          <a:p>
            <a:r>
              <a:rPr lang="nb-NO"/>
              <a:t>											Sepa &amp; al. (2005)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7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75694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n-NO" sz="3200"/>
              <a:t>Stress er nært knyttet til </a:t>
            </a:r>
            <a:r>
              <a:rPr lang="nn-NO" sz="3200" i="1" u="sng"/>
              <a:t>angst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8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8" name="TekstSylinder 7"/>
          <p:cNvSpPr txBox="1"/>
          <p:nvPr/>
        </p:nvSpPr>
        <p:spPr>
          <a:xfrm>
            <a:off x="964914" y="1863710"/>
            <a:ext cx="701101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Angst kan sies være en fryktbetont antagelse. Angst og </a:t>
            </a:r>
            <a:r>
              <a:rPr lang="nn-NO" i="1"/>
              <a:t>frykt</a:t>
            </a:r>
            <a:r>
              <a:rPr lang="nn-NO"/>
              <a:t> deler mange </a:t>
            </a:r>
          </a:p>
          <a:p>
            <a:r>
              <a:rPr lang="nn-NO"/>
              <a:t>biologiske fundament med økt aktivering av det autonome nervesystems </a:t>
            </a:r>
          </a:p>
          <a:p>
            <a:r>
              <a:rPr lang="nn-NO"/>
              <a:t>sympatiske del. </a:t>
            </a:r>
          </a:p>
          <a:p>
            <a:endParaRPr lang="nn-NO"/>
          </a:p>
          <a:p>
            <a:r>
              <a:rPr lang="nn-NO"/>
              <a:t>Hans Seyle fant at </a:t>
            </a:r>
            <a:r>
              <a:rPr lang="nn-NO" u="sng"/>
              <a:t>stress</a:t>
            </a:r>
            <a:r>
              <a:rPr lang="nn-NO"/>
              <a:t> utvikler seg gjennom 3 stadier :</a:t>
            </a:r>
          </a:p>
          <a:p>
            <a:endParaRPr lang="nn-NO"/>
          </a:p>
          <a:p>
            <a:pPr marL="342900" indent="-342900"/>
            <a:r>
              <a:rPr lang="nn-NO"/>
              <a:t>1. </a:t>
            </a:r>
            <a:r>
              <a:rPr lang="nn-NO" b="1" i="1"/>
              <a:t>Alarmstadiet</a:t>
            </a:r>
          </a:p>
          <a:p>
            <a:pPr marL="800100" lvl="1" indent="-342900"/>
            <a:r>
              <a:rPr lang="nn-NO"/>
              <a:t>- Umiddelbar respons til stress</a:t>
            </a:r>
          </a:p>
          <a:p>
            <a:r>
              <a:rPr lang="nn-NO"/>
              <a:t>2. </a:t>
            </a:r>
            <a:r>
              <a:rPr lang="nn-NO" b="1" i="1"/>
              <a:t>Motstands stadiet</a:t>
            </a:r>
          </a:p>
          <a:p>
            <a:r>
              <a:rPr lang="nn-NO"/>
              <a:t>         - Lang tids metabolisk tilpasning</a:t>
            </a:r>
          </a:p>
          <a:p>
            <a:r>
              <a:rPr lang="nn-NO"/>
              <a:t>3. </a:t>
            </a:r>
            <a:r>
              <a:rPr lang="nn-NO" b="1" i="1"/>
              <a:t>Utmattelses stadiet</a:t>
            </a:r>
          </a:p>
          <a:p>
            <a:r>
              <a:rPr lang="nn-NO"/>
              <a:t>         - Kollaps av viktige system</a:t>
            </a:r>
          </a:p>
          <a:p>
            <a:endParaRPr lang="nn-NO"/>
          </a:p>
          <a:p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35504"/>
            <a:ext cx="7772400" cy="9519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n-NO" sz="3200"/>
              <a:t>Stress, traumer og emosjoner </a:t>
            </a:r>
            <a:br>
              <a:rPr lang="nn-NO" sz="3200"/>
            </a:br>
            <a:r>
              <a:rPr lang="nn-NO" sz="3200"/>
              <a:t>påvirker hjernen fra </a:t>
            </a:r>
            <a:r>
              <a:rPr lang="nn-NO" sz="3200" u="sng"/>
              <a:t>før</a:t>
            </a:r>
            <a:r>
              <a:rPr lang="nn-NO" sz="3200"/>
              <a:t> fødsel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446" y="1855115"/>
            <a:ext cx="3883064" cy="2912297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5344D-A262-A54D-BCEA-5DEBF18F7F33}" type="slidenum">
              <a:rPr lang="nb-NO"/>
              <a:pPr/>
              <a:t>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 Rune Fardal 2011</a:t>
            </a:r>
            <a:endParaRPr lang="nn-NO"/>
          </a:p>
        </p:txBody>
      </p:sp>
      <p:sp>
        <p:nvSpPr>
          <p:cNvPr id="7" name="TekstSylinder 6"/>
          <p:cNvSpPr txBox="1"/>
          <p:nvPr/>
        </p:nvSpPr>
        <p:spPr>
          <a:xfrm>
            <a:off x="1210370" y="5021280"/>
            <a:ext cx="7425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/>
              <a:t>Det betyr at  mors forhøyde stressnivå blir det ufødte barnets stressnivå.</a:t>
            </a:r>
          </a:p>
          <a:p>
            <a:r>
              <a:rPr lang="nn-NO"/>
              <a:t>Mors emosjonelle tilstand (angst, depresjon), medikamentering, </a:t>
            </a:r>
          </a:p>
          <a:p>
            <a:r>
              <a:rPr lang="nn-NO"/>
              <a:t>alkoholinntak og røyking under svangerskap, påvirker barnets hjerneutvikling.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3549</Words>
  <Application>Microsoft Macintosh PowerPoint</Application>
  <PresentationFormat>Skjermfremvisning (4:3)</PresentationFormat>
  <Paragraphs>485</Paragraphs>
  <Slides>51</Slides>
  <Notes>11</Notes>
  <HiddenSlides>0</HiddenSlides>
  <MMClips>0</MMClips>
  <ScaleCrop>false</ScaleCrop>
  <HeadingPairs>
    <vt:vector size="6" baseType="variant">
      <vt:variant>
        <vt:lpstr>Utformingsmal</vt:lpstr>
      </vt:variant>
      <vt:variant>
        <vt:i4>1</vt:i4>
      </vt:variant>
      <vt:variant>
        <vt:lpstr>Koblinger</vt:lpstr>
      </vt:variant>
      <vt:variant>
        <vt:i4>1</vt:i4>
      </vt:variant>
      <vt:variant>
        <vt:lpstr>Lysbildetitler</vt:lpstr>
      </vt:variant>
      <vt:variant>
        <vt:i4>51</vt:i4>
      </vt:variant>
    </vt:vector>
  </HeadingPairs>
  <TitlesOfParts>
    <vt:vector size="53" baseType="lpstr">
      <vt:lpstr>Office-tema</vt:lpstr>
      <vt:lpstr>1TB:%20WEB:Sakkyndig:psykologi:artikler:2spraak.docx!OLE_LINK2</vt:lpstr>
      <vt:lpstr>Utviklingen av diabetes 1 : Stressmodellen</vt:lpstr>
      <vt:lpstr>Definisjon - Diabetes 1</vt:lpstr>
      <vt:lpstr>Diabetes 1</vt:lpstr>
      <vt:lpstr>Diabetes 1 forekomst</vt:lpstr>
      <vt:lpstr>Diabetes 1 mekanismen er kjent</vt:lpstr>
      <vt:lpstr>Insulin kontrollerer også nivået av glokose  i blodet på 3 andre måter:</vt:lpstr>
      <vt:lpstr>Ukjente miljøfaktorer ?</vt:lpstr>
      <vt:lpstr>Stress er nært knyttet til angst</vt:lpstr>
      <vt:lpstr>Stress, traumer og emosjoner  påvirker hjernen fra før fødsel</vt:lpstr>
      <vt:lpstr>Noe annet som påvirker barnets  hjerneutvikling er omsorgsvikt!</vt:lpstr>
      <vt:lpstr>Skogli &amp; al.  skriver bla.</vt:lpstr>
      <vt:lpstr>La oss se nærmere på hjernen</vt:lpstr>
      <vt:lpstr>Amygdala i hjernens limbiske system  behandler emosjoner</vt:lpstr>
      <vt:lpstr>Amygdala i hjernens limbiske system  behandler emosjoner</vt:lpstr>
      <vt:lpstr>Hippocampus er viktig for vår spatiale forståelse</vt:lpstr>
      <vt:lpstr>En rekke viktige strukturer i hjernen skades av  emosjonelt stress</vt:lpstr>
      <vt:lpstr>Et annet viktig senter, midt i det   limbiske system er hypothalamus</vt:lpstr>
      <vt:lpstr>Hypothalamus har mange viktige funksjoner Koordinerer homeostasen. Skades eller ødelegges denne, dør vi!</vt:lpstr>
      <vt:lpstr>Hypothalamus  styrer hypofysen (pituitary gland)</vt:lpstr>
      <vt:lpstr>Stress, traumer og emosjoner  påvirker hypothalamus til å utsondere CRH  (Corticotropin Releasing Hormone)</vt:lpstr>
      <vt:lpstr>CRH får hypofysen til å utskille ACTH (kortikotropin)</vt:lpstr>
      <vt:lpstr>ACTH – AdrenoCorticoTropic  Hormone (kortikotropin)</vt:lpstr>
      <vt:lpstr>ACTH påvirker binyrebarken til å utskille kortisol</vt:lpstr>
      <vt:lpstr>Hva  er det så kortisol gjør?</vt:lpstr>
      <vt:lpstr>… kortisol øker kroppens stoffskifte (metabolisme)</vt:lpstr>
      <vt:lpstr>Kronisk kortisol påvirker DNA</vt:lpstr>
      <vt:lpstr>Når ”faren” er over, sørger HPA aksen (Hypothalamus-Piuitary-Adrenal)  for at kroppen igjen kommer i balanse</vt:lpstr>
      <vt:lpstr>Hva skjer når  et barn  stadig opplever stress  og aldri helt får hentet seg inn igjen?</vt:lpstr>
      <vt:lpstr>Da opplever barnet en følelse av  kronisk stress  </vt:lpstr>
      <vt:lpstr>Forskning er meget klar: </vt:lpstr>
      <vt:lpstr>Stress</vt:lpstr>
      <vt:lpstr>Stress typer</vt:lpstr>
      <vt:lpstr>Stressbelastning</vt:lpstr>
      <vt:lpstr>Stress handler om emosjoner på avveie</vt:lpstr>
      <vt:lpstr>1. James – Langes teori om emosjoner</vt:lpstr>
      <vt:lpstr>2. Cannon – Bards teori om emosjoner</vt:lpstr>
      <vt:lpstr>3. Schachters teori om emosjoner</vt:lpstr>
      <vt:lpstr>Overveldende emosjoner </vt:lpstr>
      <vt:lpstr>Et barn som vokser opp i et miljø der det opplever  kronisk stress, vil ha varige høye nivåer av stresshormonet kortisol.</vt:lpstr>
      <vt:lpstr>La oss se på hippocampus og kortisol</vt:lpstr>
      <vt:lpstr>Forskning har vist at  hippocampus skades  av kronisk høye cortisolnivåer</vt:lpstr>
      <vt:lpstr>Varige høye kortisolnivåer  skader hjernen</vt:lpstr>
      <vt:lpstr>Varige høye kortisolnivåer  skader hjernen</vt:lpstr>
      <vt:lpstr>Hippocampus krymper ved kronisk stress</vt:lpstr>
      <vt:lpstr>Stress forandrer hjernen!</vt:lpstr>
      <vt:lpstr>Hvordan kan så stress utløse diabetes 1?</vt:lpstr>
      <vt:lpstr>Beta cellen</vt:lpstr>
      <vt:lpstr>Langvarig psykologisk stress</vt:lpstr>
      <vt:lpstr>Konsekvens av kronisk stress </vt:lpstr>
      <vt:lpstr>Hva er så kronisk stress for et barn?</vt:lpstr>
      <vt:lpstr>For et barn å vokse opp med en narsissistisk mor, er hverdagen en eneste lang kamp mot forventninger</vt:lpstr>
    </vt:vector>
  </TitlesOfParts>
  <Company>angelica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  -  Utviklingen av diabetes 1, Stressmodellen</dc:title>
  <dc:creator>Rune Fardal</dc:creator>
  <cp:keywords/>
  <cp:lastModifiedBy>Rune Fardal</cp:lastModifiedBy>
  <cp:revision>177</cp:revision>
  <dcterms:created xsi:type="dcterms:W3CDTF">2011-11-01T20:59:50Z</dcterms:created>
  <dcterms:modified xsi:type="dcterms:W3CDTF">2011-11-01T21:52:54Z</dcterms:modified>
</cp:coreProperties>
</file>